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28"/>
  </p:notesMasterIdLst>
  <p:sldIdLst>
    <p:sldId id="256" r:id="rId2"/>
    <p:sldId id="257" r:id="rId3"/>
    <p:sldId id="258" r:id="rId4"/>
    <p:sldId id="276" r:id="rId5"/>
    <p:sldId id="259" r:id="rId6"/>
    <p:sldId id="260" r:id="rId7"/>
    <p:sldId id="261" r:id="rId8"/>
    <p:sldId id="262" r:id="rId9"/>
    <p:sldId id="263" r:id="rId10"/>
    <p:sldId id="265" r:id="rId11"/>
    <p:sldId id="277" r:id="rId12"/>
    <p:sldId id="278" r:id="rId13"/>
    <p:sldId id="279" r:id="rId14"/>
    <p:sldId id="264" r:id="rId15"/>
    <p:sldId id="269" r:id="rId16"/>
    <p:sldId id="268" r:id="rId17"/>
    <p:sldId id="270" r:id="rId18"/>
    <p:sldId id="271" r:id="rId19"/>
    <p:sldId id="272" r:id="rId20"/>
    <p:sldId id="273" r:id="rId21"/>
    <p:sldId id="274" r:id="rId22"/>
    <p:sldId id="275" r:id="rId23"/>
    <p:sldId id="283" r:id="rId24"/>
    <p:sldId id="280" r:id="rId25"/>
    <p:sldId id="282"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 YU HOE" initials="TYH" lastIdx="2" clrIdx="0">
    <p:extLst>
      <p:ext uri="{19B8F6BF-5375-455C-9EA6-DF929625EA0E}">
        <p15:presenceInfo xmlns:p15="http://schemas.microsoft.com/office/powerpoint/2012/main" userId="TAN YU HO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4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12T23:41:51.799" idx="2">
    <p:pos x="10" y="10"/>
    <p:text>https://carbon.now.sh/?bg=rgba%28171%2C+184%2C+195%2C+1%29&amp;t=seti&amp;wt=none&amp;l=auto&amp;ds=true&amp;dsyoff=20px&amp;dsblur=68px&amp;wc=true&amp;wa=true&amp;pv=56px&amp;ph=56px&amp;ln=false&amp;fl=1&amp;fm=Hack&amp;fs=14px&amp;lh=133%25&amp;si=false&amp;es=2x&amp;wm=false&amp;code=</p:text>
    <p:extLst>
      <p:ext uri="{C676402C-5697-4E1C-873F-D02D1690AC5C}">
        <p15:threadingInfo xmlns:p15="http://schemas.microsoft.com/office/powerpoint/2012/main" timeZoneBias="-48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9T07:32:37.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995 144,'-10'-1,"0"0,0-1,1 0,-12-4,-22-4,26 8,0 0,0 1,-1 1,1 0,0 1,0 1,0 1,0 0,1 1,-1 1,-17 8,-9 7,0 3,-76 53,-68 71,157-122,0 0,2 0,0 2,2 1,-31 43,47-56,0 0,1 1,1 0,1 1,0-1,1 1,0 1,2-1,0 1,1 0,-1 25,3 8,9 89,-5-118,1 0,1 0,1-1,1 0,1 0,16 31,-8-25,10 22,49 66,-11-27,-27-35,57 63,-74-98,0-1,1 0,30 17,-24-16,45 38,50 51,-111-99,0 1,1-2,0 1,0-2,1 1,-1-2,2 0,-1 0,0-2,1 1,14 1,17 0,0-2,49-2,51 0,109-5,-234 2,-1-1,0-1,0-1,-1-1,1 0,-1-1,-1-1,1-1,-1 0,-1-1,0-1,0-1,14-14,1-4,-1-1,-1-2,-2 0,41-66,-51 67,0 0,-2 0,-2-1,17-59,-22 47,-3-1,-1 1,-2-1,-6-63,2 13,2 76,0 1,-1-1,-1 0,-1 1,0-1,-2 1,0 0,-1 0,-1 1,-16-31,4 21,-1 0,-1 2,-1 0,-50-43,42 41,1-1,-47-60,-82-123,97 134,53 69,-1 0,0 0,0 0,-1 1,-1 1,1 0,-1 0,-20-9,-11-2,-47-12,62 21,-122-35,122 39,0 0,0 1,-47 1,-8 5,59-2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2824F-D191-4958-8099-AB2B9D80569C}" type="datetimeFigureOut">
              <a:rPr lang="en-SG" smtClean="0"/>
              <a:t>13/7/2021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D3A0A-BDAA-4D5D-9B20-39F6055FC582}" type="slidenum">
              <a:rPr lang="en-SG" smtClean="0"/>
              <a:t>‹#›</a:t>
            </a:fld>
            <a:endParaRPr lang="en-SG"/>
          </a:p>
        </p:txBody>
      </p:sp>
    </p:spTree>
    <p:extLst>
      <p:ext uri="{BB962C8B-B14F-4D97-AF65-F5344CB8AC3E}">
        <p14:creationId xmlns:p14="http://schemas.microsoft.com/office/powerpoint/2010/main" val="402885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Kieran and I will be hosting this how to.</a:t>
            </a:r>
          </a:p>
          <a:p>
            <a:r>
              <a:rPr lang="en-SG" dirty="0"/>
              <a:t>This session basically aims to teach you a bit of advanced </a:t>
            </a:r>
            <a:r>
              <a:rPr lang="en-SG" dirty="0" err="1"/>
              <a:t>javascript</a:t>
            </a:r>
            <a:r>
              <a:rPr lang="en-SG" dirty="0"/>
              <a:t> concepts as well</a:t>
            </a:r>
          </a:p>
        </p:txBody>
      </p:sp>
      <p:sp>
        <p:nvSpPr>
          <p:cNvPr id="4" name="Slide Number Placeholder 3"/>
          <p:cNvSpPr>
            <a:spLocks noGrp="1"/>
          </p:cNvSpPr>
          <p:nvPr>
            <p:ph type="sldNum" sz="quarter" idx="5"/>
          </p:nvPr>
        </p:nvSpPr>
        <p:spPr/>
        <p:txBody>
          <a:bodyPr/>
          <a:lstStyle/>
          <a:p>
            <a:fld id="{9EBD3A0A-BDAA-4D5D-9B20-39F6055FC582}" type="slidenum">
              <a:rPr lang="en-SG" smtClean="0"/>
              <a:t>1</a:t>
            </a:fld>
            <a:endParaRPr lang="en-SG"/>
          </a:p>
        </p:txBody>
      </p:sp>
    </p:spTree>
    <p:extLst>
      <p:ext uri="{BB962C8B-B14F-4D97-AF65-F5344CB8AC3E}">
        <p14:creationId xmlns:p14="http://schemas.microsoft.com/office/powerpoint/2010/main" val="3224052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14</a:t>
            </a:fld>
            <a:endParaRPr lang="en-SG"/>
          </a:p>
        </p:txBody>
      </p:sp>
    </p:spTree>
    <p:extLst>
      <p:ext uri="{BB962C8B-B14F-4D97-AF65-F5344CB8AC3E}">
        <p14:creationId xmlns:p14="http://schemas.microsoft.com/office/powerpoint/2010/main" val="1011004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17</a:t>
            </a:fld>
            <a:endParaRPr lang="en-SG"/>
          </a:p>
        </p:txBody>
      </p:sp>
    </p:spTree>
    <p:extLst>
      <p:ext uri="{BB962C8B-B14F-4D97-AF65-F5344CB8AC3E}">
        <p14:creationId xmlns:p14="http://schemas.microsoft.com/office/powerpoint/2010/main" val="75049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bit about me, I’m a year 2 student from DIT</a:t>
            </a:r>
            <a:r>
              <a:rPr lang="en-SG" dirty="0"/>
              <a:t>.</a:t>
            </a:r>
          </a:p>
          <a:p>
            <a:r>
              <a:rPr lang="en-SG" dirty="0"/>
              <a:t>So why did I choose to host this session? </a:t>
            </a:r>
            <a:endParaRPr lang="en-US" dirty="0"/>
          </a:p>
        </p:txBody>
      </p:sp>
      <p:sp>
        <p:nvSpPr>
          <p:cNvPr id="4" name="Slide Number Placeholder 3"/>
          <p:cNvSpPr>
            <a:spLocks noGrp="1"/>
          </p:cNvSpPr>
          <p:nvPr>
            <p:ph type="sldNum" sz="quarter" idx="5"/>
          </p:nvPr>
        </p:nvSpPr>
        <p:spPr/>
        <p:txBody>
          <a:bodyPr/>
          <a:lstStyle/>
          <a:p>
            <a:fld id="{9EBD3A0A-BDAA-4D5D-9B20-39F6055FC582}" type="slidenum">
              <a:rPr lang="en-SG" smtClean="0"/>
              <a:t>2</a:t>
            </a:fld>
            <a:endParaRPr lang="en-SG"/>
          </a:p>
        </p:txBody>
      </p:sp>
    </p:spTree>
    <p:extLst>
      <p:ext uri="{BB962C8B-B14F-4D97-AF65-F5344CB8AC3E}">
        <p14:creationId xmlns:p14="http://schemas.microsoft.com/office/powerpoint/2010/main" val="117261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I choose to host this how to session?</a:t>
            </a:r>
            <a:br>
              <a:rPr lang="en-US" dirty="0"/>
            </a:br>
            <a:r>
              <a:rPr lang="en-US" dirty="0"/>
              <a:t>Back then when I was doing my FOP assignment, I only realized after a while that my program overall was very disorganized, and my code was very unnecessarily long, with over 1000 lines including some hardcoded text and strings, and I also noticed that the long and disorganized code make my program very prone to errors and it makes it difficult to debug because it’s very hard to find which segment of the code is causing the problem and therefore made life difficult.</a:t>
            </a:r>
          </a:p>
          <a:p>
            <a:r>
              <a:rPr lang="en-US" dirty="0"/>
              <a:t>So these are the benefits of the session which I hope you can takeaway, </a:t>
            </a:r>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3</a:t>
            </a:fld>
            <a:endParaRPr lang="en-SG"/>
          </a:p>
        </p:txBody>
      </p:sp>
    </p:spTree>
    <p:extLst>
      <p:ext uri="{BB962C8B-B14F-4D97-AF65-F5344CB8AC3E}">
        <p14:creationId xmlns:p14="http://schemas.microsoft.com/office/powerpoint/2010/main" val="297947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Introducing you to a term called Syntactic Sugar, can anyone guess, what does syntactic sugar mean?</a:t>
            </a:r>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5</a:t>
            </a:fld>
            <a:endParaRPr lang="en-SG"/>
          </a:p>
        </p:txBody>
      </p:sp>
    </p:spTree>
    <p:extLst>
      <p:ext uri="{BB962C8B-B14F-4D97-AF65-F5344CB8AC3E}">
        <p14:creationId xmlns:p14="http://schemas.microsoft.com/office/powerpoint/2010/main" val="1955275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I want to introduce is template literals, this may sound very advanced but it’s actually not</a:t>
            </a:r>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6</a:t>
            </a:fld>
            <a:endParaRPr lang="en-SG"/>
          </a:p>
        </p:txBody>
      </p:sp>
    </p:spTree>
    <p:extLst>
      <p:ext uri="{BB962C8B-B14F-4D97-AF65-F5344CB8AC3E}">
        <p14:creationId xmlns:p14="http://schemas.microsoft.com/office/powerpoint/2010/main" val="17923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10</a:t>
            </a:fld>
            <a:endParaRPr lang="en-SG"/>
          </a:p>
        </p:txBody>
      </p:sp>
    </p:spTree>
    <p:extLst>
      <p:ext uri="{BB962C8B-B14F-4D97-AF65-F5344CB8AC3E}">
        <p14:creationId xmlns:p14="http://schemas.microsoft.com/office/powerpoint/2010/main" val="397063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11</a:t>
            </a:fld>
            <a:endParaRPr lang="en-SG"/>
          </a:p>
        </p:txBody>
      </p:sp>
    </p:spTree>
    <p:extLst>
      <p:ext uri="{BB962C8B-B14F-4D97-AF65-F5344CB8AC3E}">
        <p14:creationId xmlns:p14="http://schemas.microsoft.com/office/powerpoint/2010/main" val="47609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12</a:t>
            </a:fld>
            <a:endParaRPr lang="en-SG"/>
          </a:p>
        </p:txBody>
      </p:sp>
    </p:spTree>
    <p:extLst>
      <p:ext uri="{BB962C8B-B14F-4D97-AF65-F5344CB8AC3E}">
        <p14:creationId xmlns:p14="http://schemas.microsoft.com/office/powerpoint/2010/main" val="216970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EBD3A0A-BDAA-4D5D-9B20-39F6055FC582}" type="slidenum">
              <a:rPr lang="en-SG" smtClean="0"/>
              <a:t>13</a:t>
            </a:fld>
            <a:endParaRPr lang="en-SG"/>
          </a:p>
        </p:txBody>
      </p:sp>
    </p:spTree>
    <p:extLst>
      <p:ext uri="{BB962C8B-B14F-4D97-AF65-F5344CB8AC3E}">
        <p14:creationId xmlns:p14="http://schemas.microsoft.com/office/powerpoint/2010/main" val="2952336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9BE4-FAAB-44B5-B5C5-BEE360032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F7006D5-152E-44D4-B478-1FB674BB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6D23146-A433-4993-BC69-B5FE7FF3DF1D}"/>
              </a:ext>
            </a:extLst>
          </p:cNvPr>
          <p:cNvSpPr>
            <a:spLocks noGrp="1"/>
          </p:cNvSpPr>
          <p:nvPr>
            <p:ph type="dt" sz="half" idx="10"/>
          </p:nvPr>
        </p:nvSpPr>
        <p:spPr/>
        <p:txBody>
          <a:bodyPr/>
          <a:lstStyle/>
          <a:p>
            <a:fld id="{72345051-2045-45DA-935E-2E3CA1A69ADC}" type="datetimeFigureOut">
              <a:rPr lang="en-US" smtClean="0"/>
              <a:t>7/13/2021</a:t>
            </a:fld>
            <a:endParaRPr lang="en-US" dirty="0"/>
          </a:p>
        </p:txBody>
      </p:sp>
      <p:sp>
        <p:nvSpPr>
          <p:cNvPr id="5" name="Footer Placeholder 4">
            <a:extLst>
              <a:ext uri="{FF2B5EF4-FFF2-40B4-BE49-F238E27FC236}">
                <a16:creationId xmlns:a16="http://schemas.microsoft.com/office/drawing/2014/main" id="{28333910-C89B-42B6-8B16-4F0DC2A8B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BF9F0-009B-4BCD-9C11-D2A237D2782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4857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19D5-5628-41E2-AE09-F86E09D82CF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0C301B0-3F60-4F6D-94F7-8BD3895FC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A89140-5CD2-415E-9DC0-74C33E6771DD}"/>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5" name="Footer Placeholder 4">
            <a:extLst>
              <a:ext uri="{FF2B5EF4-FFF2-40B4-BE49-F238E27FC236}">
                <a16:creationId xmlns:a16="http://schemas.microsoft.com/office/drawing/2014/main" id="{42C5E6EF-E197-4FD9-B639-4DD3DAEAD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69F63-EBD3-4EA6-A815-C081E9281F7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6390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FE0F1-2CCB-4F75-A0DC-5AD8FE107F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DCC5303-B404-4754-850C-99330DC565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C70B102-07BE-4291-8A39-F208681C3AFD}"/>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5" name="Footer Placeholder 4">
            <a:extLst>
              <a:ext uri="{FF2B5EF4-FFF2-40B4-BE49-F238E27FC236}">
                <a16:creationId xmlns:a16="http://schemas.microsoft.com/office/drawing/2014/main" id="{DC121641-E793-456F-A277-9A7F032C7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9E97E-606A-4FBC-9C86-7B63CE2C2AF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3242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031F-E07F-46DC-945C-5460AB6B589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AF9F394-BAFA-433D-9FD1-42B02A3C0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2A1C99D-EDF2-4EDF-8C5E-278D35D630BA}"/>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5" name="Footer Placeholder 4">
            <a:extLst>
              <a:ext uri="{FF2B5EF4-FFF2-40B4-BE49-F238E27FC236}">
                <a16:creationId xmlns:a16="http://schemas.microsoft.com/office/drawing/2014/main" id="{D737A4A6-D81C-468E-86B1-13231E99A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979B6-13E9-42C8-80BF-6E2D5E9540D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6928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DE076-248C-4BF0-A38D-46E9A229C2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DCF39EC-C8B9-4609-8894-EBFB1BA00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8F87BB-AF0F-4CFB-9916-5F82DD88ABAB}"/>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5" name="Footer Placeholder 4">
            <a:extLst>
              <a:ext uri="{FF2B5EF4-FFF2-40B4-BE49-F238E27FC236}">
                <a16:creationId xmlns:a16="http://schemas.microsoft.com/office/drawing/2014/main" id="{AF734B62-D0C5-4E4A-BE72-CA1E008E0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511C-C862-4409-896F-73053A25FED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6719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958A-7C78-4070-A009-ACA92B26D3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31AAEB3-DDDC-46EE-B51C-820D53728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6A0FBC5-44F1-4732-B2B5-12E9533007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D7AE36-1C77-4B22-9889-123E2BCCCC49}"/>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6" name="Footer Placeholder 5">
            <a:extLst>
              <a:ext uri="{FF2B5EF4-FFF2-40B4-BE49-F238E27FC236}">
                <a16:creationId xmlns:a16="http://schemas.microsoft.com/office/drawing/2014/main" id="{FFCCE932-3C71-45A7-B109-1E444203B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C287B-7299-4347-B430-106B15B7E1C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5865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7BF1-8D40-4E5C-911E-7B4761DEF8A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B1346CD-1343-40F1-9C66-3B1049B3F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7C14E-AEA6-477D-BA91-C8B2675564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569D7CC-10BD-4011-AD1A-6DFA29997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0C71C-CAC9-4C33-8EEE-FF8F11BA7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200CDCC-6908-41C7-A0CD-C19DEF2FBD3A}"/>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8" name="Footer Placeholder 7">
            <a:extLst>
              <a:ext uri="{FF2B5EF4-FFF2-40B4-BE49-F238E27FC236}">
                <a16:creationId xmlns:a16="http://schemas.microsoft.com/office/drawing/2014/main" id="{7101BB96-8001-4038-9999-6FFFC6EC95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03D496-113C-4FC1-AB4D-A67B4C19B28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889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2E7E-4B99-4C4F-97BE-0841F53945A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5908C33-D8AE-44A1-AE2A-2AB264B60829}"/>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4" name="Footer Placeholder 3">
            <a:extLst>
              <a:ext uri="{FF2B5EF4-FFF2-40B4-BE49-F238E27FC236}">
                <a16:creationId xmlns:a16="http://schemas.microsoft.com/office/drawing/2014/main" id="{384145B9-F64D-400A-BBA7-F008FDCAAE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4C6FDD-DE79-4D24-9C5A-6FF06D49924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5028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432A7-6BCE-485F-9AB4-724A1ED45ADB}"/>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3" name="Footer Placeholder 2">
            <a:extLst>
              <a:ext uri="{FF2B5EF4-FFF2-40B4-BE49-F238E27FC236}">
                <a16:creationId xmlns:a16="http://schemas.microsoft.com/office/drawing/2014/main" id="{CE873608-4B85-4140-A054-1746901B04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F5415C-3345-4356-A4E1-ED4A890DC12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8938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C5E0-82B0-403F-AFD5-091DF8C43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D284EE6-FB07-4E41-B69B-879CCBC2C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5C5446B-7E32-44B5-8477-F0B1E780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D46B1-2ABB-498B-B559-A9DA3A00D543}"/>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6" name="Footer Placeholder 5">
            <a:extLst>
              <a:ext uri="{FF2B5EF4-FFF2-40B4-BE49-F238E27FC236}">
                <a16:creationId xmlns:a16="http://schemas.microsoft.com/office/drawing/2014/main" id="{FF050EF5-A7E4-40F3-B9AA-AC598530E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B80AF-07ED-408F-943B-8D20C5D7E67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638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A438-B64A-4426-83A9-1B7C8D60E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12221F4-486B-4F90-8B47-DD14FE124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653CE42-3BC0-4421-A0B0-D594D24A2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5E0C7-C028-4949-895E-08EE32B63687}"/>
              </a:ext>
            </a:extLst>
          </p:cNvPr>
          <p:cNvSpPr>
            <a:spLocks noGrp="1"/>
          </p:cNvSpPr>
          <p:nvPr>
            <p:ph type="dt" sz="half" idx="10"/>
          </p:nvPr>
        </p:nvSpPr>
        <p:spPr/>
        <p:txBody>
          <a:bodyPr/>
          <a:lstStyle/>
          <a:p>
            <a:fld id="{72345051-2045-45DA-935E-2E3CA1A69ADC}" type="datetimeFigureOut">
              <a:rPr lang="en-US" smtClean="0"/>
              <a:t>7/13/2021</a:t>
            </a:fld>
            <a:endParaRPr lang="en-US"/>
          </a:p>
        </p:txBody>
      </p:sp>
      <p:sp>
        <p:nvSpPr>
          <p:cNvPr id="6" name="Footer Placeholder 5">
            <a:extLst>
              <a:ext uri="{FF2B5EF4-FFF2-40B4-BE49-F238E27FC236}">
                <a16:creationId xmlns:a16="http://schemas.microsoft.com/office/drawing/2014/main" id="{6071C10F-464F-494F-BD6F-82FFB7F87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599CA-A0D5-47A1-AEBE-FFD266B8E41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2318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9F6007-A13A-4493-A66D-A20931441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AD3B776-5712-44CB-BFB0-669368927C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B6F265-341F-4703-ACE5-C3DFE47BA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7/13/2021</a:t>
            </a:fld>
            <a:endParaRPr lang="en-US" dirty="0"/>
          </a:p>
        </p:txBody>
      </p:sp>
      <p:sp>
        <p:nvSpPr>
          <p:cNvPr id="5" name="Footer Placeholder 4">
            <a:extLst>
              <a:ext uri="{FF2B5EF4-FFF2-40B4-BE49-F238E27FC236}">
                <a16:creationId xmlns:a16="http://schemas.microsoft.com/office/drawing/2014/main" id="{0ECF17F3-AC0B-4C0F-8697-1A77597D4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D5D9975-1E45-4699-9724-4583ED0EB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42592989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Glossary/Trut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Conditional_Opera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fun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en-US/docs/Web/JavaScript/Reference/Template_literals"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hyperlink" Target="https://refactoring.com/catalog/replaceNestedConditionalWithGuardClaus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0">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18308164-1F48-4DC2-9854-FC54753309F2}"/>
              </a:ext>
            </a:extLst>
          </p:cNvPr>
          <p:cNvPicPr>
            <a:picLocks noChangeAspect="1"/>
          </p:cNvPicPr>
          <p:nvPr/>
        </p:nvPicPr>
        <p:blipFill rotWithShape="1">
          <a:blip r:embed="rId3"/>
          <a:srcRect l="2022" r="7961" b="2"/>
          <a:stretch/>
        </p:blipFill>
        <p:spPr>
          <a:xfrm>
            <a:off x="2747771" y="1"/>
            <a:ext cx="8557447" cy="5347244"/>
          </a:xfrm>
          <a:custGeom>
            <a:avLst/>
            <a:gdLst/>
            <a:ahLst/>
            <a:cxnLst/>
            <a:rect l="l" t="t" r="r" b="b"/>
            <a:pathLst>
              <a:path w="9366779" h="5852967">
                <a:moveTo>
                  <a:pt x="1169579" y="0"/>
                </a:moveTo>
                <a:lnTo>
                  <a:pt x="8197201" y="0"/>
                </a:lnTo>
                <a:lnTo>
                  <a:pt x="9366779" y="1169579"/>
                </a:lnTo>
                <a:lnTo>
                  <a:pt x="4683391" y="5852967"/>
                </a:lnTo>
                <a:lnTo>
                  <a:pt x="0" y="1169579"/>
                </a:lnTo>
                <a:close/>
              </a:path>
            </a:pathLst>
          </a:custGeom>
        </p:spPr>
      </p:pic>
      <p:sp>
        <p:nvSpPr>
          <p:cNvPr id="26" name="Freeform: Shape 12">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6909"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61739" y="2074303"/>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ame 18">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23102" y="1635666"/>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424CD64-6FE7-459B-BF23-B1A19AD072CC}"/>
              </a:ext>
            </a:extLst>
          </p:cNvPr>
          <p:cNvSpPr>
            <a:spLocks noGrp="1"/>
          </p:cNvSpPr>
          <p:nvPr>
            <p:ph type="ctrTitle"/>
          </p:nvPr>
        </p:nvSpPr>
        <p:spPr>
          <a:xfrm>
            <a:off x="1738683" y="3087528"/>
            <a:ext cx="3618284" cy="1345720"/>
          </a:xfrm>
          <a:noFill/>
        </p:spPr>
        <p:txBody>
          <a:bodyPr anchor="ctr">
            <a:normAutofit/>
          </a:bodyPr>
          <a:lstStyle/>
          <a:p>
            <a:r>
              <a:rPr lang="en-US" sz="3200" dirty="0">
                <a:solidFill>
                  <a:srgbClr val="080808"/>
                </a:solidFill>
              </a:rPr>
              <a:t>HOW TO</a:t>
            </a:r>
            <a:br>
              <a:rPr lang="en-US" sz="3200" dirty="0">
                <a:solidFill>
                  <a:srgbClr val="080808"/>
                </a:solidFill>
              </a:rPr>
            </a:br>
            <a:r>
              <a:rPr lang="en-US" sz="3200" dirty="0">
                <a:solidFill>
                  <a:srgbClr val="080808"/>
                </a:solidFill>
              </a:rPr>
              <a:t>Code Like A </a:t>
            </a:r>
            <a:r>
              <a:rPr lang="en-US" sz="3200" b="1" dirty="0">
                <a:solidFill>
                  <a:srgbClr val="080808"/>
                </a:solidFill>
              </a:rPr>
              <a:t>Pro</a:t>
            </a:r>
            <a:endParaRPr lang="en-SG" sz="3200" b="1" dirty="0">
              <a:solidFill>
                <a:srgbClr val="080808"/>
              </a:solidFill>
            </a:endParaRPr>
          </a:p>
        </p:txBody>
      </p:sp>
      <p:sp>
        <p:nvSpPr>
          <p:cNvPr id="3" name="Subtitle 2">
            <a:extLst>
              <a:ext uri="{FF2B5EF4-FFF2-40B4-BE49-F238E27FC236}">
                <a16:creationId xmlns:a16="http://schemas.microsoft.com/office/drawing/2014/main" id="{D72A3E97-F025-43EE-BDF4-59DC48FC4472}"/>
              </a:ext>
            </a:extLst>
          </p:cNvPr>
          <p:cNvSpPr>
            <a:spLocks noGrp="1"/>
          </p:cNvSpPr>
          <p:nvPr>
            <p:ph type="subTitle" idx="1"/>
          </p:nvPr>
        </p:nvSpPr>
        <p:spPr>
          <a:xfrm>
            <a:off x="2191057" y="4083419"/>
            <a:ext cx="2700944" cy="659993"/>
          </a:xfrm>
          <a:noFill/>
        </p:spPr>
        <p:txBody>
          <a:bodyPr>
            <a:normAutofit fontScale="92500" lnSpcReduction="10000"/>
          </a:bodyPr>
          <a:lstStyle/>
          <a:p>
            <a:endParaRPr lang="en-US" sz="1600" dirty="0">
              <a:solidFill>
                <a:srgbClr val="080808"/>
              </a:solidFill>
            </a:endParaRPr>
          </a:p>
          <a:p>
            <a:r>
              <a:rPr lang="en-US" sz="2000" dirty="0">
                <a:solidFill>
                  <a:srgbClr val="080808"/>
                </a:solidFill>
              </a:rPr>
              <a:t>By Kieran.js</a:t>
            </a:r>
            <a:endParaRPr lang="en-SG" sz="2000" dirty="0">
              <a:solidFill>
                <a:srgbClr val="080808"/>
              </a:solidFill>
            </a:endParaRPr>
          </a:p>
        </p:txBody>
      </p:sp>
    </p:spTree>
    <p:extLst>
      <p:ext uri="{BB962C8B-B14F-4D97-AF65-F5344CB8AC3E}">
        <p14:creationId xmlns:p14="http://schemas.microsoft.com/office/powerpoint/2010/main" val="385268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01707F-38C0-4DA2-8B12-95C508D08898}"/>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60488B5-2E4F-4828-85EE-EE24D3BAD5FD}"/>
              </a:ext>
            </a:extLst>
          </p:cNvPr>
          <p:cNvSpPr>
            <a:spLocks noGrp="1"/>
          </p:cNvSpPr>
          <p:nvPr>
            <p:ph type="title"/>
          </p:nvPr>
        </p:nvSpPr>
        <p:spPr>
          <a:xfrm>
            <a:off x="838200" y="0"/>
            <a:ext cx="11353800" cy="1467060"/>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Truthy &amp; </a:t>
            </a:r>
            <a:r>
              <a:rPr lang="en-US" sz="6000" b="1" dirty="0" err="1">
                <a:solidFill>
                  <a:schemeClr val="bg1"/>
                </a:solidFill>
                <a:latin typeface="Source Sans Pro" panose="020B0503030403020204" pitchFamily="34" charset="0"/>
                <a:ea typeface="Source Sans Pro" panose="020B0503030403020204" pitchFamily="34" charset="0"/>
              </a:rPr>
              <a:t>Falsy</a:t>
            </a:r>
            <a:r>
              <a:rPr lang="en-US" sz="6000" b="1" dirty="0">
                <a:solidFill>
                  <a:schemeClr val="bg1"/>
                </a:solidFill>
                <a:latin typeface="Source Sans Pro" panose="020B0503030403020204" pitchFamily="34" charset="0"/>
                <a:ea typeface="Source Sans Pro" panose="020B0503030403020204" pitchFamily="34" charset="0"/>
              </a:rPr>
              <a:t> Values</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CF20D6FC-C611-4479-AE07-26E4648031EF}"/>
              </a:ext>
            </a:extLst>
          </p:cNvPr>
          <p:cNvSpPr>
            <a:spLocks noGrp="1"/>
          </p:cNvSpPr>
          <p:nvPr>
            <p:ph idx="1"/>
          </p:nvPr>
        </p:nvSpPr>
        <p:spPr>
          <a:xfrm>
            <a:off x="587829" y="1726163"/>
            <a:ext cx="10765971" cy="4450800"/>
          </a:xfrm>
        </p:spPr>
        <p:txBody>
          <a:bodyPr>
            <a:normAutofit/>
          </a:bodyPr>
          <a:lstStyle/>
          <a:p>
            <a:pPr>
              <a:buFont typeface="Wingdings" panose="05000000000000000000" pitchFamily="2" charset="2"/>
              <a:buChar char="§"/>
            </a:pPr>
            <a:r>
              <a:rPr lang="en-US" dirty="0"/>
              <a:t>Good to know</a:t>
            </a:r>
          </a:p>
          <a:p>
            <a:pPr>
              <a:buFont typeface="Wingdings" panose="05000000000000000000" pitchFamily="2" charset="2"/>
              <a:buChar char="§"/>
            </a:pPr>
            <a:r>
              <a:rPr lang="en-SG" dirty="0"/>
              <a:t>When encountered in a </a:t>
            </a:r>
            <a:r>
              <a:rPr lang="en-SG" u="sng" dirty="0"/>
              <a:t>Boolean Context</a:t>
            </a:r>
            <a:endParaRPr lang="en-US" dirty="0"/>
          </a:p>
          <a:p>
            <a:pPr lvl="1">
              <a:buFont typeface="Wingdings" panose="05000000000000000000" pitchFamily="2" charset="2"/>
              <a:buChar char="§"/>
            </a:pPr>
            <a:r>
              <a:rPr lang="en-US" dirty="0" err="1">
                <a:solidFill>
                  <a:srgbClr val="FF0000"/>
                </a:solidFill>
              </a:rPr>
              <a:t>Falsy</a:t>
            </a:r>
            <a:r>
              <a:rPr lang="en-US" dirty="0"/>
              <a:t> values will be coerced (</a:t>
            </a:r>
            <a:r>
              <a:rPr lang="en-US" dirty="0" err="1"/>
              <a:t>coverted</a:t>
            </a:r>
            <a:r>
              <a:rPr lang="en-US" dirty="0"/>
              <a:t>) to </a:t>
            </a:r>
            <a:r>
              <a:rPr lang="en-US" dirty="0">
                <a:solidFill>
                  <a:schemeClr val="accent1"/>
                </a:solidFill>
              </a:rPr>
              <a:t>false</a:t>
            </a:r>
          </a:p>
          <a:p>
            <a:pPr lvl="1">
              <a:buFont typeface="Wingdings" panose="05000000000000000000" pitchFamily="2" charset="2"/>
              <a:buChar char="§"/>
            </a:pPr>
            <a:r>
              <a:rPr lang="en-US" dirty="0">
                <a:solidFill>
                  <a:srgbClr val="00B050"/>
                </a:solidFill>
              </a:rPr>
              <a:t>Truthy</a:t>
            </a:r>
            <a:r>
              <a:rPr lang="en-US" dirty="0"/>
              <a:t> values will be coerced to </a:t>
            </a:r>
            <a:r>
              <a:rPr lang="en-US" dirty="0">
                <a:solidFill>
                  <a:schemeClr val="accent1"/>
                </a:solidFill>
              </a:rPr>
              <a:t>true</a:t>
            </a:r>
            <a:endParaRPr lang="en-SG" dirty="0">
              <a:solidFill>
                <a:schemeClr val="accent1"/>
              </a:solidFill>
            </a:endParaRPr>
          </a:p>
          <a:p>
            <a:pPr>
              <a:buFont typeface="Wingdings" panose="05000000000000000000" pitchFamily="2" charset="2"/>
              <a:buChar char="§"/>
            </a:pPr>
            <a:r>
              <a:rPr lang="en-SG" dirty="0"/>
              <a:t>Boolean context is basically where conditions are written</a:t>
            </a:r>
          </a:p>
          <a:p>
            <a:pPr lvl="1">
              <a:buFont typeface="Wingdings" panose="05000000000000000000" pitchFamily="2" charset="2"/>
              <a:buChar char="§"/>
            </a:pPr>
            <a:r>
              <a:rPr lang="en-SG" dirty="0"/>
              <a:t>if (condition)</a:t>
            </a:r>
          </a:p>
          <a:p>
            <a:pPr lvl="1">
              <a:buFont typeface="Wingdings" panose="05000000000000000000" pitchFamily="2" charset="2"/>
              <a:buChar char="§"/>
            </a:pPr>
            <a:r>
              <a:rPr lang="en-SG" dirty="0"/>
              <a:t>while (condition)</a:t>
            </a:r>
            <a:endParaRPr lang="en-SG" dirty="0">
              <a:solidFill>
                <a:schemeClr val="accent1"/>
              </a:solidFill>
            </a:endParaRPr>
          </a:p>
          <a:p>
            <a:pPr marL="0" indent="0">
              <a:buNone/>
            </a:pPr>
            <a:endParaRPr lang="en-SG" dirty="0">
              <a:solidFill>
                <a:schemeClr val="accent1"/>
              </a:solidFill>
            </a:endParaRPr>
          </a:p>
          <a:p>
            <a:pPr>
              <a:buFont typeface="Wingdings" panose="05000000000000000000" pitchFamily="2" charset="2"/>
              <a:buChar char="§"/>
            </a:pPr>
            <a:r>
              <a:rPr lang="en-SG" sz="2400" dirty="0"/>
              <a:t>Read more at </a:t>
            </a:r>
            <a:r>
              <a:rPr lang="en-SG" sz="2400" dirty="0">
                <a:solidFill>
                  <a:schemeClr val="accent1"/>
                </a:solidFill>
                <a:hlinkClick r:id="rId3"/>
              </a:rPr>
              <a:t>https://developer.mozilla.org/en-US/docs/Glossary/Truthy</a:t>
            </a:r>
            <a:endParaRPr lang="en-SG" sz="2400" dirty="0">
              <a:solidFill>
                <a:schemeClr val="accent1"/>
              </a:solidFill>
            </a:endParaRPr>
          </a:p>
        </p:txBody>
      </p:sp>
    </p:spTree>
    <p:extLst>
      <p:ext uri="{BB962C8B-B14F-4D97-AF65-F5344CB8AC3E}">
        <p14:creationId xmlns:p14="http://schemas.microsoft.com/office/powerpoint/2010/main" val="217990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01707F-38C0-4DA2-8B12-95C508D08898}"/>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60488B5-2E4F-4828-85EE-EE24D3BAD5FD}"/>
              </a:ext>
            </a:extLst>
          </p:cNvPr>
          <p:cNvSpPr>
            <a:spLocks noGrp="1"/>
          </p:cNvSpPr>
          <p:nvPr>
            <p:ph type="title"/>
          </p:nvPr>
        </p:nvSpPr>
        <p:spPr>
          <a:xfrm>
            <a:off x="838200" y="0"/>
            <a:ext cx="11353800" cy="1467060"/>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Truthy &amp; </a:t>
            </a:r>
            <a:r>
              <a:rPr lang="en-US" sz="6000" b="1" dirty="0" err="1">
                <a:solidFill>
                  <a:schemeClr val="bg1"/>
                </a:solidFill>
                <a:latin typeface="Source Sans Pro" panose="020B0503030403020204" pitchFamily="34" charset="0"/>
                <a:ea typeface="Source Sans Pro" panose="020B0503030403020204" pitchFamily="34" charset="0"/>
              </a:rPr>
              <a:t>Falsy</a:t>
            </a:r>
            <a:r>
              <a:rPr lang="en-US" sz="6000" b="1" dirty="0">
                <a:solidFill>
                  <a:schemeClr val="bg1"/>
                </a:solidFill>
                <a:latin typeface="Source Sans Pro" panose="020B0503030403020204" pitchFamily="34" charset="0"/>
                <a:ea typeface="Source Sans Pro" panose="020B0503030403020204" pitchFamily="34" charset="0"/>
              </a:rPr>
              <a:t> Values</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CF20D6FC-C611-4479-AE07-26E4648031EF}"/>
              </a:ext>
            </a:extLst>
          </p:cNvPr>
          <p:cNvSpPr>
            <a:spLocks noGrp="1"/>
          </p:cNvSpPr>
          <p:nvPr>
            <p:ph idx="1"/>
          </p:nvPr>
        </p:nvSpPr>
        <p:spPr>
          <a:xfrm>
            <a:off x="604935" y="1834956"/>
            <a:ext cx="3155302" cy="4351338"/>
          </a:xfrm>
        </p:spPr>
        <p:txBody>
          <a:bodyPr>
            <a:normAutofit/>
          </a:bodyPr>
          <a:lstStyle/>
          <a:p>
            <a:pPr>
              <a:buFont typeface="Wingdings" panose="05000000000000000000" pitchFamily="2" charset="2"/>
              <a:buChar char="§"/>
            </a:pPr>
            <a:r>
              <a:rPr lang="en-US" dirty="0" err="1">
                <a:solidFill>
                  <a:srgbClr val="FF0000"/>
                </a:solidFill>
              </a:rPr>
              <a:t>Falsy</a:t>
            </a:r>
            <a:r>
              <a:rPr lang="en-US" dirty="0"/>
              <a:t> values:</a:t>
            </a:r>
            <a:endParaRPr lang="en-SG" dirty="0"/>
          </a:p>
          <a:p>
            <a:pPr lvl="1">
              <a:buFont typeface="Wingdings" panose="05000000000000000000" pitchFamily="2" charset="2"/>
              <a:buChar char="§"/>
            </a:pPr>
            <a:r>
              <a:rPr lang="en-SG" dirty="0"/>
              <a:t>false</a:t>
            </a:r>
          </a:p>
          <a:p>
            <a:pPr lvl="1">
              <a:buFont typeface="Wingdings" panose="05000000000000000000" pitchFamily="2" charset="2"/>
              <a:buChar char="§"/>
            </a:pPr>
            <a:r>
              <a:rPr lang="en-SG" dirty="0"/>
              <a:t>0</a:t>
            </a:r>
          </a:p>
          <a:p>
            <a:pPr lvl="1">
              <a:buFont typeface="Wingdings" panose="05000000000000000000" pitchFamily="2" charset="2"/>
              <a:buChar char="§"/>
            </a:pPr>
            <a:r>
              <a:rPr lang="en-SG" dirty="0"/>
              <a:t>empty string (“”)</a:t>
            </a:r>
          </a:p>
          <a:p>
            <a:pPr lvl="1">
              <a:buFont typeface="Wingdings" panose="05000000000000000000" pitchFamily="2" charset="2"/>
              <a:buChar char="§"/>
            </a:pPr>
            <a:r>
              <a:rPr lang="en-SG" dirty="0"/>
              <a:t>null</a:t>
            </a:r>
          </a:p>
          <a:p>
            <a:pPr lvl="1">
              <a:buFont typeface="Wingdings" panose="05000000000000000000" pitchFamily="2" charset="2"/>
              <a:buChar char="§"/>
            </a:pPr>
            <a:r>
              <a:rPr lang="en-SG" dirty="0"/>
              <a:t>undefined</a:t>
            </a:r>
          </a:p>
          <a:p>
            <a:pPr lvl="1">
              <a:buFont typeface="Wingdings" panose="05000000000000000000" pitchFamily="2" charset="2"/>
              <a:buChar char="§"/>
            </a:pPr>
            <a:r>
              <a:rPr lang="en-SG" dirty="0" err="1"/>
              <a:t>NaN</a:t>
            </a:r>
            <a:endParaRPr lang="en-SG" dirty="0"/>
          </a:p>
          <a:p>
            <a:pPr>
              <a:buFont typeface="Wingdings" panose="05000000000000000000" pitchFamily="2" charset="2"/>
              <a:buChar char="§"/>
            </a:pPr>
            <a:endParaRPr lang="en-SG" dirty="0">
              <a:solidFill>
                <a:schemeClr val="accent1"/>
              </a:solidFill>
            </a:endParaRPr>
          </a:p>
          <a:p>
            <a:pPr>
              <a:buFont typeface="Wingdings" panose="05000000000000000000" pitchFamily="2" charset="2"/>
              <a:buChar char="§"/>
            </a:pPr>
            <a:endParaRPr lang="en-SG" dirty="0">
              <a:solidFill>
                <a:schemeClr val="accent1"/>
              </a:solidFill>
            </a:endParaRPr>
          </a:p>
          <a:p>
            <a:pPr>
              <a:buFont typeface="Wingdings" panose="05000000000000000000" pitchFamily="2" charset="2"/>
              <a:buChar char="§"/>
            </a:pPr>
            <a:endParaRPr lang="en-SG" dirty="0">
              <a:solidFill>
                <a:schemeClr val="accent1"/>
              </a:solidFill>
            </a:endParaRPr>
          </a:p>
          <a:p>
            <a:pPr>
              <a:buFont typeface="Wingdings" panose="05000000000000000000" pitchFamily="2" charset="2"/>
              <a:buChar char="§"/>
            </a:pPr>
            <a:endParaRPr lang="en-SG" dirty="0">
              <a:solidFill>
                <a:schemeClr val="accent1"/>
              </a:solidFill>
            </a:endParaRPr>
          </a:p>
        </p:txBody>
      </p:sp>
      <p:sp>
        <p:nvSpPr>
          <p:cNvPr id="6" name="TextBox 5">
            <a:extLst>
              <a:ext uri="{FF2B5EF4-FFF2-40B4-BE49-F238E27FC236}">
                <a16:creationId xmlns:a16="http://schemas.microsoft.com/office/drawing/2014/main" id="{ACEFFCBD-5F1C-4737-B81A-674F67E40BB9}"/>
              </a:ext>
            </a:extLst>
          </p:cNvPr>
          <p:cNvSpPr txBox="1"/>
          <p:nvPr/>
        </p:nvSpPr>
        <p:spPr>
          <a:xfrm>
            <a:off x="5745323" y="1834956"/>
            <a:ext cx="6197859" cy="1323439"/>
          </a:xfrm>
          <a:prstGeom prst="rect">
            <a:avLst/>
          </a:prstGeom>
          <a:noFill/>
        </p:spPr>
        <p:txBody>
          <a:bodyPr wrap="square">
            <a:spAutoFit/>
          </a:bodyPr>
          <a:lstStyle/>
          <a:p>
            <a:pPr>
              <a:buFont typeface="Wingdings" panose="05000000000000000000" pitchFamily="2" charset="2"/>
              <a:buChar char="§"/>
            </a:pPr>
            <a:r>
              <a:rPr lang="en-SG" sz="2800" dirty="0">
                <a:solidFill>
                  <a:srgbClr val="00B050"/>
                </a:solidFill>
              </a:rPr>
              <a:t>Truthy</a:t>
            </a:r>
            <a:r>
              <a:rPr lang="en-SG" sz="2800" dirty="0"/>
              <a:t> values:</a:t>
            </a:r>
          </a:p>
          <a:p>
            <a:pPr lvl="1">
              <a:buFont typeface="Wingdings" panose="05000000000000000000" pitchFamily="2" charset="2"/>
              <a:buChar char="§"/>
            </a:pPr>
            <a:r>
              <a:rPr lang="en-SG" sz="2800" dirty="0"/>
              <a:t> </a:t>
            </a:r>
            <a:r>
              <a:rPr lang="en-SG" sz="2400" dirty="0"/>
              <a:t>true</a:t>
            </a:r>
          </a:p>
          <a:p>
            <a:pPr lvl="1">
              <a:buFont typeface="Wingdings" panose="05000000000000000000" pitchFamily="2" charset="2"/>
              <a:buChar char="§"/>
            </a:pPr>
            <a:r>
              <a:rPr lang="en-SG" sz="2400" dirty="0"/>
              <a:t> All values that are not </a:t>
            </a:r>
            <a:r>
              <a:rPr lang="en-SG" sz="2400" dirty="0" err="1"/>
              <a:t>falsy</a:t>
            </a:r>
            <a:endParaRPr lang="en-SG" sz="2400" dirty="0"/>
          </a:p>
        </p:txBody>
      </p:sp>
    </p:spTree>
    <p:extLst>
      <p:ext uri="{BB962C8B-B14F-4D97-AF65-F5344CB8AC3E}">
        <p14:creationId xmlns:p14="http://schemas.microsoft.com/office/powerpoint/2010/main" val="288385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01707F-38C0-4DA2-8B12-95C508D08898}"/>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60488B5-2E4F-4828-85EE-EE24D3BAD5FD}"/>
              </a:ext>
            </a:extLst>
          </p:cNvPr>
          <p:cNvSpPr>
            <a:spLocks noGrp="1"/>
          </p:cNvSpPr>
          <p:nvPr>
            <p:ph type="title"/>
          </p:nvPr>
        </p:nvSpPr>
        <p:spPr>
          <a:xfrm>
            <a:off x="567613" y="-71153"/>
            <a:ext cx="11353800" cy="1467060"/>
          </a:xfrm>
        </p:spPr>
        <p:txBody>
          <a:bodyPr anchor="b">
            <a:normAutofit/>
          </a:bodyPr>
          <a:lstStyle/>
          <a:p>
            <a:r>
              <a:rPr lang="en-US" sz="5800" b="1" dirty="0">
                <a:solidFill>
                  <a:schemeClr val="bg1"/>
                </a:solidFill>
                <a:latin typeface="Source Sans Pro" panose="020B0503030403020204" pitchFamily="34" charset="0"/>
                <a:ea typeface="Source Sans Pro" panose="020B0503030403020204" pitchFamily="34" charset="0"/>
              </a:rPr>
              <a:t>Truthy &amp; </a:t>
            </a:r>
            <a:r>
              <a:rPr lang="en-US" sz="5800" b="1" dirty="0" err="1">
                <a:solidFill>
                  <a:schemeClr val="bg1"/>
                </a:solidFill>
                <a:latin typeface="Source Sans Pro" panose="020B0503030403020204" pitchFamily="34" charset="0"/>
                <a:ea typeface="Source Sans Pro" panose="020B0503030403020204" pitchFamily="34" charset="0"/>
              </a:rPr>
              <a:t>Falsy</a:t>
            </a:r>
            <a:r>
              <a:rPr lang="en-US" sz="5800" b="1" dirty="0">
                <a:solidFill>
                  <a:schemeClr val="bg1"/>
                </a:solidFill>
                <a:latin typeface="Source Sans Pro" panose="020B0503030403020204" pitchFamily="34" charset="0"/>
                <a:ea typeface="Source Sans Pro" panose="020B0503030403020204" pitchFamily="34" charset="0"/>
              </a:rPr>
              <a:t> Values (Example)</a:t>
            </a:r>
            <a:endParaRPr lang="en-SG" sz="5800" b="1" dirty="0">
              <a:solidFill>
                <a:schemeClr val="bg1"/>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7AD30A47-B239-4AC7-974D-81E7A71045AF}"/>
              </a:ext>
            </a:extLst>
          </p:cNvPr>
          <p:cNvSpPr>
            <a:spLocks noGrp="1"/>
          </p:cNvSpPr>
          <p:nvPr>
            <p:ph idx="1"/>
          </p:nvPr>
        </p:nvSpPr>
        <p:spPr>
          <a:xfrm>
            <a:off x="838200" y="1844285"/>
            <a:ext cx="10515600" cy="4351338"/>
          </a:xfrm>
        </p:spPr>
        <p:txBody>
          <a:bodyPr/>
          <a:lstStyle/>
          <a:p>
            <a:r>
              <a:rPr lang="en-US" dirty="0"/>
              <a:t>If (0) {</a:t>
            </a:r>
            <a:br>
              <a:rPr lang="en-US" dirty="0"/>
            </a:br>
            <a:r>
              <a:rPr lang="en-US" dirty="0"/>
              <a:t>	console.log(“zero”);</a:t>
            </a:r>
            <a:br>
              <a:rPr lang="en-US" dirty="0"/>
            </a:br>
            <a:r>
              <a:rPr lang="en-US" dirty="0"/>
              <a:t>}</a:t>
            </a:r>
            <a:endParaRPr lang="en-SG" dirty="0"/>
          </a:p>
          <a:p>
            <a:r>
              <a:rPr lang="en-SG" dirty="0"/>
              <a:t>else {</a:t>
            </a:r>
            <a:br>
              <a:rPr lang="en-SG" dirty="0"/>
            </a:br>
            <a:r>
              <a:rPr lang="en-SG" dirty="0"/>
              <a:t>	console.log(“one”);</a:t>
            </a:r>
            <a:br>
              <a:rPr lang="en-SG" dirty="0"/>
            </a:br>
            <a:r>
              <a:rPr lang="en-SG" dirty="0"/>
              <a:t>}</a:t>
            </a:r>
          </a:p>
          <a:p>
            <a:r>
              <a:rPr lang="en-SG" dirty="0"/>
              <a:t>“one” gets printed out because 0 is a </a:t>
            </a:r>
            <a:r>
              <a:rPr lang="en-SG" dirty="0" err="1"/>
              <a:t>falsy</a:t>
            </a:r>
            <a:r>
              <a:rPr lang="en-SG" dirty="0"/>
              <a:t> value</a:t>
            </a:r>
            <a:endParaRPr lang="en-US" dirty="0"/>
          </a:p>
        </p:txBody>
      </p:sp>
      <p:sp>
        <p:nvSpPr>
          <p:cNvPr id="11" name="Rectangle 10">
            <a:extLst>
              <a:ext uri="{FF2B5EF4-FFF2-40B4-BE49-F238E27FC236}">
                <a16:creationId xmlns:a16="http://schemas.microsoft.com/office/drawing/2014/main" id="{9E9E394B-263C-4A39-990D-59E926685191}"/>
              </a:ext>
            </a:extLst>
          </p:cNvPr>
          <p:cNvSpPr/>
          <p:nvPr/>
        </p:nvSpPr>
        <p:spPr>
          <a:xfrm>
            <a:off x="838200" y="5318449"/>
            <a:ext cx="7344747" cy="66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94803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01707F-38C0-4DA2-8B12-95C508D08898}"/>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60488B5-2E4F-4828-85EE-EE24D3BAD5FD}"/>
              </a:ext>
            </a:extLst>
          </p:cNvPr>
          <p:cNvSpPr>
            <a:spLocks noGrp="1"/>
          </p:cNvSpPr>
          <p:nvPr>
            <p:ph type="title"/>
          </p:nvPr>
        </p:nvSpPr>
        <p:spPr>
          <a:xfrm>
            <a:off x="567613" y="-71153"/>
            <a:ext cx="11353800" cy="1467060"/>
          </a:xfrm>
        </p:spPr>
        <p:txBody>
          <a:bodyPr anchor="b">
            <a:normAutofit/>
          </a:bodyPr>
          <a:lstStyle/>
          <a:p>
            <a:r>
              <a:rPr lang="en-US" sz="5800" b="1" dirty="0">
                <a:solidFill>
                  <a:schemeClr val="bg1"/>
                </a:solidFill>
                <a:latin typeface="Source Sans Pro" panose="020B0503030403020204" pitchFamily="34" charset="0"/>
                <a:ea typeface="Source Sans Pro" panose="020B0503030403020204" pitchFamily="34" charset="0"/>
              </a:rPr>
              <a:t>Truthy &amp; </a:t>
            </a:r>
            <a:r>
              <a:rPr lang="en-US" sz="5800" b="1" dirty="0" err="1">
                <a:solidFill>
                  <a:schemeClr val="bg1"/>
                </a:solidFill>
                <a:latin typeface="Source Sans Pro" panose="020B0503030403020204" pitchFamily="34" charset="0"/>
                <a:ea typeface="Source Sans Pro" panose="020B0503030403020204" pitchFamily="34" charset="0"/>
              </a:rPr>
              <a:t>Falsy</a:t>
            </a:r>
            <a:r>
              <a:rPr lang="en-US" sz="5800" b="1" dirty="0">
                <a:solidFill>
                  <a:schemeClr val="bg1"/>
                </a:solidFill>
                <a:latin typeface="Source Sans Pro" panose="020B0503030403020204" pitchFamily="34" charset="0"/>
                <a:ea typeface="Source Sans Pro" panose="020B0503030403020204" pitchFamily="34" charset="0"/>
              </a:rPr>
              <a:t> Values (Example)</a:t>
            </a:r>
            <a:endParaRPr lang="en-SG" sz="5800" b="1" dirty="0">
              <a:solidFill>
                <a:schemeClr val="bg1"/>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7AD30A47-B239-4AC7-974D-81E7A71045AF}"/>
              </a:ext>
            </a:extLst>
          </p:cNvPr>
          <p:cNvSpPr>
            <a:spLocks noGrp="1"/>
          </p:cNvSpPr>
          <p:nvPr>
            <p:ph idx="1"/>
          </p:nvPr>
        </p:nvSpPr>
        <p:spPr>
          <a:xfrm>
            <a:off x="838200" y="1844285"/>
            <a:ext cx="10515600" cy="4351338"/>
          </a:xfrm>
        </p:spPr>
        <p:txBody>
          <a:bodyPr/>
          <a:lstStyle/>
          <a:p>
            <a:r>
              <a:rPr lang="en-US" dirty="0"/>
              <a:t>If ([]) {</a:t>
            </a:r>
            <a:br>
              <a:rPr lang="en-US" dirty="0"/>
            </a:br>
            <a:r>
              <a:rPr lang="en-US" dirty="0"/>
              <a:t>	console.log(“</a:t>
            </a:r>
            <a:r>
              <a:rPr lang="en-US" dirty="0" err="1"/>
              <a:t>teuroo</a:t>
            </a:r>
            <a:r>
              <a:rPr lang="en-US" dirty="0"/>
              <a:t>”);</a:t>
            </a:r>
            <a:br>
              <a:rPr lang="en-US" dirty="0"/>
            </a:br>
            <a:r>
              <a:rPr lang="en-US" dirty="0"/>
              <a:t>}</a:t>
            </a:r>
            <a:endParaRPr lang="en-SG" dirty="0"/>
          </a:p>
          <a:p>
            <a:r>
              <a:rPr lang="en-SG" dirty="0"/>
              <a:t>else {</a:t>
            </a:r>
            <a:br>
              <a:rPr lang="en-SG" dirty="0"/>
            </a:br>
            <a:r>
              <a:rPr lang="en-SG" dirty="0"/>
              <a:t>	console.log(“</a:t>
            </a:r>
            <a:r>
              <a:rPr lang="en-SG" dirty="0" err="1"/>
              <a:t>phalse</a:t>
            </a:r>
            <a:r>
              <a:rPr lang="en-SG" dirty="0"/>
              <a:t>”);</a:t>
            </a:r>
            <a:br>
              <a:rPr lang="en-SG" dirty="0"/>
            </a:br>
            <a:r>
              <a:rPr lang="en-SG" dirty="0"/>
              <a:t>}</a:t>
            </a:r>
          </a:p>
          <a:p>
            <a:r>
              <a:rPr lang="en-SG" dirty="0"/>
              <a:t>“</a:t>
            </a:r>
            <a:r>
              <a:rPr lang="en-US" dirty="0" err="1"/>
              <a:t>teuroo</a:t>
            </a:r>
            <a:r>
              <a:rPr lang="en-SG" dirty="0"/>
              <a:t>” gets printed out because an array is a truthy value</a:t>
            </a:r>
            <a:endParaRPr lang="en-US" dirty="0"/>
          </a:p>
        </p:txBody>
      </p:sp>
      <p:sp>
        <p:nvSpPr>
          <p:cNvPr id="6" name="Rectangle 5">
            <a:extLst>
              <a:ext uri="{FF2B5EF4-FFF2-40B4-BE49-F238E27FC236}">
                <a16:creationId xmlns:a16="http://schemas.microsoft.com/office/drawing/2014/main" id="{109BC7FC-1F67-43F8-8D47-B38F11C808B5}"/>
              </a:ext>
            </a:extLst>
          </p:cNvPr>
          <p:cNvSpPr/>
          <p:nvPr/>
        </p:nvSpPr>
        <p:spPr>
          <a:xfrm>
            <a:off x="1006151" y="5225143"/>
            <a:ext cx="8986935" cy="66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9339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243135-7944-4769-A080-107F153C7F42}"/>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89D21B7-05F3-411D-B45D-74F58D2862BC}"/>
              </a:ext>
            </a:extLst>
          </p:cNvPr>
          <p:cNvSpPr>
            <a:spLocks noGrp="1"/>
          </p:cNvSpPr>
          <p:nvPr>
            <p:ph type="title"/>
          </p:nvPr>
        </p:nvSpPr>
        <p:spPr>
          <a:xfrm>
            <a:off x="838200" y="1"/>
            <a:ext cx="105156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Ternary Operator (?)</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36FCF6AC-8444-4A33-9E9B-31931C720151}"/>
              </a:ext>
            </a:extLst>
          </p:cNvPr>
          <p:cNvSpPr>
            <a:spLocks noGrp="1"/>
          </p:cNvSpPr>
          <p:nvPr>
            <p:ph idx="1"/>
          </p:nvPr>
        </p:nvSpPr>
        <p:spPr/>
        <p:txBody>
          <a:bodyPr/>
          <a:lstStyle/>
          <a:p>
            <a:r>
              <a:rPr lang="en-US" dirty="0">
                <a:solidFill>
                  <a:srgbClr val="CC04A6"/>
                </a:solidFill>
              </a:rPr>
              <a:t>If-else</a:t>
            </a:r>
            <a:r>
              <a:rPr lang="en-US" dirty="0"/>
              <a:t> statement in </a:t>
            </a:r>
            <a:r>
              <a:rPr lang="en-US" dirty="0">
                <a:highlight>
                  <a:srgbClr val="FFFF00"/>
                </a:highlight>
              </a:rPr>
              <a:t>1 line</a:t>
            </a:r>
            <a:endParaRPr lang="en-SG" dirty="0">
              <a:highlight>
                <a:srgbClr val="FFFF00"/>
              </a:highlight>
            </a:endParaRPr>
          </a:p>
          <a:p>
            <a:r>
              <a:rPr lang="en-SG" dirty="0">
                <a:solidFill>
                  <a:srgbClr val="00B0F0"/>
                </a:solidFill>
              </a:rPr>
              <a:t>age</a:t>
            </a:r>
            <a:r>
              <a:rPr lang="en-SG" dirty="0"/>
              <a:t> &gt;= </a:t>
            </a:r>
            <a:r>
              <a:rPr lang="en-SG" dirty="0">
                <a:solidFill>
                  <a:srgbClr val="92D050"/>
                </a:solidFill>
              </a:rPr>
              <a:t>21</a:t>
            </a:r>
            <a:r>
              <a:rPr lang="en-SG" dirty="0"/>
              <a:t> ? </a:t>
            </a:r>
            <a:r>
              <a:rPr lang="en-SG" dirty="0">
                <a:solidFill>
                  <a:schemeClr val="accent2"/>
                </a:solidFill>
              </a:rPr>
              <a:t>“adult” </a:t>
            </a:r>
            <a:r>
              <a:rPr lang="en-SG" dirty="0"/>
              <a:t>: </a:t>
            </a:r>
            <a:r>
              <a:rPr lang="en-SG" dirty="0">
                <a:solidFill>
                  <a:schemeClr val="accent2"/>
                </a:solidFill>
              </a:rPr>
              <a:t>“child”</a:t>
            </a:r>
          </a:p>
          <a:p>
            <a:endParaRPr lang="en-US" dirty="0"/>
          </a:p>
        </p:txBody>
      </p:sp>
      <p:pic>
        <p:nvPicPr>
          <p:cNvPr id="5" name="Picture 4">
            <a:extLst>
              <a:ext uri="{FF2B5EF4-FFF2-40B4-BE49-F238E27FC236}">
                <a16:creationId xmlns:a16="http://schemas.microsoft.com/office/drawing/2014/main" id="{63E8036F-A8C9-4388-90CB-7E0BAF3C50B1}"/>
              </a:ext>
            </a:extLst>
          </p:cNvPr>
          <p:cNvPicPr>
            <a:picLocks noChangeAspect="1"/>
          </p:cNvPicPr>
          <p:nvPr/>
        </p:nvPicPr>
        <p:blipFill>
          <a:blip r:embed="rId3"/>
          <a:stretch>
            <a:fillRect/>
          </a:stretch>
        </p:blipFill>
        <p:spPr>
          <a:xfrm>
            <a:off x="1013218" y="3053828"/>
            <a:ext cx="8011643" cy="2924583"/>
          </a:xfrm>
          <a:prstGeom prst="rect">
            <a:avLst/>
          </a:prstGeom>
        </p:spPr>
      </p:pic>
      <p:sp>
        <p:nvSpPr>
          <p:cNvPr id="4" name="TextBox 3">
            <a:extLst>
              <a:ext uri="{FF2B5EF4-FFF2-40B4-BE49-F238E27FC236}">
                <a16:creationId xmlns:a16="http://schemas.microsoft.com/office/drawing/2014/main" id="{18C049F4-422C-411E-B87B-CB6228A6BBDE}"/>
              </a:ext>
            </a:extLst>
          </p:cNvPr>
          <p:cNvSpPr txBox="1"/>
          <p:nvPr/>
        </p:nvSpPr>
        <p:spPr>
          <a:xfrm rot="21265031">
            <a:off x="6305552" y="5992297"/>
            <a:ext cx="5882434" cy="369332"/>
          </a:xfrm>
          <a:prstGeom prst="rect">
            <a:avLst/>
          </a:prstGeom>
          <a:noFill/>
        </p:spPr>
        <p:txBody>
          <a:bodyPr wrap="square" rtlCol="0">
            <a:spAutoFit/>
          </a:bodyPr>
          <a:lstStyle/>
          <a:p>
            <a:r>
              <a:rPr lang="en-US" dirty="0"/>
              <a:t>I totally did not steal this image from </a:t>
            </a:r>
            <a:r>
              <a:rPr lang="en-US" dirty="0" err="1"/>
              <a:t>youtube</a:t>
            </a:r>
            <a:r>
              <a:rPr lang="en-US" dirty="0"/>
              <a:t> XD</a:t>
            </a:r>
            <a:endParaRPr lang="en-SG" dirty="0"/>
          </a:p>
        </p:txBody>
      </p:sp>
    </p:spTree>
    <p:extLst>
      <p:ext uri="{BB962C8B-B14F-4D97-AF65-F5344CB8AC3E}">
        <p14:creationId xmlns:p14="http://schemas.microsoft.com/office/powerpoint/2010/main" val="370308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54135C-9EEA-4E41-AEDA-ECDA5168ADB2}"/>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89D21B7-05F3-411D-B45D-74F58D2862BC}"/>
              </a:ext>
            </a:extLst>
          </p:cNvPr>
          <p:cNvSpPr>
            <a:spLocks noGrp="1"/>
          </p:cNvSpPr>
          <p:nvPr>
            <p:ph type="title"/>
          </p:nvPr>
        </p:nvSpPr>
        <p:spPr>
          <a:xfrm>
            <a:off x="838200" y="1"/>
            <a:ext cx="105156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Ternary Operator (?)</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36FCF6AC-8444-4A33-9E9B-31931C720151}"/>
              </a:ext>
            </a:extLst>
          </p:cNvPr>
          <p:cNvSpPr>
            <a:spLocks noGrp="1"/>
          </p:cNvSpPr>
          <p:nvPr>
            <p:ph idx="1"/>
          </p:nvPr>
        </p:nvSpPr>
        <p:spPr/>
        <p:txBody>
          <a:bodyPr>
            <a:normAutofit lnSpcReduction="10000"/>
          </a:bodyPr>
          <a:lstStyle/>
          <a:p>
            <a:r>
              <a:rPr lang="en-US" dirty="0"/>
              <a:t>Can be chained (if, else if, else if...)</a:t>
            </a:r>
          </a:p>
          <a:p>
            <a:r>
              <a:rPr lang="en-US" dirty="0"/>
              <a:t>Evaluates to an expression</a:t>
            </a:r>
          </a:p>
          <a:p>
            <a:r>
              <a:rPr lang="en-US" dirty="0"/>
              <a:t>Can be used in</a:t>
            </a:r>
          </a:p>
          <a:p>
            <a:pPr lvl="1"/>
            <a:r>
              <a:rPr lang="en-US" dirty="0"/>
              <a:t>Function arguments</a:t>
            </a:r>
          </a:p>
          <a:p>
            <a:pPr lvl="1"/>
            <a:r>
              <a:rPr lang="en-US" dirty="0"/>
              <a:t>Arrays/Object literals</a:t>
            </a:r>
          </a:p>
          <a:p>
            <a:pPr lvl="1"/>
            <a:r>
              <a:rPr lang="en-US" dirty="0"/>
              <a:t>Anywhere that a value/expression is expected</a:t>
            </a:r>
          </a:p>
          <a:p>
            <a:endParaRPr lang="en-US" dirty="0"/>
          </a:p>
          <a:p>
            <a:endParaRPr lang="en-US" dirty="0"/>
          </a:p>
          <a:p>
            <a:r>
              <a:rPr lang="en-US" dirty="0"/>
              <a:t>Read more at </a:t>
            </a:r>
            <a:r>
              <a:rPr lang="en-US" dirty="0">
                <a:hlinkClick r:id="rId2"/>
              </a:rPr>
              <a:t>https://developer.mozilla.org/en-US/docs/Web/JavaScript/Reference/Operators/Conditional_Operator</a:t>
            </a:r>
            <a:endParaRPr lang="en-US" dirty="0"/>
          </a:p>
        </p:txBody>
      </p:sp>
    </p:spTree>
    <p:extLst>
      <p:ext uri="{BB962C8B-B14F-4D97-AF65-F5344CB8AC3E}">
        <p14:creationId xmlns:p14="http://schemas.microsoft.com/office/powerpoint/2010/main" val="256531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6A9597-6A8C-4077-A30D-2BA8E33B1CEE}"/>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7A2AE06-1F00-4E87-BE29-EDBAD31A78EE}"/>
              </a:ext>
            </a:extLst>
          </p:cNvPr>
          <p:cNvSpPr>
            <a:spLocks noGrp="1"/>
          </p:cNvSpPr>
          <p:nvPr>
            <p:ph type="title"/>
          </p:nvPr>
        </p:nvSpPr>
        <p:spPr>
          <a:xfrm>
            <a:off x="838200" y="1"/>
            <a:ext cx="105156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Spread Syntax (…)</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573683B2-7CE0-421D-8669-1AF259745B45}"/>
              </a:ext>
            </a:extLst>
          </p:cNvPr>
          <p:cNvSpPr>
            <a:spLocks noGrp="1"/>
          </p:cNvSpPr>
          <p:nvPr>
            <p:ph idx="1"/>
          </p:nvPr>
        </p:nvSpPr>
        <p:spPr/>
        <p:txBody>
          <a:bodyPr/>
          <a:lstStyle/>
          <a:p>
            <a:r>
              <a:rPr lang="en-US" dirty="0"/>
              <a:t>Denoted by 3 dots (…)</a:t>
            </a:r>
          </a:p>
          <a:p>
            <a:r>
              <a:rPr lang="en-SG" dirty="0"/>
              <a:t>Expands an </a:t>
            </a:r>
            <a:r>
              <a:rPr lang="en-SG" dirty="0" err="1"/>
              <a:t>iterable</a:t>
            </a:r>
            <a:r>
              <a:rPr lang="en-SG" dirty="0"/>
              <a:t> (array/string)</a:t>
            </a:r>
          </a:p>
          <a:p>
            <a:r>
              <a:rPr lang="en-SG" dirty="0"/>
              <a:t>Basically splits up an </a:t>
            </a:r>
            <a:r>
              <a:rPr lang="en-SG" dirty="0" err="1"/>
              <a:t>iterable</a:t>
            </a:r>
            <a:r>
              <a:rPr lang="en-SG" dirty="0"/>
              <a:t> and gives all individual elements</a:t>
            </a:r>
          </a:p>
          <a:p>
            <a:r>
              <a:rPr lang="en-SG" dirty="0"/>
              <a:t>Simply think of it </a:t>
            </a:r>
            <a:r>
              <a:rPr lang="en-SG" u="sng" dirty="0"/>
              <a:t>as spreading over the value’s characters/elements </a:t>
            </a:r>
          </a:p>
        </p:txBody>
      </p:sp>
    </p:spTree>
    <p:extLst>
      <p:ext uri="{BB962C8B-B14F-4D97-AF65-F5344CB8AC3E}">
        <p14:creationId xmlns:p14="http://schemas.microsoft.com/office/powerpoint/2010/main" val="79567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727B6E-6661-4EE0-8C9B-DEB8C7D4F480}"/>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7A2AE06-1F00-4E87-BE29-EDBAD31A78EE}"/>
              </a:ext>
            </a:extLst>
          </p:cNvPr>
          <p:cNvSpPr>
            <a:spLocks noGrp="1"/>
          </p:cNvSpPr>
          <p:nvPr>
            <p:ph type="title"/>
          </p:nvPr>
        </p:nvSpPr>
        <p:spPr>
          <a:xfrm>
            <a:off x="838200" y="1"/>
            <a:ext cx="105156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Spread Syntax (Example)</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573683B2-7CE0-421D-8669-1AF259745B45}"/>
              </a:ext>
            </a:extLst>
          </p:cNvPr>
          <p:cNvSpPr>
            <a:spLocks noGrp="1"/>
          </p:cNvSpPr>
          <p:nvPr>
            <p:ph idx="1"/>
          </p:nvPr>
        </p:nvSpPr>
        <p:spPr>
          <a:xfrm>
            <a:off x="838200" y="1825624"/>
            <a:ext cx="10973696" cy="4510629"/>
          </a:xfrm>
        </p:spPr>
        <p:txBody>
          <a:bodyPr/>
          <a:lstStyle/>
          <a:p>
            <a:r>
              <a:rPr lang="en-US" dirty="0"/>
              <a:t>const numbers = </a:t>
            </a:r>
            <a:r>
              <a:rPr lang="en-US" dirty="0">
                <a:solidFill>
                  <a:srgbClr val="00B050"/>
                </a:solidFill>
              </a:rPr>
              <a:t>[1, 2, 3, 4];</a:t>
            </a:r>
          </a:p>
          <a:p>
            <a:r>
              <a:rPr lang="en-SG" dirty="0" err="1"/>
              <a:t>const</a:t>
            </a:r>
            <a:r>
              <a:rPr lang="en-SG" dirty="0"/>
              <a:t> fruit = </a:t>
            </a:r>
            <a:r>
              <a:rPr lang="en-SG" dirty="0">
                <a:solidFill>
                  <a:schemeClr val="accent2"/>
                </a:solidFill>
              </a:rPr>
              <a:t>“apple”</a:t>
            </a:r>
            <a:r>
              <a:rPr lang="en-SG" dirty="0"/>
              <a:t>;</a:t>
            </a:r>
          </a:p>
          <a:p>
            <a:r>
              <a:rPr lang="en-SG" dirty="0"/>
              <a:t>console.log(</a:t>
            </a:r>
            <a:r>
              <a:rPr lang="en-SG" dirty="0">
                <a:solidFill>
                  <a:srgbClr val="00B0F0"/>
                </a:solidFill>
              </a:rPr>
              <a:t>…</a:t>
            </a:r>
            <a:r>
              <a:rPr lang="en-SG" dirty="0"/>
              <a:t>numbers) //output: 1, 2, 3, 4</a:t>
            </a:r>
          </a:p>
          <a:p>
            <a:r>
              <a:rPr lang="en-SG" dirty="0"/>
              <a:t>console.log(</a:t>
            </a:r>
            <a:r>
              <a:rPr lang="en-SG" dirty="0">
                <a:solidFill>
                  <a:srgbClr val="00B0F0"/>
                </a:solidFill>
              </a:rPr>
              <a:t>…</a:t>
            </a:r>
            <a:r>
              <a:rPr lang="en-SG" dirty="0"/>
              <a:t>fruit)// output: </a:t>
            </a:r>
            <a:r>
              <a:rPr lang="pt-BR" dirty="0"/>
              <a:t>a p p l e</a:t>
            </a:r>
          </a:p>
          <a:p>
            <a:endParaRPr lang="pt-BR" dirty="0"/>
          </a:p>
          <a:p>
            <a:r>
              <a:rPr lang="pt-BR" dirty="0"/>
              <a:t>Make a new copy of an array:</a:t>
            </a:r>
          </a:p>
          <a:p>
            <a:pPr lvl="1"/>
            <a:r>
              <a:rPr lang="pt-BR" dirty="0"/>
              <a:t>const numbersCopy = [</a:t>
            </a:r>
            <a:r>
              <a:rPr lang="pt-BR" dirty="0">
                <a:solidFill>
                  <a:srgbClr val="00B0F0"/>
                </a:solidFill>
              </a:rPr>
              <a:t>...</a:t>
            </a:r>
            <a:r>
              <a:rPr lang="pt-BR" dirty="0">
                <a:solidFill>
                  <a:srgbClr val="00B050"/>
                </a:solidFill>
              </a:rPr>
              <a:t>numbers</a:t>
            </a:r>
            <a:r>
              <a:rPr lang="pt-BR" dirty="0"/>
              <a:t>] // much shorter than using splice or for loop</a:t>
            </a:r>
          </a:p>
          <a:p>
            <a:r>
              <a:rPr lang="en-SG" dirty="0"/>
              <a:t>Adding multiple items:</a:t>
            </a:r>
          </a:p>
          <a:p>
            <a:pPr lvl="1"/>
            <a:r>
              <a:rPr lang="en-SG" dirty="0" err="1"/>
              <a:t>const</a:t>
            </a:r>
            <a:r>
              <a:rPr lang="en-SG" dirty="0"/>
              <a:t> </a:t>
            </a:r>
            <a:r>
              <a:rPr lang="en-SG" dirty="0" err="1"/>
              <a:t>oneToNine</a:t>
            </a:r>
            <a:r>
              <a:rPr lang="en-SG" dirty="0"/>
              <a:t> = [0, …numbers, 5, 6, 7, 8, 9]</a:t>
            </a:r>
          </a:p>
        </p:txBody>
      </p:sp>
      <p:pic>
        <p:nvPicPr>
          <p:cNvPr id="6" name="Picture 5">
            <a:extLst>
              <a:ext uri="{FF2B5EF4-FFF2-40B4-BE49-F238E27FC236}">
                <a16:creationId xmlns:a16="http://schemas.microsoft.com/office/drawing/2014/main" id="{0FB893CA-6497-46D8-ACAC-A4785C3E9FB2}"/>
              </a:ext>
            </a:extLst>
          </p:cNvPr>
          <p:cNvPicPr>
            <a:picLocks noChangeAspect="1"/>
          </p:cNvPicPr>
          <p:nvPr/>
        </p:nvPicPr>
        <p:blipFill>
          <a:blip r:embed="rId3"/>
          <a:stretch>
            <a:fillRect/>
          </a:stretch>
        </p:blipFill>
        <p:spPr>
          <a:xfrm>
            <a:off x="838200" y="1755643"/>
            <a:ext cx="6742116" cy="2144551"/>
          </a:xfrm>
          <a:prstGeom prst="rect">
            <a:avLst/>
          </a:prstGeom>
        </p:spPr>
      </p:pic>
    </p:spTree>
    <p:extLst>
      <p:ext uri="{BB962C8B-B14F-4D97-AF65-F5344CB8AC3E}">
        <p14:creationId xmlns:p14="http://schemas.microsoft.com/office/powerpoint/2010/main" val="414363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AE7795-A422-4B72-801E-D9108BB3C193}"/>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8690D08-5344-4DCE-B38C-AD1335AF60BE}"/>
              </a:ext>
            </a:extLst>
          </p:cNvPr>
          <p:cNvSpPr>
            <a:spLocks noGrp="1"/>
          </p:cNvSpPr>
          <p:nvPr>
            <p:ph type="title"/>
          </p:nvPr>
        </p:nvSpPr>
        <p:spPr>
          <a:xfrm>
            <a:off x="838200" y="1"/>
            <a:ext cx="105156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Array </a:t>
            </a:r>
            <a:r>
              <a:rPr lang="en-US" sz="6000" b="1" dirty="0" err="1">
                <a:solidFill>
                  <a:schemeClr val="bg1"/>
                </a:solidFill>
                <a:latin typeface="Source Sans Pro" panose="020B0503030403020204" pitchFamily="34" charset="0"/>
                <a:ea typeface="Source Sans Pro" panose="020B0503030403020204" pitchFamily="34" charset="0"/>
              </a:rPr>
              <a:t>Destructuring</a:t>
            </a:r>
            <a:endParaRPr lang="en-SG" sz="6000"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D7B6F4E7-55CE-4EB7-8A4E-8C697C9F46B9}"/>
              </a:ext>
            </a:extLst>
          </p:cNvPr>
          <p:cNvSpPr>
            <a:spLocks noGrp="1"/>
          </p:cNvSpPr>
          <p:nvPr>
            <p:ph idx="1"/>
          </p:nvPr>
        </p:nvSpPr>
        <p:spPr/>
        <p:txBody>
          <a:bodyPr/>
          <a:lstStyle/>
          <a:p>
            <a:r>
              <a:rPr lang="en-US" dirty="0"/>
              <a:t>Unpack values from an array</a:t>
            </a:r>
          </a:p>
          <a:p>
            <a:r>
              <a:rPr lang="en-US" dirty="0"/>
              <a:t>Store them into variables</a:t>
            </a:r>
          </a:p>
          <a:p>
            <a:r>
              <a:rPr lang="en-US" dirty="0"/>
              <a:t>Removes the need for array[index] where suitable</a:t>
            </a:r>
          </a:p>
          <a:p>
            <a:r>
              <a:rPr lang="en-US" dirty="0"/>
              <a:t>Removes unnecessary and verbose lines</a:t>
            </a:r>
          </a:p>
          <a:p>
            <a:r>
              <a:rPr lang="en-US" dirty="0"/>
              <a:t>One liner for retrieving array elements</a:t>
            </a:r>
          </a:p>
        </p:txBody>
      </p:sp>
    </p:spTree>
    <p:extLst>
      <p:ext uri="{BB962C8B-B14F-4D97-AF65-F5344CB8AC3E}">
        <p14:creationId xmlns:p14="http://schemas.microsoft.com/office/powerpoint/2010/main" val="127148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300A14-9FF6-4CB5-B2E7-85AD809C694F}"/>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8690D08-5344-4DCE-B38C-AD1335AF60BE}"/>
              </a:ext>
            </a:extLst>
          </p:cNvPr>
          <p:cNvSpPr>
            <a:spLocks noGrp="1"/>
          </p:cNvSpPr>
          <p:nvPr>
            <p:ph type="title"/>
          </p:nvPr>
        </p:nvSpPr>
        <p:spPr>
          <a:xfrm>
            <a:off x="838200" y="1"/>
            <a:ext cx="105156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Array </a:t>
            </a:r>
            <a:r>
              <a:rPr lang="en-US" sz="6000" b="1" dirty="0" err="1">
                <a:solidFill>
                  <a:schemeClr val="bg1"/>
                </a:solidFill>
                <a:latin typeface="Source Sans Pro" panose="020B0503030403020204" pitchFamily="34" charset="0"/>
                <a:ea typeface="Source Sans Pro" panose="020B0503030403020204" pitchFamily="34" charset="0"/>
              </a:rPr>
              <a:t>Destructuring</a:t>
            </a:r>
            <a:r>
              <a:rPr lang="en-US" sz="6000" b="1" dirty="0">
                <a:solidFill>
                  <a:schemeClr val="bg1"/>
                </a:solidFill>
                <a:latin typeface="Source Sans Pro" panose="020B0503030403020204" pitchFamily="34" charset="0"/>
                <a:ea typeface="Source Sans Pro" panose="020B0503030403020204" pitchFamily="34" charset="0"/>
              </a:rPr>
              <a:t> (Example)</a:t>
            </a:r>
            <a:endParaRPr lang="en-SG" sz="6000"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D7B6F4E7-55CE-4EB7-8A4E-8C697C9F46B9}"/>
              </a:ext>
            </a:extLst>
          </p:cNvPr>
          <p:cNvSpPr>
            <a:spLocks noGrp="1"/>
          </p:cNvSpPr>
          <p:nvPr>
            <p:ph idx="1"/>
          </p:nvPr>
        </p:nvSpPr>
        <p:spPr/>
        <p:txBody>
          <a:bodyPr>
            <a:normAutofit lnSpcReduction="10000"/>
          </a:bodyPr>
          <a:lstStyle/>
          <a:p>
            <a:r>
              <a:rPr lang="en-US" dirty="0"/>
              <a:t>const array = [“A”, 1];</a:t>
            </a:r>
          </a:p>
          <a:p>
            <a:pPr marL="0" indent="0">
              <a:buNone/>
            </a:pPr>
            <a:r>
              <a:rPr lang="en-US" dirty="0"/>
              <a:t>Using index:</a:t>
            </a:r>
          </a:p>
          <a:p>
            <a:r>
              <a:rPr lang="en-US" dirty="0"/>
              <a:t>const letter = array[0]; // A</a:t>
            </a:r>
          </a:p>
          <a:p>
            <a:r>
              <a:rPr lang="en-US" dirty="0"/>
              <a:t>const number = array[1]; // 1</a:t>
            </a:r>
          </a:p>
          <a:p>
            <a:endParaRPr lang="en-US" dirty="0"/>
          </a:p>
          <a:p>
            <a:pPr marL="0" indent="0">
              <a:buNone/>
            </a:pPr>
            <a:r>
              <a:rPr lang="en-US" dirty="0" err="1"/>
              <a:t>Destructuring</a:t>
            </a:r>
            <a:r>
              <a:rPr lang="en-US" dirty="0"/>
              <a:t>:</a:t>
            </a:r>
          </a:p>
          <a:p>
            <a:r>
              <a:rPr lang="en-US" dirty="0"/>
              <a:t>const [letter, number] = array;</a:t>
            </a:r>
          </a:p>
          <a:p>
            <a:r>
              <a:rPr lang="en-SG" dirty="0"/>
              <a:t>console.log(letter); // A</a:t>
            </a:r>
          </a:p>
          <a:p>
            <a:r>
              <a:rPr lang="en-SG" dirty="0"/>
              <a:t>console.log(number) // 1</a:t>
            </a:r>
          </a:p>
          <a:p>
            <a:pPr marL="0" indent="0">
              <a:buNone/>
            </a:pPr>
            <a:endParaRPr lang="en-US" dirty="0"/>
          </a:p>
        </p:txBody>
      </p:sp>
      <p:pic>
        <p:nvPicPr>
          <p:cNvPr id="6" name="Picture 5">
            <a:extLst>
              <a:ext uri="{FF2B5EF4-FFF2-40B4-BE49-F238E27FC236}">
                <a16:creationId xmlns:a16="http://schemas.microsoft.com/office/drawing/2014/main" id="{F1FFEDD5-2B10-47CE-AD35-AA403B41E4E1}"/>
              </a:ext>
            </a:extLst>
          </p:cNvPr>
          <p:cNvPicPr>
            <a:picLocks noChangeAspect="1"/>
          </p:cNvPicPr>
          <p:nvPr/>
        </p:nvPicPr>
        <p:blipFill>
          <a:blip r:embed="rId2"/>
          <a:stretch>
            <a:fillRect/>
          </a:stretch>
        </p:blipFill>
        <p:spPr>
          <a:xfrm>
            <a:off x="838200" y="1825624"/>
            <a:ext cx="6103776" cy="4423025"/>
          </a:xfrm>
          <a:prstGeom prst="rect">
            <a:avLst/>
          </a:prstGeom>
        </p:spPr>
      </p:pic>
    </p:spTree>
    <p:extLst>
      <p:ext uri="{BB962C8B-B14F-4D97-AF65-F5344CB8AC3E}">
        <p14:creationId xmlns:p14="http://schemas.microsoft.com/office/powerpoint/2010/main" val="357785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AA4B35-7E43-4DDB-A98C-E3142262BDA7}"/>
              </a:ext>
            </a:extLst>
          </p:cNvPr>
          <p:cNvSpPr/>
          <p:nvPr/>
        </p:nvSpPr>
        <p:spPr>
          <a:xfrm>
            <a:off x="0" y="-1"/>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2" name="Title 1">
            <a:extLst>
              <a:ext uri="{FF2B5EF4-FFF2-40B4-BE49-F238E27FC236}">
                <a16:creationId xmlns:a16="http://schemas.microsoft.com/office/drawing/2014/main" id="{D3143946-7C53-4BF1-8D52-A5B260D2A93A}"/>
              </a:ext>
            </a:extLst>
          </p:cNvPr>
          <p:cNvSpPr>
            <a:spLocks noGrp="1"/>
          </p:cNvSpPr>
          <p:nvPr>
            <p:ph type="title"/>
          </p:nvPr>
        </p:nvSpPr>
        <p:spPr>
          <a:xfrm>
            <a:off x="691716" y="1"/>
            <a:ext cx="11500284" cy="1467057"/>
          </a:xfrm>
        </p:spPr>
        <p:txBody>
          <a:bodyPr anchor="b">
            <a:normAutofit/>
          </a:bodyPr>
          <a:lstStyle/>
          <a:p>
            <a:pPr>
              <a:lnSpc>
                <a:spcPct val="100000"/>
              </a:lnSpc>
            </a:pPr>
            <a:r>
              <a:rPr lang="en-US" sz="6000" b="1" dirty="0">
                <a:solidFill>
                  <a:schemeClr val="bg1"/>
                </a:solidFill>
                <a:latin typeface="Source Sans Pro" panose="020B0503030403020204" pitchFamily="34" charset="0"/>
                <a:ea typeface="Source Sans Pro" panose="020B0503030403020204" pitchFamily="34" charset="0"/>
              </a:rPr>
              <a:t>Intro - A bit about me</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1C95AD2-201C-4178-87E2-D91F4FF2F96F}"/>
              </a:ext>
            </a:extLst>
          </p:cNvPr>
          <p:cNvSpPr>
            <a:spLocks noGrp="1"/>
          </p:cNvSpPr>
          <p:nvPr>
            <p:ph idx="1"/>
          </p:nvPr>
        </p:nvSpPr>
        <p:spPr>
          <a:xfrm>
            <a:off x="691716" y="1876589"/>
            <a:ext cx="8688951" cy="4351338"/>
          </a:xfrm>
        </p:spPr>
        <p:txBody>
          <a:bodyPr>
            <a:normAutofit/>
          </a:bodyPr>
          <a:lstStyle/>
          <a:p>
            <a:pPr>
              <a:buBlip>
                <a:blip r:embed="rId3"/>
              </a:buBlip>
            </a:pPr>
            <a:r>
              <a:rPr lang="en-US" sz="3200" dirty="0">
                <a:latin typeface="Calibri" panose="020F0502020204030204" pitchFamily="34" charset="0"/>
                <a:cs typeface="Calibri" panose="020F0502020204030204" pitchFamily="34" charset="0"/>
              </a:rPr>
              <a:t> DIT Year 2 Student (Software track)</a:t>
            </a:r>
          </a:p>
          <a:p>
            <a:pPr>
              <a:buBlip>
                <a:blip r:embed="rId3"/>
              </a:buBlip>
            </a:pPr>
            <a:r>
              <a:rPr lang="en-US" sz="3200" dirty="0">
                <a:latin typeface="Calibri" panose="020F0502020204030204" pitchFamily="34" charset="0"/>
                <a:cs typeface="Calibri" panose="020F0502020204030204" pitchFamily="34" charset="0"/>
              </a:rPr>
              <a:t> Loves programming</a:t>
            </a:r>
          </a:p>
          <a:p>
            <a:pPr>
              <a:buBlip>
                <a:blip r:embed="rId3"/>
              </a:buBlip>
            </a:pP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Javascript</a:t>
            </a:r>
            <a:r>
              <a:rPr lang="en-US" sz="3200" dirty="0">
                <a:latin typeface="Calibri" panose="020F0502020204030204" pitchFamily="34" charset="0"/>
                <a:cs typeface="Calibri" panose="020F0502020204030204" pitchFamily="34" charset="0"/>
              </a:rPr>
              <a:t> is love, </a:t>
            </a:r>
            <a:r>
              <a:rPr lang="en-US" sz="3200" dirty="0" err="1">
                <a:latin typeface="Calibri" panose="020F0502020204030204" pitchFamily="34" charset="0"/>
                <a:cs typeface="Calibri" panose="020F0502020204030204" pitchFamily="34" charset="0"/>
              </a:rPr>
              <a:t>Javascript</a:t>
            </a:r>
            <a:r>
              <a:rPr lang="en-US" sz="3200" dirty="0">
                <a:latin typeface="Calibri" panose="020F0502020204030204" pitchFamily="34" charset="0"/>
                <a:cs typeface="Calibri" panose="020F0502020204030204" pitchFamily="34" charset="0"/>
              </a:rPr>
              <a:t> is life</a:t>
            </a:r>
          </a:p>
        </p:txBody>
      </p:sp>
    </p:spTree>
    <p:extLst>
      <p:ext uri="{BB962C8B-B14F-4D97-AF65-F5344CB8AC3E}">
        <p14:creationId xmlns:p14="http://schemas.microsoft.com/office/powerpoint/2010/main" val="325307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C39663-E2F5-48CF-947F-EAE6B38BAF24}"/>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8690D08-5344-4DCE-B38C-AD1335AF60BE}"/>
              </a:ext>
            </a:extLst>
          </p:cNvPr>
          <p:cNvSpPr>
            <a:spLocks noGrp="1"/>
          </p:cNvSpPr>
          <p:nvPr>
            <p:ph type="title"/>
          </p:nvPr>
        </p:nvSpPr>
        <p:spPr>
          <a:xfrm>
            <a:off x="838200" y="1"/>
            <a:ext cx="105156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Object </a:t>
            </a:r>
            <a:r>
              <a:rPr lang="en-US" sz="6000" b="1" dirty="0" err="1">
                <a:solidFill>
                  <a:schemeClr val="bg1"/>
                </a:solidFill>
                <a:latin typeface="Source Sans Pro" panose="020B0503030403020204" pitchFamily="34" charset="0"/>
                <a:ea typeface="Source Sans Pro" panose="020B0503030403020204" pitchFamily="34" charset="0"/>
              </a:rPr>
              <a:t>Destructuring</a:t>
            </a:r>
            <a:endParaRPr lang="en-SG" sz="6000"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D7B6F4E7-55CE-4EB7-8A4E-8C697C9F46B9}"/>
              </a:ext>
            </a:extLst>
          </p:cNvPr>
          <p:cNvSpPr>
            <a:spLocks noGrp="1"/>
          </p:cNvSpPr>
          <p:nvPr>
            <p:ph idx="1"/>
          </p:nvPr>
        </p:nvSpPr>
        <p:spPr/>
        <p:txBody>
          <a:bodyPr/>
          <a:lstStyle/>
          <a:p>
            <a:r>
              <a:rPr lang="en-US" dirty="0"/>
              <a:t>Unpack values from an object</a:t>
            </a:r>
          </a:p>
          <a:p>
            <a:r>
              <a:rPr lang="en-US" dirty="0"/>
              <a:t>Store them into variables</a:t>
            </a:r>
          </a:p>
          <a:p>
            <a:r>
              <a:rPr lang="en-US" dirty="0"/>
              <a:t>Removes the need for repetitive typing of </a:t>
            </a:r>
            <a:r>
              <a:rPr lang="en-US" dirty="0" err="1"/>
              <a:t>object.property</a:t>
            </a:r>
            <a:r>
              <a:rPr lang="en-US" dirty="0"/>
              <a:t>/object[property]</a:t>
            </a:r>
          </a:p>
          <a:p>
            <a:r>
              <a:rPr lang="en-US" dirty="0"/>
              <a:t>One liner for retrieving object property values</a:t>
            </a:r>
          </a:p>
        </p:txBody>
      </p:sp>
    </p:spTree>
    <p:extLst>
      <p:ext uri="{BB962C8B-B14F-4D97-AF65-F5344CB8AC3E}">
        <p14:creationId xmlns:p14="http://schemas.microsoft.com/office/powerpoint/2010/main" val="749333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E0EA58-18E4-4B62-B755-0F0E9BEDE8F4}"/>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8690D08-5344-4DCE-B38C-AD1335AF60BE}"/>
              </a:ext>
            </a:extLst>
          </p:cNvPr>
          <p:cNvSpPr>
            <a:spLocks noGrp="1"/>
          </p:cNvSpPr>
          <p:nvPr>
            <p:ph type="title"/>
          </p:nvPr>
        </p:nvSpPr>
        <p:spPr>
          <a:xfrm>
            <a:off x="838200" y="1"/>
            <a:ext cx="10515600" cy="1467058"/>
          </a:xfrm>
        </p:spPr>
        <p:txBody>
          <a:bodyPr anchor="b">
            <a:normAutofit fontScale="90000"/>
          </a:bodyPr>
          <a:lstStyle/>
          <a:p>
            <a:r>
              <a:rPr lang="en-US" sz="6000" b="1" dirty="0">
                <a:solidFill>
                  <a:schemeClr val="bg1"/>
                </a:solidFill>
                <a:latin typeface="Source Sans Pro" panose="020B0503030403020204" pitchFamily="34" charset="0"/>
                <a:ea typeface="Source Sans Pro" panose="020B0503030403020204" pitchFamily="34" charset="0"/>
              </a:rPr>
              <a:t>Object </a:t>
            </a:r>
            <a:r>
              <a:rPr lang="en-US" sz="6000" b="1" dirty="0" err="1">
                <a:solidFill>
                  <a:schemeClr val="bg1"/>
                </a:solidFill>
                <a:latin typeface="Source Sans Pro" panose="020B0503030403020204" pitchFamily="34" charset="0"/>
                <a:ea typeface="Source Sans Pro" panose="020B0503030403020204" pitchFamily="34" charset="0"/>
              </a:rPr>
              <a:t>Destructuring</a:t>
            </a:r>
            <a:r>
              <a:rPr lang="en-US" sz="6000" b="1" dirty="0">
                <a:solidFill>
                  <a:schemeClr val="bg1"/>
                </a:solidFill>
                <a:latin typeface="Source Sans Pro" panose="020B0503030403020204" pitchFamily="34" charset="0"/>
                <a:ea typeface="Source Sans Pro" panose="020B0503030403020204" pitchFamily="34" charset="0"/>
              </a:rPr>
              <a:t> (Example)</a:t>
            </a:r>
            <a:endParaRPr lang="en-SG" sz="6000"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D7B6F4E7-55CE-4EB7-8A4E-8C697C9F46B9}"/>
              </a:ext>
            </a:extLst>
          </p:cNvPr>
          <p:cNvSpPr>
            <a:spLocks noGrp="1"/>
          </p:cNvSpPr>
          <p:nvPr>
            <p:ph idx="1"/>
          </p:nvPr>
        </p:nvSpPr>
        <p:spPr/>
        <p:txBody>
          <a:bodyPr>
            <a:normAutofit/>
          </a:bodyPr>
          <a:lstStyle/>
          <a:p>
            <a:r>
              <a:rPr lang="en-US" dirty="0"/>
              <a:t>const student = { id: “p1234567”, age: 17 };</a:t>
            </a:r>
          </a:p>
          <a:p>
            <a:pPr marL="0" indent="0">
              <a:buNone/>
            </a:pPr>
            <a:r>
              <a:rPr lang="en-US" dirty="0"/>
              <a:t>We usually use:</a:t>
            </a:r>
          </a:p>
          <a:p>
            <a:r>
              <a:rPr lang="en-US" dirty="0"/>
              <a:t>console.log(`${student.id} is ${</a:t>
            </a:r>
            <a:r>
              <a:rPr lang="en-US" dirty="0" err="1"/>
              <a:t>student.age</a:t>
            </a:r>
            <a:r>
              <a:rPr lang="en-US" dirty="0"/>
              <a:t>} years old`);</a:t>
            </a:r>
          </a:p>
          <a:p>
            <a:pPr marL="0" indent="0">
              <a:buNone/>
            </a:pPr>
            <a:endParaRPr lang="en-US" dirty="0"/>
          </a:p>
          <a:p>
            <a:pPr marL="0" indent="0">
              <a:buNone/>
            </a:pPr>
            <a:r>
              <a:rPr lang="en-US" dirty="0"/>
              <a:t>With </a:t>
            </a:r>
            <a:r>
              <a:rPr lang="en-US" dirty="0" err="1"/>
              <a:t>Destructuring</a:t>
            </a:r>
            <a:r>
              <a:rPr lang="en-US" dirty="0"/>
              <a:t>:</a:t>
            </a:r>
          </a:p>
          <a:p>
            <a:r>
              <a:rPr lang="en-US" dirty="0"/>
              <a:t>Removes the need for repeating the word “person”</a:t>
            </a:r>
          </a:p>
          <a:p>
            <a:r>
              <a:rPr lang="en-US" dirty="0"/>
              <a:t>const { id, age } = person;</a:t>
            </a:r>
          </a:p>
          <a:p>
            <a:r>
              <a:rPr lang="en-SG" dirty="0"/>
              <a:t>console.log(`</a:t>
            </a:r>
            <a:r>
              <a:rPr lang="en-US" dirty="0"/>
              <a:t>${id} is ${age} years old</a:t>
            </a:r>
            <a:r>
              <a:rPr lang="en-SG" dirty="0"/>
              <a:t>`);</a:t>
            </a:r>
          </a:p>
          <a:p>
            <a:pPr marL="0" indent="0">
              <a:buNone/>
            </a:pPr>
            <a:endParaRPr lang="en-US" dirty="0"/>
          </a:p>
        </p:txBody>
      </p:sp>
      <p:pic>
        <p:nvPicPr>
          <p:cNvPr id="6" name="Picture 5">
            <a:extLst>
              <a:ext uri="{FF2B5EF4-FFF2-40B4-BE49-F238E27FC236}">
                <a16:creationId xmlns:a16="http://schemas.microsoft.com/office/drawing/2014/main" id="{C6405277-2F2A-43F3-94E0-B90D9A8AEA8E}"/>
              </a:ext>
            </a:extLst>
          </p:cNvPr>
          <p:cNvPicPr>
            <a:picLocks noChangeAspect="1"/>
          </p:cNvPicPr>
          <p:nvPr/>
        </p:nvPicPr>
        <p:blipFill>
          <a:blip r:embed="rId2"/>
          <a:stretch>
            <a:fillRect/>
          </a:stretch>
        </p:blipFill>
        <p:spPr>
          <a:xfrm>
            <a:off x="838200" y="1883490"/>
            <a:ext cx="10830522" cy="4235607"/>
          </a:xfrm>
          <a:prstGeom prst="rect">
            <a:avLst/>
          </a:prstGeom>
        </p:spPr>
      </p:pic>
    </p:spTree>
    <p:extLst>
      <p:ext uri="{BB962C8B-B14F-4D97-AF65-F5344CB8AC3E}">
        <p14:creationId xmlns:p14="http://schemas.microsoft.com/office/powerpoint/2010/main" val="298543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4F49D-DEEC-4313-B356-ADE3FC58992E}"/>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A5D024B-BF10-4796-8437-FC928366AA75}"/>
              </a:ext>
            </a:extLst>
          </p:cNvPr>
          <p:cNvSpPr>
            <a:spLocks noGrp="1"/>
          </p:cNvSpPr>
          <p:nvPr>
            <p:ph type="title"/>
          </p:nvPr>
        </p:nvSpPr>
        <p:spPr>
          <a:xfrm>
            <a:off x="838200" y="1"/>
            <a:ext cx="10515600" cy="1467058"/>
          </a:xfrm>
        </p:spPr>
        <p:txBody>
          <a:bodyPr anchor="b">
            <a:normAutofit/>
          </a:bodyPr>
          <a:lstStyle/>
          <a:p>
            <a:r>
              <a:rPr lang="en-US" b="1" dirty="0">
                <a:solidFill>
                  <a:schemeClr val="bg1"/>
                </a:solidFill>
                <a:latin typeface="Source Sans Pro" panose="020B0503030403020204" pitchFamily="34" charset="0"/>
                <a:ea typeface="Source Sans Pro" panose="020B0503030403020204" pitchFamily="34" charset="0"/>
              </a:rPr>
              <a:t>Function Expressions</a:t>
            </a:r>
            <a:endParaRPr lang="en-SG"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35401A74-F763-41BC-87A7-071DDB011F32}"/>
              </a:ext>
            </a:extLst>
          </p:cNvPr>
          <p:cNvSpPr>
            <a:spLocks noGrp="1"/>
          </p:cNvSpPr>
          <p:nvPr>
            <p:ph idx="1"/>
          </p:nvPr>
        </p:nvSpPr>
        <p:spPr>
          <a:xfrm>
            <a:off x="838200" y="1825625"/>
            <a:ext cx="10515600" cy="4957730"/>
          </a:xfrm>
        </p:spPr>
        <p:txBody>
          <a:bodyPr>
            <a:normAutofit/>
          </a:bodyPr>
          <a:lstStyle/>
          <a:p>
            <a:r>
              <a:rPr lang="en-US" dirty="0"/>
              <a:t>Functions are one of the most used features of </a:t>
            </a:r>
            <a:r>
              <a:rPr lang="en-US" dirty="0" err="1"/>
              <a:t>javascript</a:t>
            </a:r>
            <a:endParaRPr lang="en-US" dirty="0"/>
          </a:p>
          <a:p>
            <a:r>
              <a:rPr lang="en-US" dirty="0"/>
              <a:t>Different way of function declaration</a:t>
            </a:r>
          </a:p>
          <a:p>
            <a:r>
              <a:rPr lang="en-US" dirty="0"/>
              <a:t>Function expressions are functions where the name can be omitted to create anonymous functions</a:t>
            </a:r>
          </a:p>
          <a:p>
            <a:endParaRPr lang="en-US" dirty="0"/>
          </a:p>
          <a:p>
            <a:endParaRPr lang="en-US" dirty="0"/>
          </a:p>
          <a:p>
            <a:endParaRPr lang="en-US" dirty="0"/>
          </a:p>
          <a:p>
            <a:r>
              <a:rPr lang="en-US" dirty="0"/>
              <a:t>Read more at </a:t>
            </a:r>
            <a:r>
              <a:rPr lang="en-US" dirty="0">
                <a:hlinkClick r:id="rId2"/>
              </a:rPr>
              <a:t>https://developer.mozilla.org/en-US/docs/Web/JavaScript/Reference/Operators/function</a:t>
            </a:r>
            <a:endParaRPr lang="en-SG" dirty="0"/>
          </a:p>
        </p:txBody>
      </p:sp>
    </p:spTree>
    <p:extLst>
      <p:ext uri="{BB962C8B-B14F-4D97-AF65-F5344CB8AC3E}">
        <p14:creationId xmlns:p14="http://schemas.microsoft.com/office/powerpoint/2010/main" val="372374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4F49D-DEEC-4313-B356-ADE3FC58992E}"/>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A5D024B-BF10-4796-8437-FC928366AA75}"/>
              </a:ext>
            </a:extLst>
          </p:cNvPr>
          <p:cNvSpPr>
            <a:spLocks noGrp="1"/>
          </p:cNvSpPr>
          <p:nvPr>
            <p:ph type="title"/>
          </p:nvPr>
        </p:nvSpPr>
        <p:spPr>
          <a:xfrm>
            <a:off x="838200" y="1"/>
            <a:ext cx="10515600" cy="1467058"/>
          </a:xfrm>
        </p:spPr>
        <p:txBody>
          <a:bodyPr anchor="b">
            <a:normAutofit/>
          </a:bodyPr>
          <a:lstStyle/>
          <a:p>
            <a:r>
              <a:rPr lang="en-US" b="1" dirty="0">
                <a:solidFill>
                  <a:schemeClr val="bg1"/>
                </a:solidFill>
                <a:latin typeface="Source Sans Pro" panose="020B0503030403020204" pitchFamily="34" charset="0"/>
                <a:ea typeface="Source Sans Pro" panose="020B0503030403020204" pitchFamily="34" charset="0"/>
              </a:rPr>
              <a:t>Function Expressions (Example)</a:t>
            </a:r>
            <a:endParaRPr lang="en-SG"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35401A74-F763-41BC-87A7-071DDB011F32}"/>
              </a:ext>
            </a:extLst>
          </p:cNvPr>
          <p:cNvSpPr>
            <a:spLocks noGrp="1"/>
          </p:cNvSpPr>
          <p:nvPr>
            <p:ph idx="1"/>
          </p:nvPr>
        </p:nvSpPr>
        <p:spPr>
          <a:xfrm>
            <a:off x="688911" y="1601690"/>
            <a:ext cx="10515600" cy="4957730"/>
          </a:xfrm>
        </p:spPr>
        <p:txBody>
          <a:bodyPr>
            <a:normAutofit/>
          </a:bodyPr>
          <a:lstStyle/>
          <a:p>
            <a:r>
              <a:rPr lang="en-US" dirty="0"/>
              <a:t>Named</a:t>
            </a:r>
          </a:p>
          <a:p>
            <a:endParaRPr lang="en-US" dirty="0"/>
          </a:p>
          <a:p>
            <a:endParaRPr lang="en-US" dirty="0"/>
          </a:p>
          <a:p>
            <a:endParaRPr lang="en-US" dirty="0"/>
          </a:p>
          <a:p>
            <a:pPr marL="0" indent="0">
              <a:buNone/>
            </a:pPr>
            <a:endParaRPr lang="en-US" dirty="0"/>
          </a:p>
          <a:p>
            <a:r>
              <a:rPr lang="en-US" dirty="0"/>
              <a:t>Not named</a:t>
            </a:r>
          </a:p>
        </p:txBody>
      </p:sp>
      <p:pic>
        <p:nvPicPr>
          <p:cNvPr id="5" name="Picture 4">
            <a:extLst>
              <a:ext uri="{FF2B5EF4-FFF2-40B4-BE49-F238E27FC236}">
                <a16:creationId xmlns:a16="http://schemas.microsoft.com/office/drawing/2014/main" id="{DB0CBED2-69CD-4360-92F7-25E837CEA7AE}"/>
              </a:ext>
            </a:extLst>
          </p:cNvPr>
          <p:cNvPicPr>
            <a:picLocks noChangeAspect="1"/>
          </p:cNvPicPr>
          <p:nvPr/>
        </p:nvPicPr>
        <p:blipFill>
          <a:blip r:embed="rId2"/>
          <a:stretch>
            <a:fillRect/>
          </a:stretch>
        </p:blipFill>
        <p:spPr>
          <a:xfrm>
            <a:off x="987489" y="2057153"/>
            <a:ext cx="6122438" cy="1940594"/>
          </a:xfrm>
          <a:prstGeom prst="rect">
            <a:avLst/>
          </a:prstGeom>
        </p:spPr>
      </p:pic>
      <p:pic>
        <p:nvPicPr>
          <p:cNvPr id="7" name="Picture 6">
            <a:extLst>
              <a:ext uri="{FF2B5EF4-FFF2-40B4-BE49-F238E27FC236}">
                <a16:creationId xmlns:a16="http://schemas.microsoft.com/office/drawing/2014/main" id="{8475384A-59B0-458E-AF87-2ADCB3223DC4}"/>
              </a:ext>
            </a:extLst>
          </p:cNvPr>
          <p:cNvPicPr>
            <a:picLocks noChangeAspect="1"/>
          </p:cNvPicPr>
          <p:nvPr/>
        </p:nvPicPr>
        <p:blipFill>
          <a:blip r:embed="rId3"/>
          <a:stretch>
            <a:fillRect/>
          </a:stretch>
        </p:blipFill>
        <p:spPr>
          <a:xfrm>
            <a:off x="987489" y="4654776"/>
            <a:ext cx="5487956" cy="1904644"/>
          </a:xfrm>
          <a:prstGeom prst="rect">
            <a:avLst/>
          </a:prstGeom>
        </p:spPr>
      </p:pic>
    </p:spTree>
    <p:extLst>
      <p:ext uri="{BB962C8B-B14F-4D97-AF65-F5344CB8AC3E}">
        <p14:creationId xmlns:p14="http://schemas.microsoft.com/office/powerpoint/2010/main" val="1031875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4F49D-DEEC-4313-B356-ADE3FC58992E}"/>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A5D024B-BF10-4796-8437-FC928366AA75}"/>
              </a:ext>
            </a:extLst>
          </p:cNvPr>
          <p:cNvSpPr>
            <a:spLocks noGrp="1"/>
          </p:cNvSpPr>
          <p:nvPr>
            <p:ph type="title"/>
          </p:nvPr>
        </p:nvSpPr>
        <p:spPr>
          <a:xfrm>
            <a:off x="838200" y="1"/>
            <a:ext cx="10515600" cy="1467058"/>
          </a:xfrm>
        </p:spPr>
        <p:txBody>
          <a:bodyPr anchor="b">
            <a:normAutofit/>
          </a:bodyPr>
          <a:lstStyle/>
          <a:p>
            <a:r>
              <a:rPr lang="en-US" b="1" dirty="0">
                <a:solidFill>
                  <a:schemeClr val="bg1"/>
                </a:solidFill>
                <a:latin typeface="Source Sans Pro" panose="020B0503030403020204" pitchFamily="34" charset="0"/>
                <a:ea typeface="Source Sans Pro" panose="020B0503030403020204" pitchFamily="34" charset="0"/>
              </a:rPr>
              <a:t>Arrow Functions</a:t>
            </a:r>
            <a:endParaRPr lang="en-SG"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35401A74-F763-41BC-87A7-071DDB011F32}"/>
              </a:ext>
            </a:extLst>
          </p:cNvPr>
          <p:cNvSpPr>
            <a:spLocks noGrp="1"/>
          </p:cNvSpPr>
          <p:nvPr>
            <p:ph idx="1"/>
          </p:nvPr>
        </p:nvSpPr>
        <p:spPr>
          <a:xfrm>
            <a:off x="838200" y="1825625"/>
            <a:ext cx="10515600" cy="4957730"/>
          </a:xfrm>
        </p:spPr>
        <p:txBody>
          <a:bodyPr>
            <a:normAutofit/>
          </a:bodyPr>
          <a:lstStyle/>
          <a:p>
            <a:r>
              <a:rPr lang="en-US" dirty="0"/>
              <a:t>Same as normal functions with slight differences</a:t>
            </a:r>
          </a:p>
          <a:p>
            <a:r>
              <a:rPr lang="en-US" dirty="0"/>
              <a:t>Create new way of function declaration (uses </a:t>
            </a:r>
            <a:r>
              <a:rPr lang="en-US" b="1" dirty="0">
                <a:solidFill>
                  <a:srgbClr val="7030A0"/>
                </a:solidFill>
              </a:rPr>
              <a:t>=&gt;</a:t>
            </a:r>
            <a:r>
              <a:rPr lang="en-US" dirty="0"/>
              <a:t> instead of </a:t>
            </a:r>
            <a:r>
              <a:rPr lang="en-US" b="1" dirty="0">
                <a:solidFill>
                  <a:srgbClr val="7030A0"/>
                </a:solidFill>
              </a:rPr>
              <a:t>function</a:t>
            </a:r>
            <a:r>
              <a:rPr lang="en-US" dirty="0"/>
              <a:t>)</a:t>
            </a:r>
          </a:p>
          <a:p>
            <a:r>
              <a:rPr lang="en-US" b="1" dirty="0"/>
              <a:t>Can</a:t>
            </a:r>
            <a:r>
              <a:rPr lang="en-US" dirty="0"/>
              <a:t> be reduced into </a:t>
            </a:r>
            <a:r>
              <a:rPr lang="en-US" b="1" dirty="0"/>
              <a:t>1</a:t>
            </a:r>
            <a:r>
              <a:rPr lang="en-US" dirty="0"/>
              <a:t> line</a:t>
            </a:r>
          </a:p>
          <a:p>
            <a:r>
              <a:rPr lang="en-US" dirty="0"/>
              <a:t>Does not bind the </a:t>
            </a:r>
            <a:r>
              <a:rPr lang="en-US" b="1" dirty="0"/>
              <a:t>this </a:t>
            </a:r>
            <a:r>
              <a:rPr lang="en-US" dirty="0"/>
              <a:t>keyword</a:t>
            </a:r>
          </a:p>
          <a:p>
            <a:endParaRPr lang="en-US" dirty="0"/>
          </a:p>
          <a:p>
            <a:endParaRPr lang="en-US" dirty="0"/>
          </a:p>
          <a:p>
            <a:pPr marL="0" indent="0">
              <a:buNone/>
            </a:pPr>
            <a:endParaRPr lang="en-US" dirty="0"/>
          </a:p>
          <a:p>
            <a:r>
              <a:rPr lang="en-US" dirty="0"/>
              <a:t>Read more at </a:t>
            </a:r>
            <a:r>
              <a:rPr lang="en-US" dirty="0">
                <a:hlinkClick r:id="rId2"/>
              </a:rPr>
              <a:t>https://developer.mozilla.org/en-US/docs/Web/JavaScript/Reference/Functions/Arrow_functions</a:t>
            </a:r>
            <a:endParaRPr lang="en-SG" dirty="0"/>
          </a:p>
        </p:txBody>
      </p:sp>
    </p:spTree>
    <p:extLst>
      <p:ext uri="{BB962C8B-B14F-4D97-AF65-F5344CB8AC3E}">
        <p14:creationId xmlns:p14="http://schemas.microsoft.com/office/powerpoint/2010/main" val="14740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4F49D-DEEC-4313-B356-ADE3FC58992E}"/>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A5D024B-BF10-4796-8437-FC928366AA75}"/>
              </a:ext>
            </a:extLst>
          </p:cNvPr>
          <p:cNvSpPr>
            <a:spLocks noGrp="1"/>
          </p:cNvSpPr>
          <p:nvPr>
            <p:ph type="title"/>
          </p:nvPr>
        </p:nvSpPr>
        <p:spPr>
          <a:xfrm>
            <a:off x="838200" y="1"/>
            <a:ext cx="10515600" cy="1467058"/>
          </a:xfrm>
        </p:spPr>
        <p:txBody>
          <a:bodyPr anchor="b">
            <a:normAutofit/>
          </a:bodyPr>
          <a:lstStyle/>
          <a:p>
            <a:r>
              <a:rPr lang="en-US" b="1" dirty="0">
                <a:solidFill>
                  <a:schemeClr val="bg1"/>
                </a:solidFill>
                <a:latin typeface="Source Sans Pro" panose="020B0503030403020204" pitchFamily="34" charset="0"/>
                <a:ea typeface="Source Sans Pro" panose="020B0503030403020204" pitchFamily="34" charset="0"/>
              </a:rPr>
              <a:t>Arrow Functions</a:t>
            </a:r>
            <a:endParaRPr lang="en-SG"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35401A74-F763-41BC-87A7-071DDB011F32}"/>
              </a:ext>
            </a:extLst>
          </p:cNvPr>
          <p:cNvSpPr>
            <a:spLocks noGrp="1"/>
          </p:cNvSpPr>
          <p:nvPr>
            <p:ph idx="1"/>
          </p:nvPr>
        </p:nvSpPr>
        <p:spPr>
          <a:xfrm>
            <a:off x="503853" y="1558213"/>
            <a:ext cx="10598020" cy="5113175"/>
          </a:xfrm>
        </p:spPr>
        <p:txBody>
          <a:bodyPr>
            <a:normAutofit/>
          </a:bodyPr>
          <a:lstStyle/>
          <a:p>
            <a:r>
              <a:rPr lang="en-US" dirty="0"/>
              <a:t>Assign arrow function to variable</a:t>
            </a:r>
          </a:p>
          <a:p>
            <a:endParaRPr lang="en-US" dirty="0"/>
          </a:p>
          <a:p>
            <a:endParaRPr lang="en-SG" dirty="0"/>
          </a:p>
          <a:p>
            <a:endParaRPr lang="en-SG" dirty="0"/>
          </a:p>
          <a:p>
            <a:endParaRPr lang="en-SG" dirty="0"/>
          </a:p>
          <a:p>
            <a:r>
              <a:rPr lang="en-SG" dirty="0"/>
              <a:t>In one line:</a:t>
            </a:r>
          </a:p>
        </p:txBody>
      </p:sp>
      <p:pic>
        <p:nvPicPr>
          <p:cNvPr id="7" name="Picture 6">
            <a:extLst>
              <a:ext uri="{FF2B5EF4-FFF2-40B4-BE49-F238E27FC236}">
                <a16:creationId xmlns:a16="http://schemas.microsoft.com/office/drawing/2014/main" id="{CE9C6903-7F79-4FB9-BA10-F95D7E0BBC18}"/>
              </a:ext>
            </a:extLst>
          </p:cNvPr>
          <p:cNvPicPr>
            <a:picLocks noChangeAspect="1"/>
          </p:cNvPicPr>
          <p:nvPr/>
        </p:nvPicPr>
        <p:blipFill>
          <a:blip r:embed="rId2"/>
          <a:stretch>
            <a:fillRect/>
          </a:stretch>
        </p:blipFill>
        <p:spPr>
          <a:xfrm>
            <a:off x="716484" y="2209920"/>
            <a:ext cx="7894714" cy="1391696"/>
          </a:xfrm>
          <a:prstGeom prst="rect">
            <a:avLst/>
          </a:prstGeom>
        </p:spPr>
      </p:pic>
      <p:pic>
        <p:nvPicPr>
          <p:cNvPr id="9" name="Picture 8">
            <a:extLst>
              <a:ext uri="{FF2B5EF4-FFF2-40B4-BE49-F238E27FC236}">
                <a16:creationId xmlns:a16="http://schemas.microsoft.com/office/drawing/2014/main" id="{2C1A332B-C39F-489B-BF32-90B06600CD30}"/>
              </a:ext>
            </a:extLst>
          </p:cNvPr>
          <p:cNvPicPr>
            <a:picLocks noChangeAspect="1"/>
          </p:cNvPicPr>
          <p:nvPr/>
        </p:nvPicPr>
        <p:blipFill>
          <a:blip r:embed="rId3"/>
          <a:stretch>
            <a:fillRect/>
          </a:stretch>
        </p:blipFill>
        <p:spPr>
          <a:xfrm>
            <a:off x="716484" y="4761163"/>
            <a:ext cx="9709591" cy="750678"/>
          </a:xfrm>
          <a:prstGeom prst="rect">
            <a:avLst/>
          </a:prstGeom>
        </p:spPr>
      </p:pic>
    </p:spTree>
    <p:extLst>
      <p:ext uri="{BB962C8B-B14F-4D97-AF65-F5344CB8AC3E}">
        <p14:creationId xmlns:p14="http://schemas.microsoft.com/office/powerpoint/2010/main" val="4134471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A4F49D-DEEC-4313-B356-ADE3FC58992E}"/>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A5D024B-BF10-4796-8437-FC928366AA75}"/>
              </a:ext>
            </a:extLst>
          </p:cNvPr>
          <p:cNvSpPr>
            <a:spLocks noGrp="1"/>
          </p:cNvSpPr>
          <p:nvPr>
            <p:ph type="title"/>
          </p:nvPr>
        </p:nvSpPr>
        <p:spPr>
          <a:xfrm>
            <a:off x="838200" y="1"/>
            <a:ext cx="10515600" cy="1467058"/>
          </a:xfrm>
        </p:spPr>
        <p:txBody>
          <a:bodyPr anchor="b">
            <a:normAutofit/>
          </a:bodyPr>
          <a:lstStyle/>
          <a:p>
            <a:r>
              <a:rPr lang="en-US" b="1" dirty="0">
                <a:solidFill>
                  <a:schemeClr val="bg1"/>
                </a:solidFill>
                <a:latin typeface="Source Sans Pro" panose="020B0503030403020204" pitchFamily="34" charset="0"/>
                <a:ea typeface="Source Sans Pro" panose="020B0503030403020204" pitchFamily="34" charset="0"/>
              </a:rPr>
              <a:t>Array Methods</a:t>
            </a:r>
            <a:endParaRPr lang="en-SG"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35401A74-F763-41BC-87A7-071DDB011F32}"/>
              </a:ext>
            </a:extLst>
          </p:cNvPr>
          <p:cNvSpPr>
            <a:spLocks noGrp="1"/>
          </p:cNvSpPr>
          <p:nvPr>
            <p:ph idx="1"/>
          </p:nvPr>
        </p:nvSpPr>
        <p:spPr>
          <a:xfrm>
            <a:off x="838200" y="1825625"/>
            <a:ext cx="10515600" cy="4565844"/>
          </a:xfrm>
        </p:spPr>
        <p:txBody>
          <a:bodyPr>
            <a:normAutofit/>
          </a:bodyPr>
          <a:lstStyle/>
          <a:p>
            <a:r>
              <a:rPr lang="en-US" dirty="0"/>
              <a:t>In-built array methods that can help you reduce lines of code</a:t>
            </a:r>
          </a:p>
          <a:p>
            <a:r>
              <a:rPr lang="en-US" dirty="0"/>
              <a:t>Omit the need to write for loops</a:t>
            </a:r>
          </a:p>
          <a:p>
            <a:r>
              <a:rPr lang="en-US" dirty="0"/>
              <a:t>Methods covered:</a:t>
            </a:r>
          </a:p>
          <a:p>
            <a:pPr lvl="1"/>
            <a:r>
              <a:rPr lang="en-US" dirty="0"/>
              <a:t>Map</a:t>
            </a:r>
          </a:p>
          <a:p>
            <a:pPr lvl="1"/>
            <a:r>
              <a:rPr lang="en-US" dirty="0"/>
              <a:t>Filter</a:t>
            </a:r>
          </a:p>
          <a:p>
            <a:pPr lvl="1"/>
            <a:r>
              <a:rPr lang="en-US" dirty="0"/>
              <a:t>Reduce</a:t>
            </a:r>
          </a:p>
        </p:txBody>
      </p:sp>
    </p:spTree>
    <p:extLst>
      <p:ext uri="{BB962C8B-B14F-4D97-AF65-F5344CB8AC3E}">
        <p14:creationId xmlns:p14="http://schemas.microsoft.com/office/powerpoint/2010/main" val="355685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2EAF08-05CF-4430-9FD1-47E7CD12F66D}"/>
              </a:ext>
            </a:extLst>
          </p:cNvPr>
          <p:cNvSpPr/>
          <p:nvPr/>
        </p:nvSpPr>
        <p:spPr>
          <a:xfrm>
            <a:off x="0" y="-1"/>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F51FF10D-3E6D-4BF2-8931-C6ADE92C5365}"/>
              </a:ext>
            </a:extLst>
          </p:cNvPr>
          <p:cNvSpPr>
            <a:spLocks noGrp="1"/>
          </p:cNvSpPr>
          <p:nvPr>
            <p:ph idx="1"/>
          </p:nvPr>
        </p:nvSpPr>
        <p:spPr/>
        <p:txBody>
          <a:bodyPr>
            <a:normAutofit fontScale="85000" lnSpcReduction="20000"/>
          </a:bodyPr>
          <a:lstStyle/>
          <a:p>
            <a:pPr marL="0" indent="0">
              <a:buNone/>
            </a:pPr>
            <a:r>
              <a:rPr lang="en-US" sz="3200" dirty="0"/>
              <a:t>For FOP assignment, my project code was very long, ugly, inefficient,</a:t>
            </a:r>
          </a:p>
          <a:p>
            <a:pPr marL="0" indent="0">
              <a:buNone/>
            </a:pPr>
            <a:r>
              <a:rPr lang="en-US" sz="3200" dirty="0"/>
              <a:t>unorganized and prone to errors.</a:t>
            </a:r>
          </a:p>
          <a:p>
            <a:pPr marL="0" indent="0">
              <a:buNone/>
            </a:pPr>
            <a:r>
              <a:rPr lang="en-US" sz="3200" dirty="0"/>
              <a:t>Whole program squeezed into 1 file (&gt; 1000 lines)</a:t>
            </a:r>
          </a:p>
          <a:p>
            <a:pPr>
              <a:buBlip>
                <a:blip r:embed="rId3"/>
              </a:buBlip>
            </a:pPr>
            <a:endParaRPr lang="en-US" sz="3200" dirty="0"/>
          </a:p>
          <a:p>
            <a:pPr marL="0" indent="0">
              <a:buNone/>
            </a:pPr>
            <a:r>
              <a:rPr lang="en-US" sz="3200" u="sng" dirty="0"/>
              <a:t>Benefits of session:</a:t>
            </a:r>
          </a:p>
          <a:p>
            <a:pPr>
              <a:buBlip>
                <a:blip r:embed="rId3"/>
              </a:buBlip>
            </a:pPr>
            <a:r>
              <a:rPr lang="en-US" sz="3200" dirty="0"/>
              <a:t> Shorten code (significantly!)</a:t>
            </a:r>
          </a:p>
          <a:p>
            <a:pPr>
              <a:buBlip>
                <a:blip r:embed="rId3"/>
              </a:buBlip>
            </a:pPr>
            <a:r>
              <a:rPr lang="en-US" sz="3200" dirty="0"/>
              <a:t> Increase efficiency</a:t>
            </a:r>
          </a:p>
          <a:p>
            <a:pPr>
              <a:buBlip>
                <a:blip r:embed="rId3"/>
              </a:buBlip>
            </a:pPr>
            <a:r>
              <a:rPr lang="en-US" sz="3200" dirty="0"/>
              <a:t> Increase speed &amp; productivity</a:t>
            </a:r>
          </a:p>
          <a:p>
            <a:pPr>
              <a:buBlip>
                <a:blip r:embed="rId3"/>
              </a:buBlip>
            </a:pPr>
            <a:r>
              <a:rPr lang="en-US" sz="3200" dirty="0"/>
              <a:t> Makes programming more fun</a:t>
            </a:r>
          </a:p>
          <a:p>
            <a:pPr>
              <a:buBlip>
                <a:blip r:embed="rId3"/>
              </a:buBlip>
            </a:pPr>
            <a:r>
              <a:rPr lang="en-US" sz="3200" dirty="0"/>
              <a:t> Makes code more </a:t>
            </a:r>
            <a:r>
              <a:rPr lang="en-US" sz="3200" i="1" dirty="0"/>
              <a:t>aesthetic</a:t>
            </a:r>
          </a:p>
          <a:p>
            <a:pPr marL="0" indent="0">
              <a:buNone/>
            </a:pPr>
            <a:endParaRPr lang="en-SG" dirty="0"/>
          </a:p>
        </p:txBody>
      </p:sp>
      <p:sp>
        <p:nvSpPr>
          <p:cNvPr id="7" name="Title 1">
            <a:extLst>
              <a:ext uri="{FF2B5EF4-FFF2-40B4-BE49-F238E27FC236}">
                <a16:creationId xmlns:a16="http://schemas.microsoft.com/office/drawing/2014/main" id="{8DE96A30-296D-4374-A8D4-5A5C8431AE62}"/>
              </a:ext>
            </a:extLst>
          </p:cNvPr>
          <p:cNvSpPr>
            <a:spLocks noGrp="1"/>
          </p:cNvSpPr>
          <p:nvPr>
            <p:ph type="title"/>
          </p:nvPr>
        </p:nvSpPr>
        <p:spPr>
          <a:xfrm>
            <a:off x="691716" y="1"/>
            <a:ext cx="11500284" cy="1467057"/>
          </a:xfrm>
        </p:spPr>
        <p:txBody>
          <a:bodyPr anchor="b">
            <a:normAutofit/>
          </a:bodyPr>
          <a:lstStyle/>
          <a:p>
            <a:pPr>
              <a:lnSpc>
                <a:spcPct val="100000"/>
              </a:lnSpc>
            </a:pPr>
            <a:r>
              <a:rPr lang="en-US" sz="6000" b="1" dirty="0">
                <a:solidFill>
                  <a:schemeClr val="bg1"/>
                </a:solidFill>
                <a:latin typeface="Source Sans Pro" panose="020B0503030403020204" pitchFamily="34" charset="0"/>
                <a:ea typeface="Source Sans Pro" panose="020B0503030403020204" pitchFamily="34" charset="0"/>
              </a:rPr>
              <a:t>Why this </a:t>
            </a:r>
            <a:r>
              <a:rPr lang="en-US" sz="6000" b="1" i="1" dirty="0">
                <a:solidFill>
                  <a:schemeClr val="bg1"/>
                </a:solidFill>
                <a:latin typeface="Source Sans Pro" panose="020B0503030403020204" pitchFamily="34" charset="0"/>
                <a:ea typeface="Source Sans Pro" panose="020B0503030403020204" pitchFamily="34" charset="0"/>
              </a:rPr>
              <a:t>how to </a:t>
            </a:r>
            <a:r>
              <a:rPr lang="en-US" sz="6000" b="1" dirty="0">
                <a:solidFill>
                  <a:schemeClr val="bg1"/>
                </a:solidFill>
                <a:latin typeface="Source Sans Pro" panose="020B0503030403020204" pitchFamily="34" charset="0"/>
                <a:ea typeface="Source Sans Pro" panose="020B0503030403020204" pitchFamily="34" charset="0"/>
              </a:rPr>
              <a:t>session?</a:t>
            </a:r>
            <a:endParaRPr lang="en-SG" sz="6000" b="1"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0200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0E3B95-2C50-45B6-AF46-488D8B195E4A}"/>
              </a:ext>
            </a:extLst>
          </p:cNvPr>
          <p:cNvSpPr/>
          <p:nvPr/>
        </p:nvSpPr>
        <p:spPr>
          <a:xfrm>
            <a:off x="0" y="-1"/>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17305EB1-D95F-49B3-A122-959D162CDB16}"/>
              </a:ext>
            </a:extLst>
          </p:cNvPr>
          <p:cNvSpPr>
            <a:spLocks noGrp="1"/>
          </p:cNvSpPr>
          <p:nvPr>
            <p:ph type="title"/>
          </p:nvPr>
        </p:nvSpPr>
        <p:spPr>
          <a:xfrm>
            <a:off x="838200" y="-1"/>
            <a:ext cx="10515600" cy="1467059"/>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Table of Content</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1FB82568-3422-489D-AE7C-40F5AFE81B3B}"/>
              </a:ext>
            </a:extLst>
          </p:cNvPr>
          <p:cNvSpPr>
            <a:spLocks noGrp="1"/>
          </p:cNvSpPr>
          <p:nvPr>
            <p:ph idx="1"/>
          </p:nvPr>
        </p:nvSpPr>
        <p:spPr/>
        <p:txBody>
          <a:bodyPr>
            <a:normAutofit lnSpcReduction="10000"/>
          </a:bodyPr>
          <a:lstStyle/>
          <a:p>
            <a:pPr marL="0" indent="0">
              <a:buNone/>
            </a:pPr>
            <a:r>
              <a:rPr lang="en-US" dirty="0"/>
              <a:t>1) Template literals </a:t>
            </a:r>
            <a:r>
              <a:rPr lang="en-SG" dirty="0">
                <a:solidFill>
                  <a:srgbClr val="9F99E6"/>
                </a:solidFill>
                <a:latin typeface="arial" panose="020B0604020202020204" pitchFamily="34" charset="0"/>
              </a:rPr>
              <a:t>⭐ (No more string concatenation)</a:t>
            </a:r>
            <a:endParaRPr lang="en-US" dirty="0"/>
          </a:p>
          <a:p>
            <a:pPr marL="0" indent="0">
              <a:buNone/>
            </a:pPr>
            <a:r>
              <a:rPr lang="en-US" dirty="0"/>
              <a:t>2) Guard clauses</a:t>
            </a:r>
          </a:p>
          <a:p>
            <a:pPr marL="0" indent="0">
              <a:buNone/>
            </a:pPr>
            <a:r>
              <a:rPr lang="en-US" dirty="0"/>
              <a:t>3) Truthy &amp; </a:t>
            </a:r>
            <a:r>
              <a:rPr lang="en-US" dirty="0" err="1"/>
              <a:t>Falsy</a:t>
            </a:r>
            <a:endParaRPr lang="en-US" dirty="0"/>
          </a:p>
          <a:p>
            <a:pPr marL="0" indent="0">
              <a:buNone/>
            </a:pPr>
            <a:r>
              <a:rPr lang="en-US" dirty="0"/>
              <a:t>4) Ternary Operator </a:t>
            </a:r>
            <a:r>
              <a:rPr lang="en-SG" dirty="0">
                <a:solidFill>
                  <a:srgbClr val="9F99E6"/>
                </a:solidFill>
                <a:latin typeface="arial" panose="020B0604020202020204" pitchFamily="34" charset="0"/>
              </a:rPr>
              <a:t>⭐ (Short if-else statement)</a:t>
            </a:r>
          </a:p>
          <a:p>
            <a:pPr marL="0" indent="0">
              <a:buNone/>
            </a:pPr>
            <a:r>
              <a:rPr lang="en-US" dirty="0"/>
              <a:t>5) Spread Syntax</a:t>
            </a:r>
          </a:p>
          <a:p>
            <a:pPr marL="0" indent="0">
              <a:buNone/>
            </a:pPr>
            <a:r>
              <a:rPr lang="en-US" dirty="0"/>
              <a:t>6) Array </a:t>
            </a:r>
            <a:r>
              <a:rPr lang="en-US" dirty="0" err="1"/>
              <a:t>Descturcturing</a:t>
            </a:r>
            <a:endParaRPr lang="en-US" dirty="0"/>
          </a:p>
          <a:p>
            <a:pPr marL="0" indent="0">
              <a:buNone/>
            </a:pPr>
            <a:r>
              <a:rPr lang="en-US" dirty="0"/>
              <a:t>7) Object </a:t>
            </a:r>
            <a:r>
              <a:rPr lang="en-US" dirty="0" err="1"/>
              <a:t>Desctructuring</a:t>
            </a:r>
            <a:endParaRPr lang="en-US" dirty="0"/>
          </a:p>
          <a:p>
            <a:pPr marL="0" indent="0">
              <a:buNone/>
            </a:pPr>
            <a:r>
              <a:rPr lang="en-US" dirty="0"/>
              <a:t>8) Arrow Functions</a:t>
            </a:r>
          </a:p>
          <a:p>
            <a:pPr marL="0" indent="0">
              <a:buNone/>
            </a:pPr>
            <a:r>
              <a:rPr lang="en-US" dirty="0"/>
              <a:t>9) Array Methods </a:t>
            </a:r>
            <a:r>
              <a:rPr lang="en-SG" dirty="0">
                <a:solidFill>
                  <a:srgbClr val="9F99E6"/>
                </a:solidFill>
                <a:latin typeface="arial" panose="020B0604020202020204" pitchFamily="34" charset="0"/>
              </a:rPr>
              <a:t>⭐ (Sweet with arrow functions!)</a:t>
            </a:r>
            <a:endParaRPr lang="en-US" dirty="0"/>
          </a:p>
          <a:p>
            <a:endParaRPr lang="en-SG" dirty="0"/>
          </a:p>
        </p:txBody>
      </p:sp>
    </p:spTree>
    <p:extLst>
      <p:ext uri="{BB962C8B-B14F-4D97-AF65-F5344CB8AC3E}">
        <p14:creationId xmlns:p14="http://schemas.microsoft.com/office/powerpoint/2010/main" val="142612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66F76-D112-46DD-99DA-675BBF6305B0}"/>
              </a:ext>
            </a:extLst>
          </p:cNvPr>
          <p:cNvSpPr/>
          <p:nvPr/>
        </p:nvSpPr>
        <p:spPr>
          <a:xfrm>
            <a:off x="0" y="-1"/>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D4DF3C5-A9EA-4FB2-B69D-A08F5582CE49}"/>
              </a:ext>
            </a:extLst>
          </p:cNvPr>
          <p:cNvSpPr>
            <a:spLocks noGrp="1"/>
          </p:cNvSpPr>
          <p:nvPr>
            <p:ph type="title"/>
          </p:nvPr>
        </p:nvSpPr>
        <p:spPr>
          <a:xfrm>
            <a:off x="838200" y="1"/>
            <a:ext cx="10515600" cy="1467058"/>
          </a:xfrm>
        </p:spPr>
        <p:txBody>
          <a:bodyPr anchor="b">
            <a:normAutofit fontScale="90000"/>
          </a:bodyPr>
          <a:lstStyle/>
          <a:p>
            <a:pPr algn="ctr"/>
            <a:r>
              <a:rPr lang="en-US" b="1" dirty="0">
                <a:solidFill>
                  <a:schemeClr val="bg1"/>
                </a:solidFill>
                <a:latin typeface="Source Sans Pro" panose="020B0503030403020204" pitchFamily="34" charset="0"/>
                <a:ea typeface="Source Sans Pro" panose="020B0503030403020204" pitchFamily="34" charset="0"/>
              </a:rPr>
              <a:t>Power &amp; Beauty of…  </a:t>
            </a:r>
            <a:r>
              <a:rPr lang="en-US" sz="6000" b="1" dirty="0">
                <a:solidFill>
                  <a:schemeClr val="bg1"/>
                </a:solidFill>
                <a:latin typeface="Source Sans Pro" panose="020B0503030403020204" pitchFamily="34" charset="0"/>
                <a:ea typeface="Source Sans Pro" panose="020B0503030403020204" pitchFamily="34" charset="0"/>
              </a:rPr>
              <a:t>Syntactic Sugar</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A669CFC8-CA90-4129-B3A9-3A6261998743}"/>
              </a:ext>
            </a:extLst>
          </p:cNvPr>
          <p:cNvSpPr>
            <a:spLocks noGrp="1"/>
          </p:cNvSpPr>
          <p:nvPr>
            <p:ph idx="1"/>
          </p:nvPr>
        </p:nvSpPr>
        <p:spPr/>
        <p:txBody>
          <a:bodyPr/>
          <a:lstStyle/>
          <a:p>
            <a:endParaRPr lang="en-SG" dirty="0"/>
          </a:p>
        </p:txBody>
      </p:sp>
      <p:pic>
        <p:nvPicPr>
          <p:cNvPr id="7" name="Picture 6">
            <a:extLst>
              <a:ext uri="{FF2B5EF4-FFF2-40B4-BE49-F238E27FC236}">
                <a16:creationId xmlns:a16="http://schemas.microsoft.com/office/drawing/2014/main" id="{5CB4D634-7357-4A27-9BFE-8F72FBC3F65C}"/>
              </a:ext>
            </a:extLst>
          </p:cNvPr>
          <p:cNvPicPr>
            <a:picLocks noChangeAspect="1"/>
          </p:cNvPicPr>
          <p:nvPr/>
        </p:nvPicPr>
        <p:blipFill>
          <a:blip r:embed="rId3"/>
          <a:stretch>
            <a:fillRect/>
          </a:stretch>
        </p:blipFill>
        <p:spPr>
          <a:xfrm>
            <a:off x="838199" y="1825624"/>
            <a:ext cx="10386527" cy="4353750"/>
          </a:xfrm>
          <a:prstGeom prst="rect">
            <a:avLst/>
          </a:prstGeom>
        </p:spPr>
      </p:pic>
    </p:spTree>
    <p:extLst>
      <p:ext uri="{BB962C8B-B14F-4D97-AF65-F5344CB8AC3E}">
        <p14:creationId xmlns:p14="http://schemas.microsoft.com/office/powerpoint/2010/main" val="427965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118AE7-919F-40A2-ACE3-7D83DC4952CE}"/>
              </a:ext>
            </a:extLst>
          </p:cNvPr>
          <p:cNvSpPr/>
          <p:nvPr/>
        </p:nvSpPr>
        <p:spPr>
          <a:xfrm>
            <a:off x="0" y="-1"/>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9AA9A86-E7D1-4578-907D-072A4F664004}"/>
              </a:ext>
            </a:extLst>
          </p:cNvPr>
          <p:cNvSpPr>
            <a:spLocks noGrp="1"/>
          </p:cNvSpPr>
          <p:nvPr>
            <p:ph type="title"/>
          </p:nvPr>
        </p:nvSpPr>
        <p:spPr>
          <a:xfrm>
            <a:off x="838200" y="-1"/>
            <a:ext cx="11353800" cy="1467060"/>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Template Literals (``)</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4B5855E8-CDD4-4D7E-B39E-6EDDCBDCD0DE}"/>
              </a:ext>
            </a:extLst>
          </p:cNvPr>
          <p:cNvSpPr>
            <a:spLocks noGrp="1"/>
          </p:cNvSpPr>
          <p:nvPr>
            <p:ph idx="1"/>
          </p:nvPr>
        </p:nvSpPr>
        <p:spPr>
          <a:xfrm>
            <a:off x="838200" y="1613647"/>
            <a:ext cx="10515600" cy="4563316"/>
          </a:xfrm>
        </p:spPr>
        <p:txBody>
          <a:bodyPr/>
          <a:lstStyle/>
          <a:p>
            <a:r>
              <a:rPr lang="en-US" dirty="0"/>
              <a:t>Easy &amp; Modern way of string concatenation</a:t>
            </a:r>
          </a:p>
          <a:p>
            <a:r>
              <a:rPr lang="en-SG" dirty="0"/>
              <a:t>Denoted and wrapped with backtick (`)</a:t>
            </a:r>
          </a:p>
          <a:p>
            <a:endParaRPr lang="en-SG" dirty="0"/>
          </a:p>
          <a:p>
            <a:endParaRPr lang="en-SG" dirty="0"/>
          </a:p>
        </p:txBody>
      </p:sp>
      <p:pic>
        <p:nvPicPr>
          <p:cNvPr id="7" name="Picture 6">
            <a:extLst>
              <a:ext uri="{FF2B5EF4-FFF2-40B4-BE49-F238E27FC236}">
                <a16:creationId xmlns:a16="http://schemas.microsoft.com/office/drawing/2014/main" id="{FF4225C2-90BE-49AE-A475-7D779B43F784}"/>
              </a:ext>
            </a:extLst>
          </p:cNvPr>
          <p:cNvPicPr>
            <a:picLocks noChangeAspect="1"/>
          </p:cNvPicPr>
          <p:nvPr/>
        </p:nvPicPr>
        <p:blipFill>
          <a:blip r:embed="rId3"/>
          <a:stretch>
            <a:fillRect/>
          </a:stretch>
        </p:blipFill>
        <p:spPr>
          <a:xfrm>
            <a:off x="838200" y="2915231"/>
            <a:ext cx="11166744" cy="3732993"/>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4F4B5F50-EAD7-4F51-8FA3-E74FABE31CB4}"/>
                  </a:ext>
                </a:extLst>
              </p14:cNvPr>
              <p14:cNvContentPartPr/>
              <p14:nvPr/>
            </p14:nvContentPartPr>
            <p14:xfrm>
              <a:off x="809960" y="3412560"/>
              <a:ext cx="726120" cy="723600"/>
            </p14:xfrm>
          </p:contentPart>
        </mc:Choice>
        <mc:Fallback xmlns="">
          <p:pic>
            <p:nvPicPr>
              <p:cNvPr id="15" name="Ink 14">
                <a:extLst>
                  <a:ext uri="{FF2B5EF4-FFF2-40B4-BE49-F238E27FC236}">
                    <a16:creationId xmlns:a16="http://schemas.microsoft.com/office/drawing/2014/main" id="{4F4B5F50-EAD7-4F51-8FA3-E74FABE31CB4}"/>
                  </a:ext>
                </a:extLst>
              </p:cNvPr>
              <p:cNvPicPr/>
              <p:nvPr/>
            </p:nvPicPr>
            <p:blipFill>
              <a:blip r:embed="rId5"/>
              <a:stretch>
                <a:fillRect/>
              </a:stretch>
            </p:blipFill>
            <p:spPr>
              <a:xfrm>
                <a:off x="801320" y="3403560"/>
                <a:ext cx="743760" cy="741240"/>
              </a:xfrm>
              <a:prstGeom prst="rect">
                <a:avLst/>
              </a:prstGeom>
            </p:spPr>
          </p:pic>
        </mc:Fallback>
      </mc:AlternateContent>
    </p:spTree>
    <p:extLst>
      <p:ext uri="{BB962C8B-B14F-4D97-AF65-F5344CB8AC3E}">
        <p14:creationId xmlns:p14="http://schemas.microsoft.com/office/powerpoint/2010/main" val="175445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647B38-BD6E-4462-A93B-2DE3D7D10B8A}"/>
              </a:ext>
            </a:extLst>
          </p:cNvPr>
          <p:cNvSpPr/>
          <p:nvPr/>
        </p:nvSpPr>
        <p:spPr>
          <a:xfrm>
            <a:off x="0" y="-1"/>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88F9900-A9D5-4AE4-A4C2-2D8294DDCD26}"/>
              </a:ext>
            </a:extLst>
          </p:cNvPr>
          <p:cNvSpPr>
            <a:spLocks noGrp="1"/>
          </p:cNvSpPr>
          <p:nvPr>
            <p:ph type="title"/>
          </p:nvPr>
        </p:nvSpPr>
        <p:spPr>
          <a:xfrm>
            <a:off x="838200" y="1"/>
            <a:ext cx="113538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Template Literals (Example)</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200BCE10-CC9A-456E-8586-19B4243EA946}"/>
              </a:ext>
            </a:extLst>
          </p:cNvPr>
          <p:cNvSpPr>
            <a:spLocks noGrp="1"/>
          </p:cNvSpPr>
          <p:nvPr>
            <p:ph idx="1"/>
          </p:nvPr>
        </p:nvSpPr>
        <p:spPr>
          <a:xfrm>
            <a:off x="838200" y="1825624"/>
            <a:ext cx="10515600" cy="4668481"/>
          </a:xfrm>
        </p:spPr>
        <p:txBody>
          <a:bodyPr>
            <a:normAutofit fontScale="92500" lnSpcReduction="10000"/>
          </a:bodyPr>
          <a:lstStyle/>
          <a:p>
            <a:pPr marL="0" indent="0">
              <a:buNone/>
            </a:pPr>
            <a:r>
              <a:rPr lang="en-US" dirty="0"/>
              <a:t>Use </a:t>
            </a:r>
            <a:r>
              <a:rPr lang="en-US" dirty="0">
                <a:solidFill>
                  <a:srgbClr val="0070C0"/>
                </a:solidFill>
              </a:rPr>
              <a:t>${}</a:t>
            </a:r>
            <a:r>
              <a:rPr lang="en-US" dirty="0"/>
              <a:t> to put variables inside the template string</a:t>
            </a:r>
          </a:p>
          <a:p>
            <a:pPr marL="0" indent="0">
              <a:buNone/>
            </a:pPr>
            <a:r>
              <a:rPr lang="en-US" dirty="0"/>
              <a:t>const str = </a:t>
            </a:r>
            <a:r>
              <a:rPr lang="en-US" dirty="0">
                <a:solidFill>
                  <a:schemeClr val="accent2"/>
                </a:solidFill>
              </a:rPr>
              <a:t>“World”</a:t>
            </a:r>
            <a:r>
              <a:rPr lang="en-US" dirty="0"/>
              <a:t>;</a:t>
            </a:r>
          </a:p>
          <a:p>
            <a:pPr marL="0" indent="0">
              <a:buNone/>
            </a:pPr>
            <a:r>
              <a:rPr lang="en-US" dirty="0"/>
              <a:t>const </a:t>
            </a:r>
            <a:r>
              <a:rPr lang="en-US" dirty="0" err="1"/>
              <a:t>stringConcat</a:t>
            </a:r>
            <a:r>
              <a:rPr lang="en-US" dirty="0"/>
              <a:t> = </a:t>
            </a:r>
            <a:r>
              <a:rPr lang="en-US" dirty="0">
                <a:solidFill>
                  <a:schemeClr val="accent2"/>
                </a:solidFill>
              </a:rPr>
              <a:t>“Hello ” </a:t>
            </a:r>
            <a:r>
              <a:rPr lang="en-US" dirty="0"/>
              <a:t>+ </a:t>
            </a:r>
            <a:r>
              <a:rPr lang="en-US" dirty="0">
                <a:solidFill>
                  <a:srgbClr val="00B0F0"/>
                </a:solidFill>
              </a:rPr>
              <a:t>str</a:t>
            </a:r>
            <a:r>
              <a:rPr lang="en-US" dirty="0"/>
              <a:t>;</a:t>
            </a:r>
          </a:p>
          <a:p>
            <a:pPr marL="0" indent="0">
              <a:buNone/>
            </a:pPr>
            <a:r>
              <a:rPr lang="en-US" dirty="0"/>
              <a:t>const </a:t>
            </a:r>
            <a:r>
              <a:rPr lang="en-US" dirty="0" err="1"/>
              <a:t>templateLiteral</a:t>
            </a:r>
            <a:r>
              <a:rPr lang="en-US" dirty="0"/>
              <a:t> = </a:t>
            </a:r>
            <a:r>
              <a:rPr lang="en-US" dirty="0">
                <a:solidFill>
                  <a:schemeClr val="accent2"/>
                </a:solidFill>
              </a:rPr>
              <a:t>`Hello </a:t>
            </a:r>
            <a:r>
              <a:rPr lang="en-US" dirty="0">
                <a:solidFill>
                  <a:schemeClr val="accent1"/>
                </a:solidFill>
              </a:rPr>
              <a:t>${</a:t>
            </a:r>
            <a:r>
              <a:rPr lang="en-US" dirty="0">
                <a:solidFill>
                  <a:srgbClr val="00B0F0"/>
                </a:solidFill>
              </a:rPr>
              <a:t>str</a:t>
            </a:r>
            <a:r>
              <a:rPr lang="en-US" dirty="0">
                <a:solidFill>
                  <a:schemeClr val="accent1"/>
                </a:solidFill>
              </a:rPr>
              <a:t>}</a:t>
            </a:r>
            <a:r>
              <a:rPr lang="en-US" dirty="0">
                <a:solidFill>
                  <a:schemeClr val="accent2"/>
                </a:solidFill>
              </a:rPr>
              <a:t>`</a:t>
            </a:r>
          </a:p>
          <a:p>
            <a:pPr marL="0" indent="0">
              <a:buNone/>
            </a:pPr>
            <a:endParaRPr lang="en-US" dirty="0">
              <a:solidFill>
                <a:schemeClr val="accent2"/>
              </a:solidFill>
            </a:endParaRPr>
          </a:p>
          <a:p>
            <a:pPr marL="0" indent="0">
              <a:buNone/>
            </a:pPr>
            <a:r>
              <a:rPr lang="en-US" dirty="0"/>
              <a:t>Output: Hello World</a:t>
            </a:r>
          </a:p>
          <a:p>
            <a:pPr marL="0" indent="0">
              <a:buNone/>
            </a:pPr>
            <a:r>
              <a:rPr lang="en-US" dirty="0"/>
              <a:t>// Use template literals instead of string concatenation</a:t>
            </a:r>
          </a:p>
          <a:p>
            <a:pPr marL="0" indent="0">
              <a:buNone/>
            </a:pPr>
            <a:endParaRPr lang="en-US" dirty="0"/>
          </a:p>
          <a:p>
            <a:pPr marL="0" indent="0">
              <a:buNone/>
            </a:pPr>
            <a:r>
              <a:rPr lang="en-US" dirty="0"/>
              <a:t>Read more at </a:t>
            </a:r>
            <a:r>
              <a:rPr lang="en-US" dirty="0">
                <a:hlinkClick r:id="rId2"/>
              </a:rPr>
              <a:t>https://developer.mozilla.org/en-US/docs/Web/JavaScript/Reference/Template_literals</a:t>
            </a:r>
            <a:endParaRPr lang="en-US" dirty="0"/>
          </a:p>
        </p:txBody>
      </p:sp>
      <p:pic>
        <p:nvPicPr>
          <p:cNvPr id="10" name="Picture 9">
            <a:extLst>
              <a:ext uri="{FF2B5EF4-FFF2-40B4-BE49-F238E27FC236}">
                <a16:creationId xmlns:a16="http://schemas.microsoft.com/office/drawing/2014/main" id="{77628147-501A-4AEB-99C2-48767CD2C8DA}"/>
              </a:ext>
            </a:extLst>
          </p:cNvPr>
          <p:cNvPicPr>
            <a:picLocks noChangeAspect="1"/>
          </p:cNvPicPr>
          <p:nvPr/>
        </p:nvPicPr>
        <p:blipFill>
          <a:blip r:embed="rId3"/>
          <a:stretch>
            <a:fillRect/>
          </a:stretch>
        </p:blipFill>
        <p:spPr>
          <a:xfrm>
            <a:off x="838200" y="2267373"/>
            <a:ext cx="7164096" cy="1688806"/>
          </a:xfrm>
          <a:prstGeom prst="rect">
            <a:avLst/>
          </a:prstGeom>
        </p:spPr>
      </p:pic>
    </p:spTree>
    <p:extLst>
      <p:ext uri="{BB962C8B-B14F-4D97-AF65-F5344CB8AC3E}">
        <p14:creationId xmlns:p14="http://schemas.microsoft.com/office/powerpoint/2010/main" val="147925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22430-D1C4-4CF8-8403-B7343B2D5852}"/>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400ACF6-07F3-49FB-9F1A-9696DCE581CD}"/>
              </a:ext>
            </a:extLst>
          </p:cNvPr>
          <p:cNvSpPr>
            <a:spLocks noGrp="1"/>
          </p:cNvSpPr>
          <p:nvPr>
            <p:ph type="title"/>
          </p:nvPr>
        </p:nvSpPr>
        <p:spPr>
          <a:xfrm>
            <a:off x="838200" y="1"/>
            <a:ext cx="11353800" cy="1467058"/>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Guard Clauses</a:t>
            </a:r>
            <a:endParaRPr lang="en-SG" sz="6000" b="1" dirty="0">
              <a:solidFill>
                <a:schemeClr val="bg1"/>
              </a:solidFill>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D3E67EC9-ED9C-43D1-B7D5-B1DD6957B64F}"/>
              </a:ext>
            </a:extLst>
          </p:cNvPr>
          <p:cNvSpPr>
            <a:spLocks noGrp="1"/>
          </p:cNvSpPr>
          <p:nvPr>
            <p:ph idx="1"/>
          </p:nvPr>
        </p:nvSpPr>
        <p:spPr/>
        <p:txBody>
          <a:bodyPr>
            <a:normAutofit/>
          </a:bodyPr>
          <a:lstStyle/>
          <a:p>
            <a:pPr>
              <a:buFont typeface="Wingdings" panose="05000000000000000000" pitchFamily="2" charset="2"/>
              <a:buChar char="§"/>
            </a:pPr>
            <a:r>
              <a:rPr lang="en-US" dirty="0"/>
              <a:t>Used in functions</a:t>
            </a:r>
          </a:p>
          <a:p>
            <a:pPr>
              <a:buFont typeface="Wingdings" panose="05000000000000000000" pitchFamily="2" charset="2"/>
              <a:buChar char="§"/>
            </a:pPr>
            <a:r>
              <a:rPr lang="en-US" dirty="0"/>
              <a:t>Makes functional code much cleaner</a:t>
            </a:r>
          </a:p>
          <a:p>
            <a:pPr>
              <a:buFont typeface="Wingdings" panose="05000000000000000000" pitchFamily="2" charset="2"/>
              <a:buChar char="§"/>
            </a:pPr>
            <a:r>
              <a:rPr lang="en-US" dirty="0"/>
              <a:t>By removing the </a:t>
            </a:r>
            <a:r>
              <a:rPr lang="en-US" dirty="0">
                <a:solidFill>
                  <a:srgbClr val="CC04A6"/>
                </a:solidFill>
              </a:rPr>
              <a:t>else</a:t>
            </a:r>
            <a:r>
              <a:rPr lang="en-US" dirty="0"/>
              <a:t> keyword when programming</a:t>
            </a:r>
          </a:p>
          <a:p>
            <a:pPr>
              <a:buFont typeface="Wingdings" panose="05000000000000000000" pitchFamily="2" charset="2"/>
              <a:buChar char="§"/>
            </a:pPr>
            <a:r>
              <a:rPr lang="en-US" dirty="0"/>
              <a:t>Makes use of the </a:t>
            </a:r>
            <a:r>
              <a:rPr lang="en-US" dirty="0">
                <a:solidFill>
                  <a:srgbClr val="CC04A6"/>
                </a:solidFill>
              </a:rPr>
              <a:t>return</a:t>
            </a:r>
            <a:r>
              <a:rPr lang="en-US" dirty="0"/>
              <a:t> statement</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sz="2200" dirty="0"/>
              <a:t>Examples from internet: </a:t>
            </a:r>
            <a:r>
              <a:rPr lang="en-US" sz="2200" dirty="0">
                <a:hlinkClick r:id="rId2"/>
              </a:rPr>
              <a:t>https://refactoring.com/catalog/replaceNestedConditionalWithGuardClauses.html</a:t>
            </a:r>
            <a:endParaRPr lang="en-US" sz="2200" dirty="0"/>
          </a:p>
          <a:p>
            <a:pPr>
              <a:buFont typeface="Wingdings" panose="05000000000000000000" pitchFamily="2" charset="2"/>
              <a:buChar char="§"/>
            </a:pPr>
            <a:endParaRPr lang="en-US" dirty="0"/>
          </a:p>
          <a:p>
            <a:pPr marL="0" indent="0">
              <a:buNone/>
            </a:pPr>
            <a:endParaRPr lang="en-SG" dirty="0"/>
          </a:p>
        </p:txBody>
      </p:sp>
    </p:spTree>
    <p:extLst>
      <p:ext uri="{BB962C8B-B14F-4D97-AF65-F5344CB8AC3E}">
        <p14:creationId xmlns:p14="http://schemas.microsoft.com/office/powerpoint/2010/main" val="260434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9ED312-3917-4F06-AEFE-6098992AA268}"/>
              </a:ext>
            </a:extLst>
          </p:cNvPr>
          <p:cNvSpPr/>
          <p:nvPr/>
        </p:nvSpPr>
        <p:spPr>
          <a:xfrm>
            <a:off x="0" y="0"/>
            <a:ext cx="12192000" cy="146705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4DE34ADD-3B0A-4A76-BC90-C5A9B7DB325F}"/>
              </a:ext>
            </a:extLst>
          </p:cNvPr>
          <p:cNvSpPr>
            <a:spLocks noGrp="1"/>
          </p:cNvSpPr>
          <p:nvPr>
            <p:ph type="title"/>
          </p:nvPr>
        </p:nvSpPr>
        <p:spPr>
          <a:xfrm>
            <a:off x="838200" y="-1"/>
            <a:ext cx="11353800" cy="1422383"/>
          </a:xfrm>
        </p:spPr>
        <p:txBody>
          <a:bodyPr anchor="b">
            <a:normAutofit/>
          </a:bodyPr>
          <a:lstStyle/>
          <a:p>
            <a:r>
              <a:rPr lang="en-US" sz="6000" b="1" dirty="0">
                <a:solidFill>
                  <a:schemeClr val="bg1"/>
                </a:solidFill>
                <a:latin typeface="Source Sans Pro" panose="020B0503030403020204" pitchFamily="34" charset="0"/>
                <a:ea typeface="Source Sans Pro" panose="020B0503030403020204" pitchFamily="34" charset="0"/>
              </a:rPr>
              <a:t>Guard Clause (Example)</a:t>
            </a:r>
            <a:endParaRPr lang="en-SG" sz="6000" b="1" dirty="0">
              <a:solidFill>
                <a:schemeClr val="bg1"/>
              </a:solidFill>
              <a:latin typeface="Source Sans Pro" panose="020B0503030403020204" pitchFamily="34" charset="0"/>
              <a:ea typeface="Source Sans Pro" panose="020B0503030403020204" pitchFamily="34" charset="0"/>
            </a:endParaRPr>
          </a:p>
        </p:txBody>
      </p:sp>
      <p:pic>
        <p:nvPicPr>
          <p:cNvPr id="7" name="Content Placeholder 6">
            <a:extLst>
              <a:ext uri="{FF2B5EF4-FFF2-40B4-BE49-F238E27FC236}">
                <a16:creationId xmlns:a16="http://schemas.microsoft.com/office/drawing/2014/main" id="{7515684A-FBB0-4351-828F-B4CD04C30007}"/>
              </a:ext>
            </a:extLst>
          </p:cNvPr>
          <p:cNvPicPr>
            <a:picLocks noGrp="1" noChangeAspect="1"/>
          </p:cNvPicPr>
          <p:nvPr>
            <p:ph idx="1"/>
          </p:nvPr>
        </p:nvPicPr>
        <p:blipFill>
          <a:blip r:embed="rId2"/>
          <a:stretch>
            <a:fillRect/>
          </a:stretch>
        </p:blipFill>
        <p:spPr>
          <a:xfrm>
            <a:off x="317609" y="2320053"/>
            <a:ext cx="5209431" cy="3578363"/>
          </a:xfrm>
        </p:spPr>
      </p:pic>
      <p:pic>
        <p:nvPicPr>
          <p:cNvPr id="11" name="Picture 10">
            <a:extLst>
              <a:ext uri="{FF2B5EF4-FFF2-40B4-BE49-F238E27FC236}">
                <a16:creationId xmlns:a16="http://schemas.microsoft.com/office/drawing/2014/main" id="{0E3EF4A6-4F94-467D-8908-2B9A7F79A2D8}"/>
              </a:ext>
            </a:extLst>
          </p:cNvPr>
          <p:cNvPicPr>
            <a:picLocks noChangeAspect="1"/>
          </p:cNvPicPr>
          <p:nvPr/>
        </p:nvPicPr>
        <p:blipFill>
          <a:blip r:embed="rId3"/>
          <a:stretch>
            <a:fillRect/>
          </a:stretch>
        </p:blipFill>
        <p:spPr>
          <a:xfrm>
            <a:off x="5831839" y="2697791"/>
            <a:ext cx="5925743" cy="3040841"/>
          </a:xfrm>
          <a:prstGeom prst="rect">
            <a:avLst/>
          </a:prstGeom>
        </p:spPr>
      </p:pic>
      <p:sp>
        <p:nvSpPr>
          <p:cNvPr id="4" name="TextBox 3">
            <a:extLst>
              <a:ext uri="{FF2B5EF4-FFF2-40B4-BE49-F238E27FC236}">
                <a16:creationId xmlns:a16="http://schemas.microsoft.com/office/drawing/2014/main" id="{5F067532-C02B-4AD9-8E10-AB54A7257F0F}"/>
              </a:ext>
            </a:extLst>
          </p:cNvPr>
          <p:cNvSpPr txBox="1"/>
          <p:nvPr/>
        </p:nvSpPr>
        <p:spPr>
          <a:xfrm>
            <a:off x="7359856" y="1835824"/>
            <a:ext cx="3892645" cy="523220"/>
          </a:xfrm>
          <a:prstGeom prst="rect">
            <a:avLst/>
          </a:prstGeom>
          <a:noFill/>
        </p:spPr>
        <p:txBody>
          <a:bodyPr wrap="square" rtlCol="0">
            <a:spAutoFit/>
          </a:bodyPr>
          <a:lstStyle/>
          <a:p>
            <a:r>
              <a:rPr lang="en-US" sz="2800" dirty="0">
                <a:solidFill>
                  <a:srgbClr val="00B050"/>
                </a:solidFill>
              </a:rPr>
              <a:t>With</a:t>
            </a:r>
            <a:r>
              <a:rPr lang="en-US" sz="2800" dirty="0"/>
              <a:t> guard clause</a:t>
            </a:r>
            <a:endParaRPr lang="en-SG" sz="2800" dirty="0"/>
          </a:p>
        </p:txBody>
      </p:sp>
      <p:sp>
        <p:nvSpPr>
          <p:cNvPr id="9" name="TextBox 8">
            <a:extLst>
              <a:ext uri="{FF2B5EF4-FFF2-40B4-BE49-F238E27FC236}">
                <a16:creationId xmlns:a16="http://schemas.microsoft.com/office/drawing/2014/main" id="{C88B27FD-7334-46BC-B45B-95D4C10495E1}"/>
              </a:ext>
            </a:extLst>
          </p:cNvPr>
          <p:cNvSpPr txBox="1"/>
          <p:nvPr/>
        </p:nvSpPr>
        <p:spPr>
          <a:xfrm>
            <a:off x="1251305" y="1689266"/>
            <a:ext cx="3892645" cy="523220"/>
          </a:xfrm>
          <a:prstGeom prst="rect">
            <a:avLst/>
          </a:prstGeom>
          <a:noFill/>
        </p:spPr>
        <p:txBody>
          <a:bodyPr wrap="square" rtlCol="0">
            <a:spAutoFit/>
          </a:bodyPr>
          <a:lstStyle/>
          <a:p>
            <a:r>
              <a:rPr lang="en-US" sz="2800" dirty="0">
                <a:solidFill>
                  <a:srgbClr val="FF0000"/>
                </a:solidFill>
              </a:rPr>
              <a:t>Without</a:t>
            </a:r>
            <a:r>
              <a:rPr lang="en-US" sz="2800" dirty="0"/>
              <a:t> guard clause</a:t>
            </a:r>
            <a:endParaRPr lang="en-SG" sz="2800" dirty="0"/>
          </a:p>
        </p:txBody>
      </p:sp>
      <p:sp>
        <p:nvSpPr>
          <p:cNvPr id="12" name="TextBox 11">
            <a:extLst>
              <a:ext uri="{FF2B5EF4-FFF2-40B4-BE49-F238E27FC236}">
                <a16:creationId xmlns:a16="http://schemas.microsoft.com/office/drawing/2014/main" id="{556CD500-E54D-49EB-B0DB-66A26DFF0767}"/>
              </a:ext>
            </a:extLst>
          </p:cNvPr>
          <p:cNvSpPr txBox="1"/>
          <p:nvPr/>
        </p:nvSpPr>
        <p:spPr>
          <a:xfrm>
            <a:off x="2419574" y="6118137"/>
            <a:ext cx="8563984" cy="461665"/>
          </a:xfrm>
          <a:prstGeom prst="rect">
            <a:avLst/>
          </a:prstGeom>
          <a:noFill/>
        </p:spPr>
        <p:txBody>
          <a:bodyPr wrap="square" rtlCol="0">
            <a:spAutoFit/>
          </a:bodyPr>
          <a:lstStyle/>
          <a:p>
            <a:r>
              <a:rPr lang="en-US" sz="2400" dirty="0"/>
              <a:t>Returning exits function; else is not needed here</a:t>
            </a:r>
            <a:endParaRPr lang="en-SG" sz="2800" dirty="0"/>
          </a:p>
        </p:txBody>
      </p:sp>
    </p:spTree>
    <p:extLst>
      <p:ext uri="{BB962C8B-B14F-4D97-AF65-F5344CB8AC3E}">
        <p14:creationId xmlns:p14="http://schemas.microsoft.com/office/powerpoint/2010/main" val="1241802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4964</TotalTime>
  <Words>1306</Words>
  <Application>Microsoft Office PowerPoint</Application>
  <PresentationFormat>Widescreen</PresentationFormat>
  <Paragraphs>202</Paragraphs>
  <Slides>26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vt:lpstr>
      <vt:lpstr>Calibri</vt:lpstr>
      <vt:lpstr>Calibri Light</vt:lpstr>
      <vt:lpstr>Source Sans Pro</vt:lpstr>
      <vt:lpstr>Wingdings</vt:lpstr>
      <vt:lpstr>Office Theme</vt:lpstr>
      <vt:lpstr>HOW TO Code Like A Pro</vt:lpstr>
      <vt:lpstr>Intro - A bit about me</vt:lpstr>
      <vt:lpstr>Why this how to session?</vt:lpstr>
      <vt:lpstr>Table of Content</vt:lpstr>
      <vt:lpstr>Power &amp; Beauty of…  Syntactic Sugar</vt:lpstr>
      <vt:lpstr>Template Literals (``)</vt:lpstr>
      <vt:lpstr>Template Literals (Example)</vt:lpstr>
      <vt:lpstr>Guard Clauses</vt:lpstr>
      <vt:lpstr>Guard Clause (Example)</vt:lpstr>
      <vt:lpstr>Truthy &amp; Falsy Values</vt:lpstr>
      <vt:lpstr>Truthy &amp; Falsy Values</vt:lpstr>
      <vt:lpstr>Truthy &amp; Falsy Values (Example)</vt:lpstr>
      <vt:lpstr>Truthy &amp; Falsy Values (Example)</vt:lpstr>
      <vt:lpstr>Ternary Operator (?)</vt:lpstr>
      <vt:lpstr>Ternary Operator (?)</vt:lpstr>
      <vt:lpstr>Spread Syntax (…)</vt:lpstr>
      <vt:lpstr>Spread Syntax (Example)</vt:lpstr>
      <vt:lpstr>Array Destructuring</vt:lpstr>
      <vt:lpstr>Array Destructuring (Example)</vt:lpstr>
      <vt:lpstr>Object Destructuring</vt:lpstr>
      <vt:lpstr>Object Destructuring (Example)</vt:lpstr>
      <vt:lpstr>Function Expressions</vt:lpstr>
      <vt:lpstr>Function Expressions (Example)</vt:lpstr>
      <vt:lpstr>Arrow Functions</vt:lpstr>
      <vt:lpstr>Arrow Functions</vt:lpstr>
      <vt:lpstr>Array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Code Like A Pro</dc:title>
  <dc:creator>K S</dc:creator>
  <cp:lastModifiedBy>K S</cp:lastModifiedBy>
  <cp:revision>95</cp:revision>
  <dcterms:created xsi:type="dcterms:W3CDTF">2021-06-16T09:44:27Z</dcterms:created>
  <dcterms:modified xsi:type="dcterms:W3CDTF">2021-07-14T08:55:08Z</dcterms:modified>
</cp:coreProperties>
</file>