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_rels/theme4.xml.rels" ContentType="application/vnd.openxmlformats-package.relationships+xml"/>
  <Override PartName="/ppt/theme/_rels/theme13.xml.rels" ContentType="application/vnd.openxmlformats-package.relationships+xml"/>
  <Override PartName="/ppt/theme/_rels/theme3.xml.rels" ContentType="application/vnd.openxmlformats-package.relationships+xml"/>
  <Override PartName="/ppt/theme/_rels/theme12.xml.rels" ContentType="application/vnd.openxmlformats-package.relationships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17.xml.rels" ContentType="application/vnd.openxmlformats-package.relationships+xml"/>
  <Override PartName="/ppt/theme/_rels/theme7.xml.rels" ContentType="application/vnd.openxmlformats-package.relationships+xml"/>
  <Override PartName="/ppt/theme/_rels/theme16.xml.rels" ContentType="application/vnd.openxmlformats-package.relationships+xml"/>
  <Override PartName="/ppt/theme/_rels/theme15.xml.rels" ContentType="application/vnd.openxmlformats-package.relationships+xml"/>
  <Override PartName="/ppt/theme/_rels/theme6.xml.rels" ContentType="application/vnd.openxmlformats-package.relationships+xml"/>
  <Override PartName="/ppt/theme/_rels/theme14.xml.rels" ContentType="application/vnd.openxmlformats-package.relationships+xml"/>
  <Override PartName="/ppt/theme/_rels/theme5.xml.rels" ContentType="application/vnd.openxmlformats-package.relationships+xml"/>
  <Override PartName="/ppt/theme/_rels/theme11.xml.rels" ContentType="application/vnd.openxmlformats-package.relationships+xml"/>
  <Override PartName="/ppt/theme/_rels/theme2.xml.rels" ContentType="application/vnd.openxmlformats-package.relationships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jpeg" ContentType="image/jpe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0C2F96-A514-48BB-AFDA-E2FFF439EC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6CCF142-2418-471A-989D-C49998267C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A8F7371-F68A-4A65-8CEC-0B7EB4AC4E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27C6C4C5-E07E-4BBD-8CA5-B54669B8FC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B8095547-D144-48DA-9FB3-9CCEA91D77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8BD1DBB5-CBA7-4DAB-ACB7-B2CBB12F3D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3DFC23CC-7A34-4324-A383-E9CEC6F072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33EA2699-265C-4C51-8010-D5F072FDFF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D94B537F-58BC-44B3-A534-D953E3FFA1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505946-B703-4F5C-A79A-0DB2A605B3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140CF9-105F-4150-AC56-7C0AF56181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E84FF64-1E08-4744-95B9-30FB799027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2BE5CA3-536E-436A-B027-B61D3F27B1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3735AB6-824E-4BE2-9593-B168EA101D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B56358C-AFDF-4491-9998-53E0B59D9B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AA7EEE3-FDBE-4CFB-B1CC-737FFD5F74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2C0EA8C-5F0C-4AE4-9593-0E9662531E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72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7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16E42E2-43F6-4276-936E-EE0205D6CBDA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Click to edit the outline text format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Second Outline Level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Third Outline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Fourth Outline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24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28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29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30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B4C367A8-4BAC-41E9-A43C-A24C2451B4BE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7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3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4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54880" y="2861640"/>
            <a:ext cx="8825400" cy="191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154880" y="4777560"/>
            <a:ext cx="88254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3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ftr" idx="3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sldNum" idx="3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49D9FAD-5444-450C-A7B4-CA56658C31AE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7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48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51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4395960" cy="419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654520" y="2055960"/>
            <a:ext cx="4395960" cy="41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3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 idx="3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 idx="3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7A2D908-8381-4D2D-A9A9-8C9E1DC3F1A6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7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6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6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103400" y="1905120"/>
            <a:ext cx="43959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103400" y="2514600"/>
            <a:ext cx="439596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654520" y="1905120"/>
            <a:ext cx="43959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654520" y="2514600"/>
            <a:ext cx="4395960" cy="37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dt" idx="37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ftr" idx="38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" name="PlaceHolder 8"/>
          <p:cNvSpPr>
            <a:spLocks noGrp="1"/>
          </p:cNvSpPr>
          <p:nvPr>
            <p:ph type="sldNum" idx="3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F97E72F-FA9C-42D6-B0B8-F19ABE6759F5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7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7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8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dt" idx="40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ftr" idx="41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sldNum" idx="42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2E7903EF-3E25-46D1-87F1-7705F1554DA8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88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91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dt" idx="43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ftr" idx="44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4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DC89ADB-59DB-4547-8554-922D300C64D1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7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9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20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3400560" cy="144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784760" y="1447920"/>
            <a:ext cx="5195520" cy="457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1154880" y="3129120"/>
            <a:ext cx="3400560" cy="28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dt" idx="46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ftr" idx="47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 type="sldNum" idx="4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860ADBD4-CFBE-4B6E-8420-562286C8AFCB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7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09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212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53800" y="1854360"/>
            <a:ext cx="5092560" cy="157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949440" y="1143000"/>
            <a:ext cx="3200040" cy="457164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Click icon to add picture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1154880" y="3657600"/>
            <a:ext cx="50846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 idx="49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 idx="50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 idx="5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7AED9729-3515-4007-BA23-B7E4819DFBF2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5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7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8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54880" y="4800600"/>
            <a:ext cx="882540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154880" y="685800"/>
            <a:ext cx="8825400" cy="36403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Click icon to add picture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54880" y="5367240"/>
            <a:ext cx="8825400" cy="49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ftr" idx="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PlaceHolder 6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FEEE1515-D62F-4B91-B198-6BA7BC658AD2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26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29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3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4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7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8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1FB4F90C-22E9-45B6-BB98-04E7EE3C34FA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37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38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0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41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74640" y="1447920"/>
            <a:ext cx="7998840" cy="232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4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930320" y="3771000"/>
            <a:ext cx="7279200" cy="3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 cap="small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54880" y="4350600"/>
            <a:ext cx="882540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10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11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12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435362BF-DD33-4F1B-8CB9-A5D61EF7B587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TextBox 8"/>
          <p:cNvSpPr/>
          <p:nvPr/>
        </p:nvSpPr>
        <p:spPr>
          <a:xfrm>
            <a:off x="898200" y="971280"/>
            <a:ext cx="80172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2200" spc="-1" strike="noStrike">
                <a:solidFill>
                  <a:schemeClr val="accent1"/>
                </a:solidFill>
                <a:latin typeface="Arial"/>
              </a:rPr>
              <a:t>“</a:t>
            </a:r>
            <a:endParaRPr b="0" lang="en-US" sz="1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TextBox 12"/>
          <p:cNvSpPr/>
          <p:nvPr/>
        </p:nvSpPr>
        <p:spPr>
          <a:xfrm>
            <a:off x="9330480" y="2613960"/>
            <a:ext cx="80172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12200" spc="-1" strike="noStrike">
                <a:solidFill>
                  <a:schemeClr val="accent1"/>
                </a:solidFill>
                <a:latin typeface="Arial"/>
              </a:rPr>
              <a:t>”</a:t>
            </a:r>
            <a:endParaRPr b="0" lang="en-US" sz="1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5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54880" y="3124080"/>
            <a:ext cx="8825400" cy="165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54880" y="4777560"/>
            <a:ext cx="882540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13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ftr" idx="14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sldNum" idx="1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0003A9B7-6F33-4004-A63A-45226E681ECA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6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6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32880" y="1981080"/>
            <a:ext cx="2946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2320" y="2666880"/>
            <a:ext cx="292716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883680" y="1981080"/>
            <a:ext cx="29358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873240" y="2666880"/>
            <a:ext cx="294660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7124760" y="1981080"/>
            <a:ext cx="29318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7124760" y="2666880"/>
            <a:ext cx="2931840" cy="35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cxnSp>
        <p:nvCxnSpPr>
          <p:cNvPr id="74" name="Straight Connector 16"/>
          <p:cNvCxnSpPr/>
          <p:nvPr/>
        </p:nvCxnSpPr>
        <p:spPr>
          <a:xfrm>
            <a:off x="3726000" y="2133360"/>
            <a:ext cx="360" cy="3962880"/>
          </a:xfrm>
          <a:prstGeom prst="straightConnector1">
            <a:avLst/>
          </a:prstGeom>
          <a:ln cap="rnd" w="12700">
            <a:solidFill>
              <a:srgbClr val="acd433">
                <a:alpha val="40000"/>
              </a:srgbClr>
            </a:solidFill>
            <a:round/>
          </a:ln>
        </p:spPr>
      </p:cxnSp>
      <p:cxnSp>
        <p:nvCxnSpPr>
          <p:cNvPr id="75" name="Straight Connector 17"/>
          <p:cNvCxnSpPr/>
          <p:nvPr/>
        </p:nvCxnSpPr>
        <p:spPr>
          <a:xfrm>
            <a:off x="6962040" y="2133360"/>
            <a:ext cx="360" cy="3967200"/>
          </a:xfrm>
          <a:prstGeom prst="straightConnector1">
            <a:avLst/>
          </a:prstGeom>
          <a:ln cap="rnd" w="12700">
            <a:solidFill>
              <a:srgbClr val="acd433">
                <a:alpha val="40000"/>
              </a:srgbClr>
            </a:solidFill>
            <a:round/>
          </a:ln>
        </p:spPr>
      </p:cxnSp>
      <p:sp>
        <p:nvSpPr>
          <p:cNvPr id="76" name="PlaceHolder 8"/>
          <p:cNvSpPr>
            <a:spLocks noGrp="1"/>
          </p:cNvSpPr>
          <p:nvPr>
            <p:ph type="dt" idx="16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PlaceHolder 9"/>
          <p:cNvSpPr>
            <a:spLocks noGrp="1"/>
          </p:cNvSpPr>
          <p:nvPr>
            <p:ph type="ftr" idx="17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PlaceHolder 10"/>
          <p:cNvSpPr>
            <a:spLocks noGrp="1"/>
          </p:cNvSpPr>
          <p:nvPr>
            <p:ph type="sldNum" idx="1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AC0B209-716F-46FF-8C29-7A4ADF7E29BD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81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52320" y="4250880"/>
            <a:ext cx="293976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52320" y="2209680"/>
            <a:ext cx="293976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Click icon to add picture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52320" y="4827240"/>
            <a:ext cx="293976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889440" y="4250880"/>
            <a:ext cx="29300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889440" y="2209680"/>
            <a:ext cx="29300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Click icon to add picture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3888000" y="4827240"/>
            <a:ext cx="293400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7124760" y="4250880"/>
            <a:ext cx="293184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accent1"/>
                </a:solidFill>
                <a:latin typeface="Century Gothic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3" name="PlaceHolder 9"/>
          <p:cNvSpPr>
            <a:spLocks noGrp="1"/>
          </p:cNvSpPr>
          <p:nvPr>
            <p:ph type="body"/>
          </p:nvPr>
        </p:nvSpPr>
        <p:spPr>
          <a:xfrm>
            <a:off x="7124760" y="2209680"/>
            <a:ext cx="2931840" cy="15235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Click icon to add picture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4" name="PlaceHolder 10"/>
          <p:cNvSpPr>
            <a:spLocks noGrp="1"/>
          </p:cNvSpPr>
          <p:nvPr>
            <p:ph type="body"/>
          </p:nvPr>
        </p:nvSpPr>
        <p:spPr>
          <a:xfrm>
            <a:off x="7124400" y="4827240"/>
            <a:ext cx="2935800" cy="65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cxnSp>
        <p:nvCxnSpPr>
          <p:cNvPr id="95" name="Straight Connector 16"/>
          <p:cNvCxnSpPr/>
          <p:nvPr/>
        </p:nvCxnSpPr>
        <p:spPr>
          <a:xfrm>
            <a:off x="3726000" y="2133360"/>
            <a:ext cx="360" cy="3962880"/>
          </a:xfrm>
          <a:prstGeom prst="straightConnector1">
            <a:avLst/>
          </a:prstGeom>
          <a:ln cap="rnd" w="12700">
            <a:solidFill>
              <a:srgbClr val="acd433">
                <a:alpha val="40000"/>
              </a:srgbClr>
            </a:solidFill>
            <a:round/>
          </a:ln>
        </p:spPr>
      </p:cxnSp>
      <p:cxnSp>
        <p:nvCxnSpPr>
          <p:cNvPr id="96" name="Straight Connector 17"/>
          <p:cNvCxnSpPr/>
          <p:nvPr/>
        </p:nvCxnSpPr>
        <p:spPr>
          <a:xfrm>
            <a:off x="6962040" y="2133360"/>
            <a:ext cx="360" cy="3967200"/>
          </a:xfrm>
          <a:prstGeom prst="straightConnector1">
            <a:avLst/>
          </a:prstGeom>
          <a:ln cap="rnd" w="12700">
            <a:solidFill>
              <a:srgbClr val="acd433">
                <a:alpha val="40000"/>
              </a:srgbClr>
            </a:solidFill>
            <a:round/>
          </a:ln>
        </p:spPr>
      </p:cxnSp>
      <p:sp>
        <p:nvSpPr>
          <p:cNvPr id="97" name="PlaceHolder 11"/>
          <p:cNvSpPr>
            <a:spLocks noGrp="1"/>
          </p:cNvSpPr>
          <p:nvPr>
            <p:ph type="dt" idx="19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PlaceHolder 12"/>
          <p:cNvSpPr>
            <a:spLocks noGrp="1"/>
          </p:cNvSpPr>
          <p:nvPr>
            <p:ph type="ftr" idx="20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13"/>
          <p:cNvSpPr>
            <a:spLocks noGrp="1"/>
          </p:cNvSpPr>
          <p:nvPr>
            <p:ph type="sldNum" idx="2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E91AC8E-F57C-4962-95C8-F2CDCB77C566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0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0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22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ftr" idx="23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24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0BEA466F-D910-4654-AF33-6AC7925086FB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7" descr=""/>
          <p:cNvPicPr/>
          <p:nvPr/>
        </p:nvPicPr>
        <p:blipFill>
          <a:blip r:embed="rId3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6" descr=""/>
          <p:cNvPicPr/>
          <p:nvPr/>
        </p:nvPicPr>
        <p:blipFill>
          <a:blip r:embed="rId4"/>
          <a:srcRect l="35647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1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7ac4f0">
                  <a:alpha val="7000"/>
                </a:srgbClr>
              </a:gs>
              <a:gs pos="36000">
                <a:srgbClr val="7ac4f0">
                  <a:alpha val="6000"/>
                </a:srgbClr>
              </a:gs>
              <a:gs pos="69000">
                <a:srgbClr val="7ac4f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Picture 8" descr=""/>
          <p:cNvPicPr/>
          <p:nvPr/>
        </p:nvPicPr>
        <p:blipFill>
          <a:blip r:embed="rId5"/>
          <a:srcRect l="0" t="28812" r="0" b="0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9" descr=""/>
          <p:cNvPicPr/>
          <p:nvPr/>
        </p:nvPicPr>
        <p:blipFill>
          <a:blip r:embed="rId6"/>
          <a:srcRect l="0" t="0" r="0" b="23333"/>
          <a:stretch/>
        </p:blipFill>
        <p:spPr>
          <a:xfrm>
            <a:off x="860904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1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04120" y="430200"/>
            <a:ext cx="1752120" cy="58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chemeClr val="dk2"/>
                </a:solidFill>
                <a:latin typeface="Century Gothic"/>
              </a:rPr>
              <a:t>Click to edit Master title style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52320" y="887400"/>
            <a:ext cx="7422840" cy="536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2000" spc="-1" strike="noStrike">
                <a:solidFill>
                  <a:schemeClr val="dk1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chemeClr val="dk1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chemeClr val="dk1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chemeClr val="dk1"/>
              </a:solidFill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chemeClr val="dk1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 idx="25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chemeClr val="dk1">
                    <a:tint val="75000"/>
                    <a:alpha val="60000"/>
                  </a:schemeClr>
                </a:solidFill>
                <a:latin typeface="Century Gothic"/>
              </a:rPr>
              <a:t>&lt;date/time&gt;</a:t>
            </a:r>
            <a:endParaRPr b="0" lang="en-US" sz="11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 idx="26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 idx="27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A1441B36-F4D8-4F50-B69A-8085B76BF2D8}" type="slidenum">
              <a:rPr b="0" lang="en-US" sz="2800" spc="-1" strike="noStrike">
                <a:solidFill>
                  <a:schemeClr val="dk1">
                    <a:tint val="75000"/>
                  </a:schemeClr>
                </a:solidFill>
                <a:latin typeface="Century Gothic"/>
              </a:rPr>
              <a:t>&lt;number&gt;</a:t>
            </a:fld>
            <a:endParaRPr b="0" lang="en-US" sz="28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earthdata.nasa.gov/" TargetMode="External"/><Relationship Id="rId2" Type="http://schemas.openxmlformats.org/officeDocument/2006/relationships/hyperlink" Target="https://www.ncei.noaa.gov/cdo-web/" TargetMode="External"/><Relationship Id="rId3" Type="http://schemas.openxmlformats.org/officeDocument/2006/relationships/hyperlink" Target="https://datahelpdesk.worldbank.org/" TargetMode="External"/><Relationship Id="rId4" Type="http://schemas.openxmlformats.org/officeDocument/2006/relationships/hyperlink" Target="https://hive.apache.org/" TargetMode="External"/><Relationship Id="rId5" Type="http://schemas.openxmlformats.org/officeDocument/2006/relationships/hyperlink" Target="https://learn.microsoft.com/en-us/power-bi/" TargetMode="External"/><Relationship Id="rId6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154880" y="-12600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GB" sz="4000" spc="-1" strike="noStrike">
                <a:solidFill>
                  <a:schemeClr val="accent1"/>
                </a:solidFill>
                <a:latin typeface="Century Gothic"/>
              </a:rPr>
              <a:t>PROJECT TITLE:  CLIMATE CHANGE AND ENVIRONMENTAL DATA ANALYSIS USING BIG DATA TOOLS</a:t>
            </a:r>
            <a:endParaRPr b="0" lang="en-US" sz="4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1154880" y="3608280"/>
            <a:ext cx="10732320" cy="208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ZA" sz="2400" spc="-1" strike="noStrike" cap="all">
                <a:solidFill>
                  <a:schemeClr val="dk1"/>
                </a:solidFill>
                <a:latin typeface="Century Gothic"/>
              </a:rPr>
              <a:t>Group 3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ZA" sz="2000" spc="-1" strike="noStrike" cap="all">
                <a:solidFill>
                  <a:schemeClr val="accent1"/>
                </a:solidFill>
                <a:latin typeface="Century Gothic"/>
              </a:rPr>
              <a:t>Student 1: Emily 219100462                       student 3: karibu 219125031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ZA" sz="2000" spc="-1" strike="noStrike" cap="all">
                <a:solidFill>
                  <a:schemeClr val="accent1"/>
                </a:solidFill>
                <a:latin typeface="Century Gothic"/>
              </a:rPr>
              <a:t>sTudent 2: Auguste   </a:t>
            </a:r>
            <a:r>
              <a:rPr b="0" lang="en-ZA" sz="2000" spc="-1" strike="noStrike" cap="all">
                <a:solidFill>
                  <a:schemeClr val="accent1"/>
                </a:solidFill>
                <a:latin typeface="Century Gothic"/>
                <a:ea typeface="Calibri"/>
              </a:rPr>
              <a:t>225165031</a:t>
            </a:r>
            <a:r>
              <a:rPr b="0" lang="en-ZA" sz="2000" spc="-1" strike="noStrike" cap="all">
                <a:solidFill>
                  <a:schemeClr val="accent1"/>
                </a:solidFill>
                <a:latin typeface="Century Gothic"/>
              </a:rPr>
              <a:t>               student 4: kreesan  </a:t>
            </a:r>
            <a:r>
              <a:rPr b="0" lang="en-ZA" sz="2000" spc="-1" strike="noStrike" cap="all">
                <a:solidFill>
                  <a:schemeClr val="accent1"/>
                </a:solidFill>
                <a:latin typeface="Century Gothic"/>
                <a:ea typeface="Calibri"/>
              </a:rPr>
              <a:t>225178176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Content Placeholder 3" descr=""/>
          <p:cNvPicPr/>
          <p:nvPr/>
        </p:nvPicPr>
        <p:blipFill>
          <a:blip r:embed="rId1"/>
          <a:stretch/>
        </p:blipFill>
        <p:spPr>
          <a:xfrm>
            <a:off x="875880" y="1081800"/>
            <a:ext cx="10006560" cy="516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ZA" sz="4200" spc="-1" strike="noStrike">
                <a:solidFill>
                  <a:schemeClr val="dk2"/>
                </a:solidFill>
                <a:latin typeface="Century Gothic"/>
              </a:rPr>
              <a:t>Forecast Analysis</a:t>
            </a:r>
            <a:br>
              <a:rPr sz="4200"/>
            </a:b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Power BI forecast shows a continuous upward trend in anomalies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Indicates persistent global warming if trends continue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Useful for raising awareness and informing environmental policies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ZA" sz="4200" spc="-1" strike="noStrike">
                <a:solidFill>
                  <a:schemeClr val="dk2"/>
                </a:solidFill>
                <a:latin typeface="Century Gothic"/>
              </a:rPr>
              <a:t>Limitations of the Study</a:t>
            </a:r>
            <a:br>
              <a:rPr sz="4200"/>
            </a:b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Focused only on temperature anomalies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No real-time data ingestion (e.g., streaming)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Forecasting based on historical trends (no ML models yet)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ZA" sz="4200" spc="-1" strike="noStrike">
                <a:solidFill>
                  <a:schemeClr val="dk2"/>
                </a:solidFill>
                <a:latin typeface="Century Gothic"/>
              </a:rPr>
              <a:t>Conclusion</a:t>
            </a:r>
            <a:br>
              <a:rPr sz="4200"/>
            </a:b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Big Data technologies are effective in processing environmental data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Hive enables efficient data summarization at scale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Power BI enhances stakeholder understanding through visuals and forecasts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ZA" sz="4200" spc="-1" strike="noStrike">
                <a:solidFill>
                  <a:schemeClr val="dk2"/>
                </a:solidFill>
                <a:latin typeface="Century Gothic"/>
              </a:rPr>
              <a:t>References</a:t>
            </a:r>
            <a:br>
              <a:rPr sz="4200"/>
            </a:b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000" spc="-1" strike="noStrike">
                <a:solidFill>
                  <a:schemeClr val="dk1"/>
                </a:solidFill>
                <a:latin typeface="Century Gothic"/>
              </a:rPr>
              <a:t>NASA Earth Data: </a:t>
            </a:r>
            <a:r>
              <a:rPr b="0" lang="en-GB" sz="2000" spc="-1" strike="noStrike" u="sng">
                <a:solidFill>
                  <a:schemeClr val="dk1"/>
                </a:solidFill>
                <a:uFillTx/>
                <a:latin typeface="Century Gothic"/>
                <a:hlinkClick r:id="rId1"/>
              </a:rPr>
              <a:t>https://earthdata.nasa.gov/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000" spc="-1" strike="noStrike">
                <a:solidFill>
                  <a:schemeClr val="dk1"/>
                </a:solidFill>
                <a:latin typeface="Century Gothic"/>
              </a:rPr>
              <a:t>NOAA Climate Data: </a:t>
            </a:r>
            <a:r>
              <a:rPr b="0" lang="en-GB" sz="2000" spc="-1" strike="noStrike" u="sng">
                <a:solidFill>
                  <a:schemeClr val="dk1"/>
                </a:solidFill>
                <a:uFillTx/>
                <a:latin typeface="Century Gothic"/>
                <a:hlinkClick r:id="rId2"/>
              </a:rPr>
              <a:t>https://www.ncei.noaa.gov/cdo-web/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000" spc="-1" strike="noStrike">
                <a:solidFill>
                  <a:schemeClr val="dk1"/>
                </a:solidFill>
                <a:latin typeface="Century Gothic"/>
              </a:rPr>
              <a:t>World Bank API: </a:t>
            </a:r>
            <a:r>
              <a:rPr b="0" lang="en-GB" sz="2000" spc="-1" strike="noStrike" u="sng">
                <a:solidFill>
                  <a:schemeClr val="dk1"/>
                </a:solidFill>
                <a:uFillTx/>
                <a:latin typeface="Century Gothic"/>
                <a:hlinkClick r:id="rId3"/>
              </a:rPr>
              <a:t>https://datahelpdesk.worldbank.org/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000" spc="-1" strike="noStrike">
                <a:solidFill>
                  <a:schemeClr val="dk1"/>
                </a:solidFill>
                <a:latin typeface="Century Gothic"/>
              </a:rPr>
              <a:t>Apache Hive: </a:t>
            </a:r>
            <a:r>
              <a:rPr b="0" lang="en-GB" sz="2000" spc="-1" strike="noStrike" u="sng">
                <a:solidFill>
                  <a:schemeClr val="dk1"/>
                </a:solidFill>
                <a:uFillTx/>
                <a:latin typeface="Century Gothic"/>
                <a:hlinkClick r:id="rId4"/>
              </a:rPr>
              <a:t>https://hive.apache.org/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000" spc="-1" strike="noStrike">
                <a:solidFill>
                  <a:schemeClr val="dk1"/>
                </a:solidFill>
                <a:latin typeface="Century Gothic"/>
              </a:rPr>
              <a:t>Power BI Docs: </a:t>
            </a:r>
            <a:r>
              <a:rPr b="0" lang="en-GB" sz="2000" spc="-1" strike="noStrike" u="sng">
                <a:solidFill>
                  <a:schemeClr val="dk1"/>
                </a:solidFill>
                <a:uFillTx/>
                <a:latin typeface="Century Gothic"/>
                <a:hlinkClick r:id="rId5"/>
              </a:rPr>
              <a:t>https://learn.microsoft.com/en-us/power-bi/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000" spc="-1" strike="noStrike">
                <a:solidFill>
                  <a:schemeClr val="dk1"/>
                </a:solidFill>
                <a:latin typeface="Century Gothic"/>
              </a:rPr>
              <a:t>Dean &amp; Ghemawat (2008), MapReduce: Simplified Data Processing on Large Clusters</a:t>
            </a: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ZA" sz="6600" spc="-1" strike="noStrike">
                <a:solidFill>
                  <a:schemeClr val="accent1"/>
                </a:solidFill>
                <a:latin typeface="Century Gothic"/>
              </a:rPr>
              <a:t>Thank You</a:t>
            </a:r>
            <a:r>
              <a:rPr b="0" lang="en-ZA" sz="6600" spc="-1" strike="noStrike">
                <a:solidFill>
                  <a:schemeClr val="accent1"/>
                </a:solidFill>
                <a:latin typeface="Century Gothic"/>
              </a:rPr>
              <a:t>!!!</a:t>
            </a:r>
            <a:endParaRPr b="0" lang="en-US" sz="66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ZA" sz="2400" spc="-1" strike="noStrike">
                <a:solidFill>
                  <a:schemeClr val="dk1"/>
                </a:solidFill>
                <a:latin typeface="Century Gothic"/>
              </a:rPr>
              <a:t>Questions and Feedback…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ZA" sz="4200" spc="-1" strike="noStrike">
                <a:solidFill>
                  <a:schemeClr val="accent1"/>
                </a:solidFill>
                <a:latin typeface="Century Gothic"/>
              </a:rPr>
              <a:t>Introduction</a:t>
            </a: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Climate change is an urgent global challenge driven largely by human activity.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Massive climate datasets require scalable tools for processing and analysis.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Big Data technologies provide a powerful solution to derive meaningful insights.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ZA" sz="4200" spc="-1" strike="noStrike">
                <a:solidFill>
                  <a:schemeClr val="accent1"/>
                </a:solidFill>
                <a:latin typeface="Century Gothic"/>
              </a:rPr>
              <a:t>Problem Statement</a:t>
            </a:r>
            <a:br>
              <a:rPr sz="4200"/>
            </a:b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Environmental datasets are growing in volume, velocity, and variety.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Traditional systems struggle with scalability and real-time analysis.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Lack of accessible data visualization tools hinders informed decision-making.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ZA" sz="4200" spc="-1" strike="noStrike">
                <a:solidFill>
                  <a:schemeClr val="dk2"/>
                </a:solidFill>
                <a:latin typeface="Century Gothic"/>
              </a:rPr>
              <a:t>Project Objectives</a:t>
            </a:r>
            <a:br>
              <a:rPr sz="4200"/>
            </a:b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Apply Hadoop and Hive to process historical climate data.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Use Power BI to visualize global temperature anomalies.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Forecast future climate trends using data analytics.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Demonstrate Big Data’s role in climate awareness and action.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ZA" sz="4200" spc="-1" strike="noStrike">
                <a:solidFill>
                  <a:schemeClr val="dk2"/>
                </a:solidFill>
                <a:latin typeface="Century Gothic"/>
              </a:rPr>
              <a:t>Tools and Technologies Used</a:t>
            </a:r>
            <a:br>
              <a:rPr sz="4200"/>
            </a:b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1" lang="en-ZA" sz="2400" spc="-1" strike="noStrike">
                <a:solidFill>
                  <a:schemeClr val="dk1"/>
                </a:solidFill>
                <a:latin typeface="Century Gothic"/>
              </a:rPr>
              <a:t>HDFS:</a:t>
            </a:r>
            <a:r>
              <a:rPr b="0" lang="en-ZA" sz="2400" spc="-1" strike="noStrike">
                <a:solidFill>
                  <a:schemeClr val="dk1"/>
                </a:solidFill>
                <a:latin typeface="Century Gothic"/>
              </a:rPr>
              <a:t> For distributed data storage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1" lang="en-ZA" sz="2400" spc="-1" strike="noStrike">
                <a:solidFill>
                  <a:schemeClr val="dk1"/>
                </a:solidFill>
                <a:latin typeface="Century Gothic"/>
              </a:rPr>
              <a:t>Apache Hive:</a:t>
            </a:r>
            <a:r>
              <a:rPr b="0" lang="en-ZA" sz="2400" spc="-1" strike="noStrike">
                <a:solidFill>
                  <a:schemeClr val="dk1"/>
                </a:solidFill>
                <a:latin typeface="Century Gothic"/>
              </a:rPr>
              <a:t> For data querying and summarization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1" lang="en-ZA" sz="2400" spc="-1" strike="noStrike">
                <a:solidFill>
                  <a:schemeClr val="dk1"/>
                </a:solidFill>
                <a:latin typeface="Century Gothic"/>
              </a:rPr>
              <a:t>Microsoft Power BI:</a:t>
            </a:r>
            <a:r>
              <a:rPr b="0" lang="en-ZA" sz="2400" spc="-1" strike="noStrike">
                <a:solidFill>
                  <a:schemeClr val="dk1"/>
                </a:solidFill>
                <a:latin typeface="Century Gothic"/>
              </a:rPr>
              <a:t> For interactive data visualization and forecasting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1" lang="en-ZA" sz="2400" spc="-1" strike="noStrike">
                <a:solidFill>
                  <a:schemeClr val="dk1"/>
                </a:solidFill>
                <a:latin typeface="Century Gothic"/>
              </a:rPr>
              <a:t>Data Source:</a:t>
            </a:r>
            <a:r>
              <a:rPr b="0" lang="en-ZA" sz="2400" spc="-1" strike="noStrike">
                <a:solidFill>
                  <a:schemeClr val="dk1"/>
                </a:solidFill>
                <a:latin typeface="Century Gothic"/>
              </a:rPr>
              <a:t> NOAA and NASA temperature anomaly datasets (CSV format)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ZA" sz="4200" spc="-1" strike="noStrike">
                <a:solidFill>
                  <a:schemeClr val="dk2"/>
                </a:solidFill>
                <a:latin typeface="Century Gothic"/>
              </a:rPr>
              <a:t>System Architecture</a:t>
            </a:r>
            <a:br>
              <a:rPr sz="4200"/>
            </a:b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End-to-end pipeline: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Data Source → HDFS → Hive → CSV Export → Power BI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Ensures scalability, efficiency, and visualization readiness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ZA" sz="4200" spc="-1" strike="noStrike">
                <a:solidFill>
                  <a:schemeClr val="dk2"/>
                </a:solidFill>
                <a:latin typeface="Century Gothic"/>
              </a:rPr>
              <a:t>Methodology Overview</a:t>
            </a:r>
            <a:br>
              <a:rPr sz="4200"/>
            </a:b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ZA" sz="2400" spc="-1" strike="noStrike">
                <a:solidFill>
                  <a:schemeClr val="dk1"/>
                </a:solidFill>
                <a:latin typeface="Century Gothic"/>
              </a:rPr>
              <a:t>Download dataset from NOAA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ZA" sz="2400" spc="-1" strike="noStrike">
                <a:solidFill>
                  <a:schemeClr val="dk1"/>
                </a:solidFill>
                <a:latin typeface="Century Gothic"/>
              </a:rPr>
              <a:t>Load dataset into HDFS using Cloudera VM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ZA" sz="2400" spc="-1" strike="noStrike">
                <a:solidFill>
                  <a:schemeClr val="dk1"/>
                </a:solidFill>
                <a:latin typeface="Century Gothic"/>
              </a:rPr>
              <a:t>Query and summarize data using Hive SQL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ZA" sz="2400" spc="-1" strike="noStrike">
                <a:solidFill>
                  <a:schemeClr val="dk1"/>
                </a:solidFill>
                <a:latin typeface="Century Gothic"/>
              </a:rPr>
              <a:t>Export processed results as CSV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ZA" sz="2400" spc="-1" strike="noStrike">
                <a:solidFill>
                  <a:schemeClr val="dk1"/>
                </a:solidFill>
                <a:latin typeface="Century Gothic"/>
              </a:rPr>
              <a:t>Import into Power BI for charting and forecasting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ZA" sz="4200" spc="-1" strike="noStrike">
                <a:solidFill>
                  <a:schemeClr val="dk2"/>
                </a:solidFill>
                <a:latin typeface="Century Gothic"/>
              </a:rPr>
              <a:t>Hive Implementation Highlights</a:t>
            </a:r>
            <a:br>
              <a:rPr sz="4200"/>
            </a:b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Table creation and data loading using Hive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Sample SQL Query: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SELECT year, AVG(temp_anomaly)FROM climate_dataGROUP BY yearORDER BY year;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Data exported to local directory for visualization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ZA" sz="4200" spc="-1" strike="noStrike">
                <a:solidFill>
                  <a:schemeClr val="dk2"/>
                </a:solidFill>
                <a:latin typeface="Century Gothic"/>
              </a:rPr>
              <a:t>Power BI Visualization</a:t>
            </a:r>
            <a:br>
              <a:rPr sz="4200"/>
            </a:br>
            <a:endParaRPr b="0" lang="en-US" sz="42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Line chart illustrates temperature anomaly trends (1850–2023)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acd433"/>
              </a:buClr>
              <a:buSzPct val="80000"/>
              <a:buFont typeface="Wingdings 3" charset="2"/>
              <a:buChar char=""/>
            </a:pPr>
            <a:r>
              <a:rPr b="0" lang="en-GB" sz="2400" spc="-1" strike="noStrike">
                <a:solidFill>
                  <a:schemeClr val="dk1"/>
                </a:solidFill>
                <a:latin typeface="Century Gothic"/>
              </a:rPr>
              <a:t>Forecast line (2024–2033) indicates rising global temperatures</a:t>
            </a:r>
            <a:endParaRPr b="0" lang="en-US" sz="2400" spc="-1" strike="noStrike">
              <a:solidFill>
                <a:schemeClr val="dk1"/>
              </a:solidFill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2000"/>
                <a:lumMod val="114000"/>
              </a:schemeClr>
            </a:gs>
            <a:gs pos="100000">
              <a:schemeClr val="phClr">
                <a:shade val="62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1055</TotalTime>
  <Application>LibreOffice/24.2.7.2$Linux_X86_64 LibreOffice_project/420$Build-2</Application>
  <AppVersion>15.0000</AppVersion>
  <Words>435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2025-06-19T17:06:06Z</dcterms:created>
  <dc:creator>PC-1</dc:creator>
  <dc:description/>
  <dc:language>en-US</dc:language>
  <cp:lastModifiedBy/>
  <dcterms:modified xsi:type="dcterms:W3CDTF">2025-06-20T17:23:16Z</dcterms:modified>
  <cp:revision>11</cp:revision>
  <dc:subject/>
  <dc:title>Project Title:  CLIMATE CHANGE AND ENVIRONMENTAL DATA ANALYSIS USING BIG DATA TOOLS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