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2" r:id="rId9"/>
    <p:sldId id="266" r:id="rId10"/>
    <p:sldId id="270" r:id="rId11"/>
    <p:sldId id="265" r:id="rId12"/>
    <p:sldId id="264"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88F44E-3B4A-46BF-B9B3-F8FFD0342C77}"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D36B54A6-DCA5-49D6-BEB5-8A7622CFC282}">
      <dgm:prSet phldrT="[Text]"/>
      <dgm:spPr/>
      <dgm:t>
        <a:bodyPr/>
        <a:lstStyle/>
        <a:p>
          <a:r>
            <a:rPr lang="en-IN"/>
            <a:t>Melting</a:t>
          </a:r>
        </a:p>
      </dgm:t>
    </dgm:pt>
    <dgm:pt modelId="{01491ACA-823C-4BB1-A37E-97D0F4467062}" type="parTrans" cxnId="{980C81A1-6027-4C86-A52D-276767C91B92}">
      <dgm:prSet/>
      <dgm:spPr/>
      <dgm:t>
        <a:bodyPr/>
        <a:lstStyle/>
        <a:p>
          <a:endParaRPr lang="en-IN"/>
        </a:p>
      </dgm:t>
    </dgm:pt>
    <dgm:pt modelId="{1E743FCF-C972-403A-8272-7C92ADF8EE66}" type="sibTrans" cxnId="{980C81A1-6027-4C86-A52D-276767C91B92}">
      <dgm:prSet/>
      <dgm:spPr/>
      <dgm:t>
        <a:bodyPr/>
        <a:lstStyle/>
        <a:p>
          <a:endParaRPr lang="en-IN"/>
        </a:p>
      </dgm:t>
    </dgm:pt>
    <dgm:pt modelId="{F950EFE6-62FF-42B3-8F40-C3DF9D92AAEE}">
      <dgm:prSet phldrT="[Text]"/>
      <dgm:spPr/>
      <dgm:t>
        <a:bodyPr/>
        <a:lstStyle/>
        <a:p>
          <a:r>
            <a:rPr lang="en-IN"/>
            <a:t>White streaks</a:t>
          </a:r>
        </a:p>
      </dgm:t>
    </dgm:pt>
    <dgm:pt modelId="{6EED0C63-27A0-491C-865D-00B8DE253828}" type="parTrans" cxnId="{D5F764DC-6772-4312-BD80-1EB869FCF0ED}">
      <dgm:prSet/>
      <dgm:spPr/>
      <dgm:t>
        <a:bodyPr/>
        <a:lstStyle/>
        <a:p>
          <a:endParaRPr lang="en-IN"/>
        </a:p>
      </dgm:t>
    </dgm:pt>
    <dgm:pt modelId="{ECABDEF9-0218-4B62-A913-2908A5DBE67B}" type="sibTrans" cxnId="{D5F764DC-6772-4312-BD80-1EB869FCF0ED}">
      <dgm:prSet/>
      <dgm:spPr/>
      <dgm:t>
        <a:bodyPr/>
        <a:lstStyle/>
        <a:p>
          <a:endParaRPr lang="en-IN"/>
        </a:p>
      </dgm:t>
    </dgm:pt>
    <dgm:pt modelId="{F57B82F6-C4AC-42B9-B18E-6EEA274978DA}">
      <dgm:prSet phldrT="[Text]"/>
      <dgm:spPr/>
      <dgm:t>
        <a:bodyPr/>
        <a:lstStyle/>
        <a:p>
          <a:r>
            <a:rPr lang="en-IN"/>
            <a:t>Flavour</a:t>
          </a:r>
        </a:p>
      </dgm:t>
    </dgm:pt>
    <dgm:pt modelId="{600041DC-D357-4BA7-B4AA-CAFFDE960CC1}" type="parTrans" cxnId="{8F4A9705-65C6-4FC5-9280-CB423D0EC5C4}">
      <dgm:prSet/>
      <dgm:spPr/>
      <dgm:t>
        <a:bodyPr/>
        <a:lstStyle/>
        <a:p>
          <a:endParaRPr lang="en-IN"/>
        </a:p>
      </dgm:t>
    </dgm:pt>
    <dgm:pt modelId="{9E4B3E6B-0077-49C9-975A-FC51CCF07532}" type="sibTrans" cxnId="{8F4A9705-65C6-4FC5-9280-CB423D0EC5C4}">
      <dgm:prSet/>
      <dgm:spPr/>
      <dgm:t>
        <a:bodyPr/>
        <a:lstStyle/>
        <a:p>
          <a:endParaRPr lang="en-IN"/>
        </a:p>
      </dgm:t>
    </dgm:pt>
    <dgm:pt modelId="{56C4BA49-AC42-4A7C-A5B9-6048DE480FBD}">
      <dgm:prSet/>
      <dgm:spPr/>
      <dgm:t>
        <a:bodyPr/>
        <a:lstStyle/>
        <a:p>
          <a:r>
            <a:rPr lang="en-IN"/>
            <a:t>Grainy Streaks</a:t>
          </a:r>
        </a:p>
      </dgm:t>
    </dgm:pt>
    <dgm:pt modelId="{B026CB48-61C8-4436-A096-EA14EC9024DB}" type="parTrans" cxnId="{30C15999-84DC-49E5-8CCC-57058D8E6B55}">
      <dgm:prSet/>
      <dgm:spPr/>
      <dgm:t>
        <a:bodyPr/>
        <a:lstStyle/>
        <a:p>
          <a:endParaRPr lang="en-IN"/>
        </a:p>
      </dgm:t>
    </dgm:pt>
    <dgm:pt modelId="{45FF7318-E2E5-4F55-8735-0C0930A437BD}" type="sibTrans" cxnId="{30C15999-84DC-49E5-8CCC-57058D8E6B55}">
      <dgm:prSet/>
      <dgm:spPr/>
      <dgm:t>
        <a:bodyPr/>
        <a:lstStyle/>
        <a:p>
          <a:endParaRPr lang="en-IN"/>
        </a:p>
      </dgm:t>
    </dgm:pt>
    <dgm:pt modelId="{F99C8BE4-DA0C-41A0-8EEE-A826214E4492}">
      <dgm:prSet/>
      <dgm:spPr/>
      <dgm:t>
        <a:bodyPr/>
        <a:lstStyle/>
        <a:p>
          <a:r>
            <a:rPr lang="en-IN"/>
            <a:t>Gritty</a:t>
          </a:r>
        </a:p>
      </dgm:t>
    </dgm:pt>
    <dgm:pt modelId="{E99E9ECF-C9D7-46F8-93B3-310E5678CB1D}" type="sibTrans" cxnId="{11AC5BE1-F354-4546-A856-8659B12C64AF}">
      <dgm:prSet/>
      <dgm:spPr/>
      <dgm:t>
        <a:bodyPr/>
        <a:lstStyle/>
        <a:p>
          <a:endParaRPr lang="en-IN"/>
        </a:p>
      </dgm:t>
    </dgm:pt>
    <dgm:pt modelId="{2422D1DC-14F2-4D8F-81D2-0FFA372A1C2F}" type="parTrans" cxnId="{11AC5BE1-F354-4546-A856-8659B12C64AF}">
      <dgm:prSet/>
      <dgm:spPr/>
      <dgm:t>
        <a:bodyPr/>
        <a:lstStyle/>
        <a:p>
          <a:endParaRPr lang="en-IN"/>
        </a:p>
      </dgm:t>
    </dgm:pt>
    <dgm:pt modelId="{EEF4E9AB-CDB8-417A-8DFD-544C37935C83}" type="pres">
      <dgm:prSet presAssocID="{DE88F44E-3B4A-46BF-B9B3-F8FFD0342C77}" presName="composite" presStyleCnt="0">
        <dgm:presLayoutVars>
          <dgm:chMax val="5"/>
          <dgm:dir/>
          <dgm:animLvl val="ctr"/>
          <dgm:resizeHandles val="exact"/>
        </dgm:presLayoutVars>
      </dgm:prSet>
      <dgm:spPr/>
      <dgm:t>
        <a:bodyPr/>
        <a:lstStyle/>
        <a:p>
          <a:endParaRPr lang="en-IN"/>
        </a:p>
      </dgm:t>
    </dgm:pt>
    <dgm:pt modelId="{47E6FD8A-9BBA-48FC-B440-F16DE6C22888}" type="pres">
      <dgm:prSet presAssocID="{DE88F44E-3B4A-46BF-B9B3-F8FFD0342C77}" presName="cycle" presStyleCnt="0"/>
      <dgm:spPr/>
    </dgm:pt>
    <dgm:pt modelId="{FD61E638-F18D-4ADC-81A0-465A1993E567}" type="pres">
      <dgm:prSet presAssocID="{DE88F44E-3B4A-46BF-B9B3-F8FFD0342C77}" presName="centerShape" presStyleCnt="0"/>
      <dgm:spPr/>
    </dgm:pt>
    <dgm:pt modelId="{7E4898C2-8C84-4DFB-A25D-E8D2C7078B9D}" type="pres">
      <dgm:prSet presAssocID="{DE88F44E-3B4A-46BF-B9B3-F8FFD0342C77}" presName="connSite" presStyleLbl="node1" presStyleIdx="0" presStyleCnt="6"/>
      <dgm:spPr/>
    </dgm:pt>
    <dgm:pt modelId="{BC924B72-9E6F-4D76-A841-0FEE249967B1}" type="pres">
      <dgm:prSet presAssocID="{DE88F44E-3B4A-46BF-B9B3-F8FFD0342C77}" presName="visible" presStyleLbl="node1" presStyleIdx="0" presStyleCnt="6" custScaleX="62794" custScaleY="58862" custLinFactNeighborX="-9004" custLinFactNeighborY="-11704"/>
      <dgm:spPr>
        <a:blipFill rotWithShape="0">
          <a:blip xmlns:r="http://schemas.openxmlformats.org/officeDocument/2006/relationships" r:embed="rId1"/>
          <a:stretch>
            <a:fillRect/>
          </a:stretch>
        </a:blipFill>
      </dgm:spPr>
    </dgm:pt>
    <dgm:pt modelId="{905638EB-2B86-44EA-AB2C-FE915C37AC6A}" type="pres">
      <dgm:prSet presAssocID="{01491ACA-823C-4BB1-A37E-97D0F4467062}" presName="Name25" presStyleLbl="parChTrans1D1" presStyleIdx="0" presStyleCnt="5"/>
      <dgm:spPr/>
      <dgm:t>
        <a:bodyPr/>
        <a:lstStyle/>
        <a:p>
          <a:endParaRPr lang="en-IN"/>
        </a:p>
      </dgm:t>
    </dgm:pt>
    <dgm:pt modelId="{BF44E5D6-89F6-4348-85CC-2DF599A60293}" type="pres">
      <dgm:prSet presAssocID="{D36B54A6-DCA5-49D6-BEB5-8A7622CFC282}" presName="node" presStyleCnt="0"/>
      <dgm:spPr/>
    </dgm:pt>
    <dgm:pt modelId="{840BD595-8CAE-4756-B816-B53715113926}" type="pres">
      <dgm:prSet presAssocID="{D36B54A6-DCA5-49D6-BEB5-8A7622CFC282}" presName="parentNode" presStyleLbl="node1" presStyleIdx="1" presStyleCnt="6" custScaleX="100117" custScaleY="104264" custLinFactX="-200000" custLinFactNeighborX="-266981" custLinFactNeighborY="42016">
        <dgm:presLayoutVars>
          <dgm:chMax val="1"/>
          <dgm:bulletEnabled val="1"/>
        </dgm:presLayoutVars>
      </dgm:prSet>
      <dgm:spPr/>
      <dgm:t>
        <a:bodyPr/>
        <a:lstStyle/>
        <a:p>
          <a:endParaRPr lang="en-IN"/>
        </a:p>
      </dgm:t>
    </dgm:pt>
    <dgm:pt modelId="{A5373332-9E83-4C64-86B7-23EF08F56855}" type="pres">
      <dgm:prSet presAssocID="{D36B54A6-DCA5-49D6-BEB5-8A7622CFC282}" presName="childNode" presStyleLbl="revTx" presStyleIdx="0" presStyleCnt="0">
        <dgm:presLayoutVars>
          <dgm:bulletEnabled val="1"/>
        </dgm:presLayoutVars>
      </dgm:prSet>
      <dgm:spPr/>
      <dgm:t>
        <a:bodyPr/>
        <a:lstStyle/>
        <a:p>
          <a:endParaRPr lang="en-IN"/>
        </a:p>
      </dgm:t>
    </dgm:pt>
    <dgm:pt modelId="{CDF528F3-F868-4F81-8F68-D977948421D7}" type="pres">
      <dgm:prSet presAssocID="{6EED0C63-27A0-491C-865D-00B8DE253828}" presName="Name25" presStyleLbl="parChTrans1D1" presStyleIdx="1" presStyleCnt="5"/>
      <dgm:spPr/>
      <dgm:t>
        <a:bodyPr/>
        <a:lstStyle/>
        <a:p>
          <a:endParaRPr lang="en-IN"/>
        </a:p>
      </dgm:t>
    </dgm:pt>
    <dgm:pt modelId="{AA08EAF8-1D40-41BF-AA3E-6F909C6473DB}" type="pres">
      <dgm:prSet presAssocID="{F950EFE6-62FF-42B3-8F40-C3DF9D92AAEE}" presName="node" presStyleCnt="0"/>
      <dgm:spPr/>
    </dgm:pt>
    <dgm:pt modelId="{C9E36D08-617C-4CEE-92F5-434BCA6FED57}" type="pres">
      <dgm:prSet presAssocID="{F950EFE6-62FF-42B3-8F40-C3DF9D92AAEE}" presName="parentNode" presStyleLbl="node1" presStyleIdx="2" presStyleCnt="6" custLinFactNeighborX="68936" custLinFactNeighborY="-26022">
        <dgm:presLayoutVars>
          <dgm:chMax val="1"/>
          <dgm:bulletEnabled val="1"/>
        </dgm:presLayoutVars>
      </dgm:prSet>
      <dgm:spPr/>
      <dgm:t>
        <a:bodyPr/>
        <a:lstStyle/>
        <a:p>
          <a:endParaRPr lang="en-IN"/>
        </a:p>
      </dgm:t>
    </dgm:pt>
    <dgm:pt modelId="{64C3BE8C-B612-480D-BE3F-7E86E2012B95}" type="pres">
      <dgm:prSet presAssocID="{F950EFE6-62FF-42B3-8F40-C3DF9D92AAEE}" presName="childNode" presStyleLbl="revTx" presStyleIdx="0" presStyleCnt="0">
        <dgm:presLayoutVars>
          <dgm:bulletEnabled val="1"/>
        </dgm:presLayoutVars>
      </dgm:prSet>
      <dgm:spPr/>
      <dgm:t>
        <a:bodyPr/>
        <a:lstStyle/>
        <a:p>
          <a:endParaRPr lang="en-IN"/>
        </a:p>
      </dgm:t>
    </dgm:pt>
    <dgm:pt modelId="{2C6E6235-AFEA-4AA8-B091-D832C58BF5B8}" type="pres">
      <dgm:prSet presAssocID="{600041DC-D357-4BA7-B4AA-CAFFDE960CC1}" presName="Name25" presStyleLbl="parChTrans1D1" presStyleIdx="2" presStyleCnt="5"/>
      <dgm:spPr/>
      <dgm:t>
        <a:bodyPr/>
        <a:lstStyle/>
        <a:p>
          <a:endParaRPr lang="en-IN"/>
        </a:p>
      </dgm:t>
    </dgm:pt>
    <dgm:pt modelId="{660CD8C9-8FCF-46D5-B664-A40346C6013B}" type="pres">
      <dgm:prSet presAssocID="{F57B82F6-C4AC-42B9-B18E-6EEA274978DA}" presName="node" presStyleCnt="0"/>
      <dgm:spPr/>
    </dgm:pt>
    <dgm:pt modelId="{91B00F68-570D-4DE0-AF9A-95558D39B67A}" type="pres">
      <dgm:prSet presAssocID="{F57B82F6-C4AC-42B9-B18E-6EEA274978DA}" presName="parentNode" presStyleLbl="node1" presStyleIdx="3" presStyleCnt="6" custLinFactY="49969" custLinFactNeighborX="-27729" custLinFactNeighborY="100000">
        <dgm:presLayoutVars>
          <dgm:chMax val="1"/>
          <dgm:bulletEnabled val="1"/>
        </dgm:presLayoutVars>
      </dgm:prSet>
      <dgm:spPr/>
      <dgm:t>
        <a:bodyPr/>
        <a:lstStyle/>
        <a:p>
          <a:endParaRPr lang="en-IN"/>
        </a:p>
      </dgm:t>
    </dgm:pt>
    <dgm:pt modelId="{6F3544C0-ABDB-4183-B523-9BE7620FA784}" type="pres">
      <dgm:prSet presAssocID="{F57B82F6-C4AC-42B9-B18E-6EEA274978DA}" presName="childNode" presStyleLbl="revTx" presStyleIdx="0" presStyleCnt="0">
        <dgm:presLayoutVars>
          <dgm:bulletEnabled val="1"/>
        </dgm:presLayoutVars>
      </dgm:prSet>
      <dgm:spPr/>
      <dgm:t>
        <a:bodyPr/>
        <a:lstStyle/>
        <a:p>
          <a:endParaRPr lang="en-IN"/>
        </a:p>
      </dgm:t>
    </dgm:pt>
    <dgm:pt modelId="{05C03211-A350-446B-8EC0-34E70794F9B2}" type="pres">
      <dgm:prSet presAssocID="{B026CB48-61C8-4436-A096-EA14EC9024DB}" presName="Name25" presStyleLbl="parChTrans1D1" presStyleIdx="3" presStyleCnt="5"/>
      <dgm:spPr/>
      <dgm:t>
        <a:bodyPr/>
        <a:lstStyle/>
        <a:p>
          <a:endParaRPr lang="en-IN"/>
        </a:p>
      </dgm:t>
    </dgm:pt>
    <dgm:pt modelId="{9F52AF09-9C4B-4967-B4B1-31C1BD301332}" type="pres">
      <dgm:prSet presAssocID="{56C4BA49-AC42-4A7C-A5B9-6048DE480FBD}" presName="node" presStyleCnt="0"/>
      <dgm:spPr/>
    </dgm:pt>
    <dgm:pt modelId="{6D8C1067-EBD0-4F3E-AC5B-68947D08F263}" type="pres">
      <dgm:prSet presAssocID="{56C4BA49-AC42-4A7C-A5B9-6048DE480FBD}" presName="parentNode" presStyleLbl="node1" presStyleIdx="4" presStyleCnt="6" custLinFactX="-99577" custLinFactY="2039" custLinFactNeighborX="-100000" custLinFactNeighborY="100000">
        <dgm:presLayoutVars>
          <dgm:chMax val="1"/>
          <dgm:bulletEnabled val="1"/>
        </dgm:presLayoutVars>
      </dgm:prSet>
      <dgm:spPr/>
      <dgm:t>
        <a:bodyPr/>
        <a:lstStyle/>
        <a:p>
          <a:endParaRPr lang="en-IN"/>
        </a:p>
      </dgm:t>
    </dgm:pt>
    <dgm:pt modelId="{EB8418BD-BC87-499B-BF08-2DFCDF3A2604}" type="pres">
      <dgm:prSet presAssocID="{56C4BA49-AC42-4A7C-A5B9-6048DE480FBD}" presName="childNode" presStyleLbl="revTx" presStyleIdx="0" presStyleCnt="0">
        <dgm:presLayoutVars>
          <dgm:bulletEnabled val="1"/>
        </dgm:presLayoutVars>
      </dgm:prSet>
      <dgm:spPr/>
    </dgm:pt>
    <dgm:pt modelId="{18195461-2ED5-4C2E-B303-2566A74CCBFF}" type="pres">
      <dgm:prSet presAssocID="{2422D1DC-14F2-4D8F-81D2-0FFA372A1C2F}" presName="Name25" presStyleLbl="parChTrans1D1" presStyleIdx="4" presStyleCnt="5"/>
      <dgm:spPr/>
      <dgm:t>
        <a:bodyPr/>
        <a:lstStyle/>
        <a:p>
          <a:endParaRPr lang="en-IN"/>
        </a:p>
      </dgm:t>
    </dgm:pt>
    <dgm:pt modelId="{49614178-1C4B-44A5-BDED-9B43B36D7528}" type="pres">
      <dgm:prSet presAssocID="{F99C8BE4-DA0C-41A0-8EEE-A826214E4492}" presName="node" presStyleCnt="0"/>
      <dgm:spPr/>
    </dgm:pt>
    <dgm:pt modelId="{83774F86-44C9-4109-BE5D-83089B6E9CE7}" type="pres">
      <dgm:prSet presAssocID="{F99C8BE4-DA0C-41A0-8EEE-A826214E4492}" presName="parentNode" presStyleLbl="node1" presStyleIdx="5" presStyleCnt="6" custLinFactX="-200000" custLinFactNeighborX="-247172" custLinFactNeighborY="-24009">
        <dgm:presLayoutVars>
          <dgm:chMax val="1"/>
          <dgm:bulletEnabled val="1"/>
        </dgm:presLayoutVars>
      </dgm:prSet>
      <dgm:spPr/>
      <dgm:t>
        <a:bodyPr/>
        <a:lstStyle/>
        <a:p>
          <a:endParaRPr lang="en-IN"/>
        </a:p>
      </dgm:t>
    </dgm:pt>
    <dgm:pt modelId="{A5951930-E601-40AB-97F6-BF40B42BE876}" type="pres">
      <dgm:prSet presAssocID="{F99C8BE4-DA0C-41A0-8EEE-A826214E4492}" presName="childNode" presStyleLbl="revTx" presStyleIdx="0" presStyleCnt="0">
        <dgm:presLayoutVars>
          <dgm:bulletEnabled val="1"/>
        </dgm:presLayoutVars>
      </dgm:prSet>
      <dgm:spPr/>
    </dgm:pt>
  </dgm:ptLst>
  <dgm:cxnLst>
    <dgm:cxn modelId="{2385FCE5-8149-479E-8B65-077CA61A1820}" type="presOf" srcId="{56C4BA49-AC42-4A7C-A5B9-6048DE480FBD}" destId="{6D8C1067-EBD0-4F3E-AC5B-68947D08F263}" srcOrd="0" destOrd="0" presId="urn:microsoft.com/office/officeart/2005/8/layout/radial2"/>
    <dgm:cxn modelId="{980C81A1-6027-4C86-A52D-276767C91B92}" srcId="{DE88F44E-3B4A-46BF-B9B3-F8FFD0342C77}" destId="{D36B54A6-DCA5-49D6-BEB5-8A7622CFC282}" srcOrd="0" destOrd="0" parTransId="{01491ACA-823C-4BB1-A37E-97D0F4467062}" sibTransId="{1E743FCF-C972-403A-8272-7C92ADF8EE66}"/>
    <dgm:cxn modelId="{B4FBB2BA-6817-4D7D-8E8C-8B1A8101FF6D}" type="presOf" srcId="{DE88F44E-3B4A-46BF-B9B3-F8FFD0342C77}" destId="{EEF4E9AB-CDB8-417A-8DFD-544C37935C83}" srcOrd="0" destOrd="0" presId="urn:microsoft.com/office/officeart/2005/8/layout/radial2"/>
    <dgm:cxn modelId="{D5F764DC-6772-4312-BD80-1EB869FCF0ED}" srcId="{DE88F44E-3B4A-46BF-B9B3-F8FFD0342C77}" destId="{F950EFE6-62FF-42B3-8F40-C3DF9D92AAEE}" srcOrd="1" destOrd="0" parTransId="{6EED0C63-27A0-491C-865D-00B8DE253828}" sibTransId="{ECABDEF9-0218-4B62-A913-2908A5DBE67B}"/>
    <dgm:cxn modelId="{B51F7598-BCF1-4D1E-8111-0ECB7477E7A8}" type="presOf" srcId="{F950EFE6-62FF-42B3-8F40-C3DF9D92AAEE}" destId="{C9E36D08-617C-4CEE-92F5-434BCA6FED57}" srcOrd="0" destOrd="0" presId="urn:microsoft.com/office/officeart/2005/8/layout/radial2"/>
    <dgm:cxn modelId="{4EB7B05C-DF79-459C-9E79-27D42293765D}" type="presOf" srcId="{D36B54A6-DCA5-49D6-BEB5-8A7622CFC282}" destId="{840BD595-8CAE-4756-B816-B53715113926}" srcOrd="0" destOrd="0" presId="urn:microsoft.com/office/officeart/2005/8/layout/radial2"/>
    <dgm:cxn modelId="{30C15999-84DC-49E5-8CCC-57058D8E6B55}" srcId="{DE88F44E-3B4A-46BF-B9B3-F8FFD0342C77}" destId="{56C4BA49-AC42-4A7C-A5B9-6048DE480FBD}" srcOrd="3" destOrd="0" parTransId="{B026CB48-61C8-4436-A096-EA14EC9024DB}" sibTransId="{45FF7318-E2E5-4F55-8735-0C0930A437BD}"/>
    <dgm:cxn modelId="{11AC5BE1-F354-4546-A856-8659B12C64AF}" srcId="{DE88F44E-3B4A-46BF-B9B3-F8FFD0342C77}" destId="{F99C8BE4-DA0C-41A0-8EEE-A826214E4492}" srcOrd="4" destOrd="0" parTransId="{2422D1DC-14F2-4D8F-81D2-0FFA372A1C2F}" sibTransId="{E99E9ECF-C9D7-46F8-93B3-310E5678CB1D}"/>
    <dgm:cxn modelId="{8F4A9705-65C6-4FC5-9280-CB423D0EC5C4}" srcId="{DE88F44E-3B4A-46BF-B9B3-F8FFD0342C77}" destId="{F57B82F6-C4AC-42B9-B18E-6EEA274978DA}" srcOrd="2" destOrd="0" parTransId="{600041DC-D357-4BA7-B4AA-CAFFDE960CC1}" sibTransId="{9E4B3E6B-0077-49C9-975A-FC51CCF07532}"/>
    <dgm:cxn modelId="{6021B666-02D3-4417-AA84-A8AA1FF964CF}" type="presOf" srcId="{B026CB48-61C8-4436-A096-EA14EC9024DB}" destId="{05C03211-A350-446B-8EC0-34E70794F9B2}" srcOrd="0" destOrd="0" presId="urn:microsoft.com/office/officeart/2005/8/layout/radial2"/>
    <dgm:cxn modelId="{5A6429D7-3B8E-4D9C-AAAE-8F0D0BF1CEA6}" type="presOf" srcId="{F57B82F6-C4AC-42B9-B18E-6EEA274978DA}" destId="{91B00F68-570D-4DE0-AF9A-95558D39B67A}" srcOrd="0" destOrd="0" presId="urn:microsoft.com/office/officeart/2005/8/layout/radial2"/>
    <dgm:cxn modelId="{5B7EB17E-C2C9-44D0-BEA6-1DC6532B93F9}" type="presOf" srcId="{600041DC-D357-4BA7-B4AA-CAFFDE960CC1}" destId="{2C6E6235-AFEA-4AA8-B091-D832C58BF5B8}" srcOrd="0" destOrd="0" presId="urn:microsoft.com/office/officeart/2005/8/layout/radial2"/>
    <dgm:cxn modelId="{391A42DA-C17A-4013-9711-031228B3BFBC}" type="presOf" srcId="{F99C8BE4-DA0C-41A0-8EEE-A826214E4492}" destId="{83774F86-44C9-4109-BE5D-83089B6E9CE7}" srcOrd="0" destOrd="0" presId="urn:microsoft.com/office/officeart/2005/8/layout/radial2"/>
    <dgm:cxn modelId="{E4E6DDD1-E7D5-414A-9A2B-DD0E6E2DD3CC}" type="presOf" srcId="{6EED0C63-27A0-491C-865D-00B8DE253828}" destId="{CDF528F3-F868-4F81-8F68-D977948421D7}" srcOrd="0" destOrd="0" presId="urn:microsoft.com/office/officeart/2005/8/layout/radial2"/>
    <dgm:cxn modelId="{7476D0DB-F911-467B-A0F1-D88937267050}" type="presOf" srcId="{2422D1DC-14F2-4D8F-81D2-0FFA372A1C2F}" destId="{18195461-2ED5-4C2E-B303-2566A74CCBFF}" srcOrd="0" destOrd="0" presId="urn:microsoft.com/office/officeart/2005/8/layout/radial2"/>
    <dgm:cxn modelId="{577898BB-4938-4EA5-8B1D-A5A705D45C37}" type="presOf" srcId="{01491ACA-823C-4BB1-A37E-97D0F4467062}" destId="{905638EB-2B86-44EA-AB2C-FE915C37AC6A}" srcOrd="0" destOrd="0" presId="urn:microsoft.com/office/officeart/2005/8/layout/radial2"/>
    <dgm:cxn modelId="{C1B54EA6-B4D7-4E05-A6B2-3A39F6FB1FC3}" type="presParOf" srcId="{EEF4E9AB-CDB8-417A-8DFD-544C37935C83}" destId="{47E6FD8A-9BBA-48FC-B440-F16DE6C22888}" srcOrd="0" destOrd="0" presId="urn:microsoft.com/office/officeart/2005/8/layout/radial2"/>
    <dgm:cxn modelId="{7DB17F7F-1ACE-4045-8860-EC0B7CE26DD0}" type="presParOf" srcId="{47E6FD8A-9BBA-48FC-B440-F16DE6C22888}" destId="{FD61E638-F18D-4ADC-81A0-465A1993E567}" srcOrd="0" destOrd="0" presId="urn:microsoft.com/office/officeart/2005/8/layout/radial2"/>
    <dgm:cxn modelId="{805C7EF2-4637-45FB-B088-AF9BB46FB430}" type="presParOf" srcId="{FD61E638-F18D-4ADC-81A0-465A1993E567}" destId="{7E4898C2-8C84-4DFB-A25D-E8D2C7078B9D}" srcOrd="0" destOrd="0" presId="urn:microsoft.com/office/officeart/2005/8/layout/radial2"/>
    <dgm:cxn modelId="{03575AA2-6410-41C0-9A92-CC32BF6AD12A}" type="presParOf" srcId="{FD61E638-F18D-4ADC-81A0-465A1993E567}" destId="{BC924B72-9E6F-4D76-A841-0FEE249967B1}" srcOrd="1" destOrd="0" presId="urn:microsoft.com/office/officeart/2005/8/layout/radial2"/>
    <dgm:cxn modelId="{F5DA67E7-E9A8-420E-B26E-90858CFB8C5F}" type="presParOf" srcId="{47E6FD8A-9BBA-48FC-B440-F16DE6C22888}" destId="{905638EB-2B86-44EA-AB2C-FE915C37AC6A}" srcOrd="1" destOrd="0" presId="urn:microsoft.com/office/officeart/2005/8/layout/radial2"/>
    <dgm:cxn modelId="{E70DF48F-E526-4927-9E00-300316250C12}" type="presParOf" srcId="{47E6FD8A-9BBA-48FC-B440-F16DE6C22888}" destId="{BF44E5D6-89F6-4348-85CC-2DF599A60293}" srcOrd="2" destOrd="0" presId="urn:microsoft.com/office/officeart/2005/8/layout/radial2"/>
    <dgm:cxn modelId="{9C46B4FD-82D8-4586-81CA-3A5E807331C6}" type="presParOf" srcId="{BF44E5D6-89F6-4348-85CC-2DF599A60293}" destId="{840BD595-8CAE-4756-B816-B53715113926}" srcOrd="0" destOrd="0" presId="urn:microsoft.com/office/officeart/2005/8/layout/radial2"/>
    <dgm:cxn modelId="{279FDC76-7F94-475A-A2BA-EDAC267E5C71}" type="presParOf" srcId="{BF44E5D6-89F6-4348-85CC-2DF599A60293}" destId="{A5373332-9E83-4C64-86B7-23EF08F56855}" srcOrd="1" destOrd="0" presId="urn:microsoft.com/office/officeart/2005/8/layout/radial2"/>
    <dgm:cxn modelId="{8CB91641-E6B5-49E0-9FF9-1CEC46935776}" type="presParOf" srcId="{47E6FD8A-9BBA-48FC-B440-F16DE6C22888}" destId="{CDF528F3-F868-4F81-8F68-D977948421D7}" srcOrd="3" destOrd="0" presId="urn:microsoft.com/office/officeart/2005/8/layout/radial2"/>
    <dgm:cxn modelId="{4058389A-C3CE-4933-A324-BA700082EECF}" type="presParOf" srcId="{47E6FD8A-9BBA-48FC-B440-F16DE6C22888}" destId="{AA08EAF8-1D40-41BF-AA3E-6F909C6473DB}" srcOrd="4" destOrd="0" presId="urn:microsoft.com/office/officeart/2005/8/layout/radial2"/>
    <dgm:cxn modelId="{80734228-29EF-4D81-8B0E-446E314EB504}" type="presParOf" srcId="{AA08EAF8-1D40-41BF-AA3E-6F909C6473DB}" destId="{C9E36D08-617C-4CEE-92F5-434BCA6FED57}" srcOrd="0" destOrd="0" presId="urn:microsoft.com/office/officeart/2005/8/layout/radial2"/>
    <dgm:cxn modelId="{3E2B1186-7D08-421F-A8B5-E7B809C1BB5F}" type="presParOf" srcId="{AA08EAF8-1D40-41BF-AA3E-6F909C6473DB}" destId="{64C3BE8C-B612-480D-BE3F-7E86E2012B95}" srcOrd="1" destOrd="0" presId="urn:microsoft.com/office/officeart/2005/8/layout/radial2"/>
    <dgm:cxn modelId="{799A360A-FC77-4AA8-BF46-4E5DFFAEA343}" type="presParOf" srcId="{47E6FD8A-9BBA-48FC-B440-F16DE6C22888}" destId="{2C6E6235-AFEA-4AA8-B091-D832C58BF5B8}" srcOrd="5" destOrd="0" presId="urn:microsoft.com/office/officeart/2005/8/layout/radial2"/>
    <dgm:cxn modelId="{B360BFBB-EB6E-41B6-AFD2-215738582223}" type="presParOf" srcId="{47E6FD8A-9BBA-48FC-B440-F16DE6C22888}" destId="{660CD8C9-8FCF-46D5-B664-A40346C6013B}" srcOrd="6" destOrd="0" presId="urn:microsoft.com/office/officeart/2005/8/layout/radial2"/>
    <dgm:cxn modelId="{4E9E2A72-D942-4423-9A98-F4C2FAE96818}" type="presParOf" srcId="{660CD8C9-8FCF-46D5-B664-A40346C6013B}" destId="{91B00F68-570D-4DE0-AF9A-95558D39B67A}" srcOrd="0" destOrd="0" presId="urn:microsoft.com/office/officeart/2005/8/layout/radial2"/>
    <dgm:cxn modelId="{65420C34-6421-40B8-B7E1-5AE79B0615E2}" type="presParOf" srcId="{660CD8C9-8FCF-46D5-B664-A40346C6013B}" destId="{6F3544C0-ABDB-4183-B523-9BE7620FA784}" srcOrd="1" destOrd="0" presId="urn:microsoft.com/office/officeart/2005/8/layout/radial2"/>
    <dgm:cxn modelId="{71DE7E89-EA9B-4117-8FF1-E7E5F7EE68DD}" type="presParOf" srcId="{47E6FD8A-9BBA-48FC-B440-F16DE6C22888}" destId="{05C03211-A350-446B-8EC0-34E70794F9B2}" srcOrd="7" destOrd="0" presId="urn:microsoft.com/office/officeart/2005/8/layout/radial2"/>
    <dgm:cxn modelId="{9FAD6060-A6E8-4852-9EC0-DA88A61FE0F7}" type="presParOf" srcId="{47E6FD8A-9BBA-48FC-B440-F16DE6C22888}" destId="{9F52AF09-9C4B-4967-B4B1-31C1BD301332}" srcOrd="8" destOrd="0" presId="urn:microsoft.com/office/officeart/2005/8/layout/radial2"/>
    <dgm:cxn modelId="{E5301A24-04F6-457B-9056-E01137FCC529}" type="presParOf" srcId="{9F52AF09-9C4B-4967-B4B1-31C1BD301332}" destId="{6D8C1067-EBD0-4F3E-AC5B-68947D08F263}" srcOrd="0" destOrd="0" presId="urn:microsoft.com/office/officeart/2005/8/layout/radial2"/>
    <dgm:cxn modelId="{8BDE0FB3-709B-4176-ADB9-A8686D555B8A}" type="presParOf" srcId="{9F52AF09-9C4B-4967-B4B1-31C1BD301332}" destId="{EB8418BD-BC87-499B-BF08-2DFCDF3A2604}" srcOrd="1" destOrd="0" presId="urn:microsoft.com/office/officeart/2005/8/layout/radial2"/>
    <dgm:cxn modelId="{2FB35BB6-C62A-412A-B3F3-52017CC1BB9E}" type="presParOf" srcId="{47E6FD8A-9BBA-48FC-B440-F16DE6C22888}" destId="{18195461-2ED5-4C2E-B303-2566A74CCBFF}" srcOrd="9" destOrd="0" presId="urn:microsoft.com/office/officeart/2005/8/layout/radial2"/>
    <dgm:cxn modelId="{51DF4785-8B30-4557-BA42-37BB6A71F210}" type="presParOf" srcId="{47E6FD8A-9BBA-48FC-B440-F16DE6C22888}" destId="{49614178-1C4B-44A5-BDED-9B43B36D7528}" srcOrd="10" destOrd="0" presId="urn:microsoft.com/office/officeart/2005/8/layout/radial2"/>
    <dgm:cxn modelId="{067A8164-EED3-4BBE-89B8-CBC612485FE0}" type="presParOf" srcId="{49614178-1C4B-44A5-BDED-9B43B36D7528}" destId="{83774F86-44C9-4109-BE5D-83089B6E9CE7}" srcOrd="0" destOrd="0" presId="urn:microsoft.com/office/officeart/2005/8/layout/radial2"/>
    <dgm:cxn modelId="{43B4D9FE-7444-4861-B92B-734DC1BAF55F}" type="presParOf" srcId="{49614178-1C4B-44A5-BDED-9B43B36D7528}" destId="{A5951930-E601-40AB-97F6-BF40B42BE87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95461-2ED5-4C2E-B303-2566A74CCBFF}">
      <dsp:nvSpPr>
        <dsp:cNvPr id="0" name=""/>
        <dsp:cNvSpPr/>
      </dsp:nvSpPr>
      <dsp:spPr>
        <a:xfrm rot="8548880">
          <a:off x="980751" y="3717215"/>
          <a:ext cx="2140043" cy="25664"/>
        </a:xfrm>
        <a:custGeom>
          <a:avLst/>
          <a:gdLst/>
          <a:ahLst/>
          <a:cxnLst/>
          <a:rect l="0" t="0" r="0" b="0"/>
          <a:pathLst>
            <a:path>
              <a:moveTo>
                <a:pt x="0" y="12832"/>
              </a:moveTo>
              <a:lnTo>
                <a:pt x="2140043" y="1283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C03211-A350-446B-8EC0-34E70794F9B2}">
      <dsp:nvSpPr>
        <dsp:cNvPr id="0" name=""/>
        <dsp:cNvSpPr/>
      </dsp:nvSpPr>
      <dsp:spPr>
        <a:xfrm rot="4854526">
          <a:off x="3027859" y="3759895"/>
          <a:ext cx="1156886" cy="25664"/>
        </a:xfrm>
        <a:custGeom>
          <a:avLst/>
          <a:gdLst/>
          <a:ahLst/>
          <a:cxnLst/>
          <a:rect l="0" t="0" r="0" b="0"/>
          <a:pathLst>
            <a:path>
              <a:moveTo>
                <a:pt x="0" y="12832"/>
              </a:moveTo>
              <a:lnTo>
                <a:pt x="1156886" y="1283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6E6235-AFEA-4AA8-B091-D832C58BF5B8}">
      <dsp:nvSpPr>
        <dsp:cNvPr id="0" name=""/>
        <dsp:cNvSpPr/>
      </dsp:nvSpPr>
      <dsp:spPr>
        <a:xfrm rot="1950742">
          <a:off x="3846627" y="3387028"/>
          <a:ext cx="1453809" cy="25664"/>
        </a:xfrm>
        <a:custGeom>
          <a:avLst/>
          <a:gdLst/>
          <a:ahLst/>
          <a:cxnLst/>
          <a:rect l="0" t="0" r="0" b="0"/>
          <a:pathLst>
            <a:path>
              <a:moveTo>
                <a:pt x="0" y="12832"/>
              </a:moveTo>
              <a:lnTo>
                <a:pt x="1453809" y="1283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528F3-F868-4F81-8F68-D977948421D7}">
      <dsp:nvSpPr>
        <dsp:cNvPr id="0" name=""/>
        <dsp:cNvSpPr/>
      </dsp:nvSpPr>
      <dsp:spPr>
        <a:xfrm rot="19967050">
          <a:off x="3845599" y="1910462"/>
          <a:ext cx="2076629" cy="25664"/>
        </a:xfrm>
        <a:custGeom>
          <a:avLst/>
          <a:gdLst/>
          <a:ahLst/>
          <a:cxnLst/>
          <a:rect l="0" t="0" r="0" b="0"/>
          <a:pathLst>
            <a:path>
              <a:moveTo>
                <a:pt x="0" y="12832"/>
              </a:moveTo>
              <a:lnTo>
                <a:pt x="2076629" y="1283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638EB-2B86-44EA-AB2C-FE915C37AC6A}">
      <dsp:nvSpPr>
        <dsp:cNvPr id="0" name=""/>
        <dsp:cNvSpPr/>
      </dsp:nvSpPr>
      <dsp:spPr>
        <a:xfrm rot="12802373">
          <a:off x="862877" y="1698228"/>
          <a:ext cx="2219584" cy="25664"/>
        </a:xfrm>
        <a:custGeom>
          <a:avLst/>
          <a:gdLst/>
          <a:ahLst/>
          <a:cxnLst/>
          <a:rect l="0" t="0" r="0" b="0"/>
          <a:pathLst>
            <a:path>
              <a:moveTo>
                <a:pt x="0" y="12832"/>
              </a:moveTo>
              <a:lnTo>
                <a:pt x="2219584" y="1283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924B72-9E6F-4D76-A841-0FEE249967B1}">
      <dsp:nvSpPr>
        <dsp:cNvPr id="0" name=""/>
        <dsp:cNvSpPr/>
      </dsp:nvSpPr>
      <dsp:spPr>
        <a:xfrm>
          <a:off x="2817596" y="2047470"/>
          <a:ext cx="951853" cy="892250"/>
        </a:xfrm>
        <a:prstGeom prst="ellipse">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BD595-8CAE-4756-B816-B53715113926}">
      <dsp:nvSpPr>
        <dsp:cNvPr id="0" name=""/>
        <dsp:cNvSpPr/>
      </dsp:nvSpPr>
      <dsp:spPr>
        <a:xfrm>
          <a:off x="205814" y="372986"/>
          <a:ext cx="910564" cy="94828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a:t>Melting</a:t>
          </a:r>
        </a:p>
      </dsp:txBody>
      <dsp:txXfrm>
        <a:off x="339163" y="511859"/>
        <a:ext cx="643866" cy="670535"/>
      </dsp:txXfrm>
    </dsp:sp>
    <dsp:sp modelId="{C9E36D08-617C-4CEE-92F5-434BCA6FED57}">
      <dsp:nvSpPr>
        <dsp:cNvPr id="0" name=""/>
        <dsp:cNvSpPr/>
      </dsp:nvSpPr>
      <dsp:spPr>
        <a:xfrm>
          <a:off x="5756931" y="785700"/>
          <a:ext cx="909500" cy="9095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a:t>White streaks</a:t>
          </a:r>
        </a:p>
      </dsp:txBody>
      <dsp:txXfrm>
        <a:off x="5890124" y="918893"/>
        <a:ext cx="643114" cy="643114"/>
      </dsp:txXfrm>
    </dsp:sp>
    <dsp:sp modelId="{91B00F68-570D-4DE0-AF9A-95558D39B67A}">
      <dsp:nvSpPr>
        <dsp:cNvPr id="0" name=""/>
        <dsp:cNvSpPr/>
      </dsp:nvSpPr>
      <dsp:spPr>
        <a:xfrm>
          <a:off x="5115241" y="3580227"/>
          <a:ext cx="909500" cy="9095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a:t>Flavour</a:t>
          </a:r>
        </a:p>
      </dsp:txBody>
      <dsp:txXfrm>
        <a:off x="5248434" y="3713420"/>
        <a:ext cx="643114" cy="643114"/>
      </dsp:txXfrm>
    </dsp:sp>
    <dsp:sp modelId="{6D8C1067-EBD0-4F3E-AC5B-68947D08F263}">
      <dsp:nvSpPr>
        <dsp:cNvPr id="0" name=""/>
        <dsp:cNvSpPr/>
      </dsp:nvSpPr>
      <dsp:spPr>
        <a:xfrm>
          <a:off x="3314804" y="4338191"/>
          <a:ext cx="909500" cy="9095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a:t>Grainy Streaks</a:t>
          </a:r>
        </a:p>
      </dsp:txBody>
      <dsp:txXfrm>
        <a:off x="3447997" y="4471384"/>
        <a:ext cx="643114" cy="643114"/>
      </dsp:txXfrm>
    </dsp:sp>
    <dsp:sp modelId="{83774F86-44C9-4109-BE5D-83089B6E9CE7}">
      <dsp:nvSpPr>
        <dsp:cNvPr id="0" name=""/>
        <dsp:cNvSpPr/>
      </dsp:nvSpPr>
      <dsp:spPr>
        <a:xfrm>
          <a:off x="386642" y="4203913"/>
          <a:ext cx="909500" cy="9095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a:t>Gritty</a:t>
          </a:r>
        </a:p>
      </dsp:txBody>
      <dsp:txXfrm>
        <a:off x="519835" y="4337106"/>
        <a:ext cx="643114" cy="64311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A22EF-73AF-4DAD-AB20-364314CBD227}" type="datetimeFigureOut">
              <a:rPr lang="en-IN" smtClean="0"/>
              <a:t>03-05-2016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528E-5D09-4A0F-9325-3A176918527B}" type="slidenum">
              <a:rPr lang="en-IN" smtClean="0"/>
              <a:t>‹#›</a:t>
            </a:fld>
            <a:endParaRPr lang="en-IN"/>
          </a:p>
        </p:txBody>
      </p:sp>
    </p:spTree>
    <p:extLst>
      <p:ext uri="{BB962C8B-B14F-4D97-AF65-F5344CB8AC3E}">
        <p14:creationId xmlns:p14="http://schemas.microsoft.com/office/powerpoint/2010/main" val="171818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Chocolate is a smooth suspension of particulate sugar, cocoa and milk solids in a continuous fat phase composed of cocoa butter and a minor portion of milk fat. Upon cooling of a chocolate melt, this continuous fat phase will solidify into an ordered crystalline structure, directly affecting chocolate’s functional and sensory characteristics, ultimately impacting consumer acceptance. Its constituent lipid species will define different levels of structure within its crystal network and determine essential attributes. For example, the chemical composition and crystal habit of cocoa butter dictate the distinctive texture, snap, gloss, and melting character of chocolate. Crystal habit includes polymorphism, crystallite size and shape, and spatial distribution of network mass. Furthermore, heat, mass, and momentum transfer conditions during the tempering process used in the manufacturing/crystallization of chocolate greatly affect the solid fat fraction and crystal habit of cocoa butter.</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90A528E-5D09-4A0F-9325-3A176918527B}" type="slidenum">
              <a:rPr lang="en-IN" smtClean="0"/>
              <a:t>2</a:t>
            </a:fld>
            <a:endParaRPr lang="en-IN"/>
          </a:p>
        </p:txBody>
      </p:sp>
    </p:spTree>
    <p:extLst>
      <p:ext uri="{BB962C8B-B14F-4D97-AF65-F5344CB8AC3E}">
        <p14:creationId xmlns:p14="http://schemas.microsoft.com/office/powerpoint/2010/main" val="78561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It was found that people prefer brown over milk chocolates and sweet over dark chocolates. Most of them consuming it within the same day of purchase and 43.5% people consuming it within 5 minutes after purchase. Melting of chocolate is seen as a major issue affecting 67.7% people. Freezing a melted chocolate is known to change the consistency in texture and flavour by initiating crystallization which is disliked by 59.7% people. People have preferred metal foil for packaging despite of the very fact that chocolate develops a foil texture on melting.  It can be seen as a major disadvantage owing to the products which get sold because of texture as one of its U.S.P. </a:t>
            </a:r>
          </a:p>
          <a:p>
            <a:r>
              <a:rPr lang="en-IN" sz="1200" kern="1200" dirty="0" smtClean="0">
                <a:solidFill>
                  <a:schemeClr val="tx1"/>
                </a:solidFill>
                <a:effectLst/>
                <a:latin typeface="+mn-lt"/>
                <a:ea typeface="+mn-ea"/>
                <a:cs typeface="+mn-cs"/>
              </a:rPr>
              <a:t>Conclusively, melting and changes in storage cycles is seen as a major hit towards loss of flavour and texture</a:t>
            </a:r>
            <a:endParaRPr lang="en-IN" dirty="0"/>
          </a:p>
        </p:txBody>
      </p:sp>
      <p:sp>
        <p:nvSpPr>
          <p:cNvPr id="4" name="Slide Number Placeholder 3"/>
          <p:cNvSpPr>
            <a:spLocks noGrp="1"/>
          </p:cNvSpPr>
          <p:nvPr>
            <p:ph type="sldNum" sz="quarter" idx="10"/>
          </p:nvPr>
        </p:nvSpPr>
        <p:spPr/>
        <p:txBody>
          <a:bodyPr/>
          <a:lstStyle/>
          <a:p>
            <a:fld id="{F90A528E-5D09-4A0F-9325-3A176918527B}" type="slidenum">
              <a:rPr lang="en-IN" smtClean="0"/>
              <a:t>5</a:t>
            </a:fld>
            <a:endParaRPr lang="en-IN"/>
          </a:p>
        </p:txBody>
      </p:sp>
    </p:spTree>
    <p:extLst>
      <p:ext uri="{BB962C8B-B14F-4D97-AF65-F5344CB8AC3E}">
        <p14:creationId xmlns:p14="http://schemas.microsoft.com/office/powerpoint/2010/main" val="403002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After this point, any excessive heating of the chocolate will destroy the temper and this process will have to be repeated. </a:t>
            </a:r>
          </a:p>
          <a:p>
            <a:endParaRPr lang="en-IN" dirty="0"/>
          </a:p>
        </p:txBody>
      </p:sp>
      <p:sp>
        <p:nvSpPr>
          <p:cNvPr id="4" name="Slide Number Placeholder 3"/>
          <p:cNvSpPr>
            <a:spLocks noGrp="1"/>
          </p:cNvSpPr>
          <p:nvPr>
            <p:ph type="sldNum" sz="quarter" idx="10"/>
          </p:nvPr>
        </p:nvSpPr>
        <p:spPr/>
        <p:txBody>
          <a:bodyPr/>
          <a:lstStyle/>
          <a:p>
            <a:fld id="{F90A528E-5D09-4A0F-9325-3A176918527B}" type="slidenum">
              <a:rPr lang="en-IN" smtClean="0"/>
              <a:t>7</a:t>
            </a:fld>
            <a:endParaRPr lang="en-IN"/>
          </a:p>
        </p:txBody>
      </p:sp>
    </p:spTree>
    <p:extLst>
      <p:ext uri="{BB962C8B-B14F-4D97-AF65-F5344CB8AC3E}">
        <p14:creationId xmlns:p14="http://schemas.microsoft.com/office/powerpoint/2010/main" val="59130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after deduction of the total weight of any other edible matter used, without reducing the minimum content of cocoa butter or total dry cocoa solids. . </a:t>
            </a:r>
            <a:endParaRPr lang="en-IN" dirty="0"/>
          </a:p>
        </p:txBody>
      </p:sp>
      <p:sp>
        <p:nvSpPr>
          <p:cNvPr id="4" name="Slide Number Placeholder 3"/>
          <p:cNvSpPr>
            <a:spLocks noGrp="1"/>
          </p:cNvSpPr>
          <p:nvPr>
            <p:ph type="sldNum" sz="quarter" idx="10"/>
          </p:nvPr>
        </p:nvSpPr>
        <p:spPr/>
        <p:txBody>
          <a:bodyPr/>
          <a:lstStyle/>
          <a:p>
            <a:fld id="{F90A528E-5D09-4A0F-9325-3A176918527B}" type="slidenum">
              <a:rPr lang="en-IN" smtClean="0"/>
              <a:t>10</a:t>
            </a:fld>
            <a:endParaRPr lang="en-IN"/>
          </a:p>
        </p:txBody>
      </p:sp>
    </p:spTree>
    <p:extLst>
      <p:ext uri="{BB962C8B-B14F-4D97-AF65-F5344CB8AC3E}">
        <p14:creationId xmlns:p14="http://schemas.microsoft.com/office/powerpoint/2010/main" val="1583149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smtClean="0"/>
              <a:t>Chocolates</a:t>
            </a:r>
            <a:endParaRPr lang="en-IN" b="1" i="1" dirty="0"/>
          </a:p>
        </p:txBody>
      </p:sp>
    </p:spTree>
    <p:extLst>
      <p:ext uri="{BB962C8B-B14F-4D97-AF65-F5344CB8AC3E}">
        <p14:creationId xmlns:p14="http://schemas.microsoft.com/office/powerpoint/2010/main" val="199566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684" y="682388"/>
            <a:ext cx="10809026" cy="5401479"/>
          </a:xfrm>
          <a:prstGeom prst="rect">
            <a:avLst/>
          </a:prstGeom>
          <a:noFill/>
        </p:spPr>
        <p:txBody>
          <a:bodyPr wrap="square" rtlCol="0">
            <a:spAutoFit/>
          </a:bodyPr>
          <a:lstStyle/>
          <a:p>
            <a:pPr marL="285750" indent="-285750">
              <a:buFont typeface="Arial" panose="020B0604020202020204" pitchFamily="34" charset="0"/>
              <a:buChar char="•"/>
            </a:pPr>
            <a:r>
              <a:rPr lang="en-US" sz="2300" dirty="0"/>
              <a:t>The CBEs </a:t>
            </a:r>
            <a:r>
              <a:rPr lang="en-US" sz="2300" dirty="0" smtClean="0"/>
              <a:t>have similar </a:t>
            </a:r>
            <a:r>
              <a:rPr lang="en-US" sz="2300" dirty="0"/>
              <a:t>physicochemical characteristics as cocoa </a:t>
            </a:r>
            <a:r>
              <a:rPr lang="en-US" sz="2300" dirty="0" smtClean="0"/>
              <a:t>butter. Chocolates </a:t>
            </a:r>
            <a:r>
              <a:rPr lang="en-US" sz="2300" dirty="0"/>
              <a:t>with </a:t>
            </a:r>
            <a:r>
              <a:rPr lang="en-US" sz="2300" dirty="0" smtClean="0"/>
              <a:t>CBEs </a:t>
            </a:r>
            <a:r>
              <a:rPr lang="en-US" sz="2300" dirty="0"/>
              <a:t>have better resistance to softness and fat bloom at higher ambient temperatures, such as in summer or in tropical </a:t>
            </a:r>
            <a:r>
              <a:rPr lang="en-US" sz="2300" dirty="0" smtClean="0"/>
              <a:t>climates. </a:t>
            </a:r>
          </a:p>
          <a:p>
            <a:pPr marL="285750" indent="-285750">
              <a:buFont typeface="Arial" panose="020B0604020202020204" pitchFamily="34" charset="0"/>
              <a:buChar char="•"/>
            </a:pPr>
            <a:r>
              <a:rPr lang="en-US" sz="2300" dirty="0" smtClean="0"/>
              <a:t>CBRs </a:t>
            </a:r>
            <a:r>
              <a:rPr lang="en-US" sz="2300" dirty="0"/>
              <a:t>posses good flavor, </a:t>
            </a:r>
            <a:r>
              <a:rPr lang="en-US" sz="2300" dirty="0" err="1"/>
              <a:t>odour</a:t>
            </a:r>
            <a:r>
              <a:rPr lang="en-US" sz="2300" dirty="0"/>
              <a:t> and </a:t>
            </a:r>
            <a:r>
              <a:rPr lang="en-US" sz="2300" dirty="0" err="1"/>
              <a:t>colour</a:t>
            </a:r>
            <a:r>
              <a:rPr lang="en-US" sz="2300" dirty="0"/>
              <a:t> properties and do not need tempering. </a:t>
            </a:r>
            <a:r>
              <a:rPr lang="en-US" sz="2300" dirty="0" smtClean="0"/>
              <a:t>This </a:t>
            </a:r>
            <a:r>
              <a:rPr lang="en-US" sz="2300" dirty="0"/>
              <a:t>gives rise to softer products and provokes loss of gloss and fat bloom formation. The high level of </a:t>
            </a:r>
            <a:r>
              <a:rPr lang="en-US" sz="2300" i="1" dirty="0"/>
              <a:t>trans </a:t>
            </a:r>
            <a:r>
              <a:rPr lang="en-US" sz="2300" dirty="0"/>
              <a:t>fatty acids </a:t>
            </a:r>
            <a:r>
              <a:rPr lang="en-US" sz="2300" dirty="0" smtClean="0"/>
              <a:t>is </a:t>
            </a:r>
            <a:r>
              <a:rPr lang="en-US" sz="2300" dirty="0"/>
              <a:t>a significant disadvantage as </a:t>
            </a:r>
            <a:r>
              <a:rPr lang="en-US" sz="2300" dirty="0" smtClean="0"/>
              <a:t>it leads to the </a:t>
            </a:r>
            <a:r>
              <a:rPr lang="en-US" sz="2300" dirty="0"/>
              <a:t>risk </a:t>
            </a:r>
            <a:r>
              <a:rPr lang="en-US" sz="2300" dirty="0" smtClean="0"/>
              <a:t>of cardiovascular </a:t>
            </a:r>
            <a:r>
              <a:rPr lang="en-US" sz="2300" dirty="0"/>
              <a:t>disease</a:t>
            </a:r>
            <a:r>
              <a:rPr lang="en-US" sz="2300" dirty="0" smtClean="0"/>
              <a:t>.</a:t>
            </a:r>
            <a:r>
              <a:rPr lang="en-US" sz="2300" dirty="0"/>
              <a:t> </a:t>
            </a:r>
            <a:endParaRPr lang="en-US" sz="2300" dirty="0" smtClean="0"/>
          </a:p>
          <a:p>
            <a:pPr marL="285750" indent="-285750">
              <a:buFont typeface="Arial" panose="020B0604020202020204" pitchFamily="34" charset="0"/>
              <a:buChar char="•"/>
            </a:pPr>
            <a:r>
              <a:rPr lang="en-US" sz="2300" dirty="0" smtClean="0"/>
              <a:t>CBSs </a:t>
            </a:r>
            <a:r>
              <a:rPr lang="en-US" sz="2300" dirty="0"/>
              <a:t>have a sharp melting profile. This melting profile gives a good mouth feel to the compound chocolates</a:t>
            </a:r>
            <a:r>
              <a:rPr lang="en-US" sz="2300" dirty="0" smtClean="0"/>
              <a:t>. </a:t>
            </a:r>
            <a:r>
              <a:rPr lang="en-US" sz="2300" dirty="0"/>
              <a:t>They are miscible in any proportion with cocoa butter, and are compatible with its physical properties (melting point and crystallization temperature, melting rate, need for tempering phase</a:t>
            </a:r>
            <a:r>
              <a:rPr lang="en-US" sz="2300" dirty="0" smtClean="0"/>
              <a:t>).</a:t>
            </a:r>
            <a:r>
              <a:rPr lang="en-US" sz="2300" dirty="0"/>
              <a:t> </a:t>
            </a:r>
            <a:endParaRPr lang="en-US" sz="2300" dirty="0" smtClean="0"/>
          </a:p>
          <a:p>
            <a:pPr marL="285750" indent="-285750">
              <a:buFont typeface="Arial" panose="020B0604020202020204" pitchFamily="34" charset="0"/>
              <a:buChar char="•"/>
            </a:pPr>
            <a:r>
              <a:rPr lang="en-US" sz="2300" dirty="0" smtClean="0"/>
              <a:t>The </a:t>
            </a:r>
            <a:r>
              <a:rPr lang="en-US" sz="2300" dirty="0"/>
              <a:t>addition of these fats cannot exceed 5% of the finished </a:t>
            </a:r>
            <a:r>
              <a:rPr lang="en-US" sz="2300" dirty="0" smtClean="0"/>
              <a:t>Chocolate. </a:t>
            </a:r>
          </a:p>
          <a:p>
            <a:pPr marL="285750" indent="-285750">
              <a:buFont typeface="Arial" panose="020B0604020202020204" pitchFamily="34" charset="0"/>
              <a:buChar char="•"/>
            </a:pPr>
            <a:r>
              <a:rPr lang="en-US" sz="2300" dirty="0" smtClean="0"/>
              <a:t>Products which </a:t>
            </a:r>
            <a:r>
              <a:rPr lang="en-US" sz="2300" dirty="0"/>
              <a:t>contain vegetable fats other than cocoa butter following the EU Directive, may be marketed as chocolate, provided that their labeling is supplemented by a clearly legible statement: ‘contains vegetable fats in addition to cocoa butter’</a:t>
            </a:r>
            <a:endParaRPr lang="en-IN" sz="2300" dirty="0"/>
          </a:p>
        </p:txBody>
      </p:sp>
    </p:spTree>
    <p:extLst>
      <p:ext uri="{BB962C8B-B14F-4D97-AF65-F5344CB8AC3E}">
        <p14:creationId xmlns:p14="http://schemas.microsoft.com/office/powerpoint/2010/main" val="80008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82" y="759656"/>
            <a:ext cx="10114670" cy="5955476"/>
          </a:xfrm>
          <a:prstGeom prst="rect">
            <a:avLst/>
          </a:prstGeom>
          <a:noFill/>
        </p:spPr>
        <p:txBody>
          <a:bodyPr wrap="square" rtlCol="0">
            <a:spAutoFit/>
          </a:bodyPr>
          <a:lstStyle/>
          <a:p>
            <a:pPr marL="285750" indent="-285750">
              <a:buFont typeface="Arial" panose="020B0604020202020204" pitchFamily="34" charset="0"/>
              <a:buChar char="•"/>
            </a:pPr>
            <a:r>
              <a:rPr lang="en-IN" sz="2300" dirty="0"/>
              <a:t>Chocolate consists of VI types of crystals amongst which Type V crystal has the most desirous melting point and is glossy and firm.</a:t>
            </a:r>
          </a:p>
          <a:p>
            <a:pPr marL="285750" indent="-285750">
              <a:buFont typeface="Arial" panose="020B0604020202020204" pitchFamily="34" charset="0"/>
              <a:buChar char="•"/>
            </a:pPr>
            <a:r>
              <a:rPr lang="en-IN" sz="2300" dirty="0"/>
              <a:t>Proper tempering involving forming the most of the type V crystals is required. This will provide the best appearance and ensures the texture and appearance doesn’t degrade over time. To accomplish this, the temperature is carefully manipulated during the crystallization</a:t>
            </a:r>
            <a:r>
              <a:rPr lang="en-IN" sz="2300" dirty="0" smtClean="0"/>
              <a:t>.</a:t>
            </a:r>
            <a:r>
              <a:rPr lang="en-IN" sz="2300" dirty="0"/>
              <a:t> The chocolate is first heated to melt all six forms of crystals (heat dark chocolate to 120°F, milk chocolate to 115°F, and white chocolate to 110°F). </a:t>
            </a:r>
          </a:p>
          <a:p>
            <a:pPr marL="285750" indent="-285750">
              <a:buFont typeface="Arial" panose="020B0604020202020204" pitchFamily="34" charset="0"/>
              <a:buChar char="•"/>
            </a:pPr>
            <a:r>
              <a:rPr lang="en-IN" sz="2300" dirty="0"/>
              <a:t>Then the chocolate is cooled to allow crystal types IV and V to form (VI takes too long to form) (cool dark chocolate to 82°F, milk chocolate to 80°F, and white chocolate to 78°F). </a:t>
            </a:r>
          </a:p>
          <a:p>
            <a:pPr marL="285750" indent="-285750">
              <a:buFont typeface="Arial" panose="020B0604020202020204" pitchFamily="34" charset="0"/>
              <a:buChar char="•"/>
            </a:pPr>
            <a:r>
              <a:rPr lang="en-IN" sz="2300" dirty="0"/>
              <a:t>At this temperature, the chocolate is agitated to create many small crystal "seeds" which will serve as the nuclei to create small crystals in the chocolate. </a:t>
            </a:r>
          </a:p>
          <a:p>
            <a:pPr marL="285750" indent="-285750">
              <a:buFont typeface="Arial" panose="020B0604020202020204" pitchFamily="34" charset="0"/>
              <a:buChar char="•"/>
            </a:pPr>
            <a:r>
              <a:rPr lang="en-IN" sz="2300" dirty="0"/>
              <a:t>The chocolate is then heated to eliminate any type IV crystals, leaving just the type V (heat dark chocolate to 90°F, milk chocolate to 86°F, and white chocolate to 82°F). </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41679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39133704"/>
              </p:ext>
            </p:extLst>
          </p:nvPr>
        </p:nvGraphicFramePr>
        <p:xfrm>
          <a:off x="942534" y="984740"/>
          <a:ext cx="10142808" cy="4881487"/>
        </p:xfrm>
        <a:graphic>
          <a:graphicData uri="http://schemas.openxmlformats.org/drawingml/2006/table">
            <a:tbl>
              <a:tblPr firstRow="1" firstCol="1" bandRow="1">
                <a:tableStyleId>{5C22544A-7EE6-4342-B048-85BDC9FD1C3A}</a:tableStyleId>
              </a:tblPr>
              <a:tblGrid>
                <a:gridCol w="1799531"/>
                <a:gridCol w="2269862"/>
                <a:gridCol w="6073415"/>
              </a:tblGrid>
              <a:tr h="645349">
                <a:tc>
                  <a:txBody>
                    <a:bodyPr/>
                    <a:lstStyle/>
                    <a:p>
                      <a:pPr algn="ctr">
                        <a:lnSpc>
                          <a:spcPct val="115000"/>
                        </a:lnSpc>
                        <a:spcAft>
                          <a:spcPts val="0"/>
                        </a:spcAft>
                      </a:pPr>
                      <a:r>
                        <a:rPr lang="en-IN" sz="1200" dirty="0">
                          <a:effectLst/>
                        </a:rPr>
                        <a:t>Crystal</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200">
                          <a:effectLst/>
                        </a:rPr>
                        <a:t>Melting Temp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200">
                          <a:effectLst/>
                        </a:rPr>
                        <a:t>Notes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5706">
                <a:tc>
                  <a:txBody>
                    <a:bodyPr/>
                    <a:lstStyle/>
                    <a:p>
                      <a:pPr algn="ctr">
                        <a:lnSpc>
                          <a:spcPct val="115000"/>
                        </a:lnSpc>
                        <a:spcAft>
                          <a:spcPts val="0"/>
                        </a:spcAft>
                      </a:pPr>
                      <a:r>
                        <a:rPr lang="en-IN" sz="1200">
                          <a:effectLst/>
                        </a:rPr>
                        <a:t>I</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dirty="0">
                          <a:effectLst/>
                        </a:rPr>
                        <a:t>17°C (63°F)</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a:effectLst/>
                        </a:rPr>
                        <a:t>Soft, crumbly, melts too easily.</a:t>
                      </a:r>
                      <a:endParaRPr lang="en-IN"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6064">
                <a:tc>
                  <a:txBody>
                    <a:bodyPr/>
                    <a:lstStyle/>
                    <a:p>
                      <a:pPr algn="ctr">
                        <a:lnSpc>
                          <a:spcPct val="115000"/>
                        </a:lnSpc>
                        <a:spcAft>
                          <a:spcPts val="0"/>
                        </a:spcAft>
                      </a:pPr>
                      <a:r>
                        <a:rPr lang="en-IN" sz="1200">
                          <a:effectLst/>
                        </a:rPr>
                        <a:t>II</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a:effectLst/>
                        </a:rPr>
                        <a:t>21°C (70°F)</a:t>
                      </a:r>
                      <a:endParaRPr lang="en-IN"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dirty="0">
                          <a:effectLst/>
                        </a:rPr>
                        <a:t>Soft, crumbly, melts too easily.</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1243">
                <a:tc>
                  <a:txBody>
                    <a:bodyPr/>
                    <a:lstStyle/>
                    <a:p>
                      <a:pPr algn="ctr">
                        <a:lnSpc>
                          <a:spcPct val="115000"/>
                        </a:lnSpc>
                        <a:spcAft>
                          <a:spcPts val="0"/>
                        </a:spcAft>
                      </a:pPr>
                      <a:r>
                        <a:rPr lang="en-IN" sz="1200">
                          <a:effectLst/>
                        </a:rPr>
                        <a:t>III</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a:effectLst/>
                        </a:rPr>
                        <a:t>26°C (78°F)</a:t>
                      </a:r>
                      <a:endParaRPr lang="en-IN"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dirty="0">
                          <a:effectLst/>
                        </a:rPr>
                        <a:t>Firm, poor snap, melts too easily.</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6064">
                <a:tc>
                  <a:txBody>
                    <a:bodyPr/>
                    <a:lstStyle/>
                    <a:p>
                      <a:pPr algn="ctr">
                        <a:lnSpc>
                          <a:spcPct val="115000"/>
                        </a:lnSpc>
                        <a:spcAft>
                          <a:spcPts val="0"/>
                        </a:spcAft>
                      </a:pPr>
                      <a:r>
                        <a:rPr lang="en-IN" sz="1200">
                          <a:effectLst/>
                        </a:rPr>
                        <a:t>IV</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a:effectLst/>
                        </a:rPr>
                        <a:t>28°C (82°F)</a:t>
                      </a:r>
                      <a:endParaRPr lang="en-IN"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dirty="0">
                          <a:effectLst/>
                        </a:rPr>
                        <a:t>Firm, good snap, melts too easily.</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69130">
                <a:tc>
                  <a:txBody>
                    <a:bodyPr/>
                    <a:lstStyle/>
                    <a:p>
                      <a:pPr algn="ctr">
                        <a:lnSpc>
                          <a:spcPct val="115000"/>
                        </a:lnSpc>
                        <a:spcAft>
                          <a:spcPts val="0"/>
                        </a:spcAft>
                      </a:pPr>
                      <a:r>
                        <a:rPr lang="en-IN" sz="1200">
                          <a:effectLst/>
                        </a:rPr>
                        <a:t>V</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a:effectLst/>
                        </a:rPr>
                        <a:t>34°C (94°F)</a:t>
                      </a:r>
                      <a:endParaRPr lang="en-IN"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dirty="0">
                          <a:effectLst/>
                        </a:rPr>
                        <a:t>Glossy, firm, best snap, melts near body temperature (37°C).</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1080">
                <a:tc>
                  <a:txBody>
                    <a:bodyPr/>
                    <a:lstStyle/>
                    <a:p>
                      <a:pPr algn="ctr">
                        <a:lnSpc>
                          <a:spcPct val="115000"/>
                        </a:lnSpc>
                        <a:spcAft>
                          <a:spcPts val="0"/>
                        </a:spcAft>
                      </a:pPr>
                      <a:r>
                        <a:rPr lang="en-IN" sz="1200" dirty="0">
                          <a:effectLst/>
                        </a:rPr>
                        <a:t>VI</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a:effectLst/>
                        </a:rPr>
                        <a:t>36°C (97°F)</a:t>
                      </a:r>
                      <a:endParaRPr lang="en-IN"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400" dirty="0">
                          <a:effectLst/>
                        </a:rPr>
                        <a:t>Hard, takes weeks to form.</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6851">
                <a:tc>
                  <a:txBody>
                    <a:bodyPr/>
                    <a:lstStyle/>
                    <a:p>
                      <a:endParaRPr lang="en-IN" sz="1100">
                        <a:solidFill>
                          <a:srgbClr val="000000"/>
                        </a:solidFill>
                        <a:effectLst/>
                        <a:latin typeface="Calibri" panose="020F0502020204030204" pitchFamily="34" charset="0"/>
                      </a:endParaRPr>
                    </a:p>
                  </a:txBody>
                  <a:tcPr marL="68580" marR="68580" marT="0" marB="0"/>
                </a:tc>
                <a:tc>
                  <a:txBody>
                    <a:bodyPr/>
                    <a:lstStyle/>
                    <a:p>
                      <a:endParaRPr lang="en-IN" sz="1100">
                        <a:solidFill>
                          <a:srgbClr val="000000"/>
                        </a:solidFill>
                        <a:effectLst/>
                        <a:latin typeface="Calibri" panose="020F0502020204030204" pitchFamily="34" charset="0"/>
                      </a:endParaRPr>
                    </a:p>
                  </a:txBody>
                  <a:tcPr marL="68580" marR="68580" marT="0" marB="0"/>
                </a:tc>
                <a:tc>
                  <a:txBody>
                    <a:bodyPr/>
                    <a:lstStyle/>
                    <a:p>
                      <a:endParaRPr lang="en-IN" sz="1100" dirty="0">
                        <a:solidFill>
                          <a:srgbClr val="000000"/>
                        </a:solidFill>
                        <a:effectLst/>
                        <a:latin typeface="Calibri" panose="020F0502020204030204" pitchFamily="34" charset="0"/>
                      </a:endParaRPr>
                    </a:p>
                  </a:txBody>
                  <a:tcPr marL="68580" marR="68580" marT="0" marB="0"/>
                </a:tc>
              </a:tr>
            </a:tbl>
          </a:graphicData>
        </a:graphic>
      </p:graphicFrame>
      <p:sp>
        <p:nvSpPr>
          <p:cNvPr id="3" name="Rectangle 1"/>
          <p:cNvSpPr>
            <a:spLocks noChangeArrowheads="1"/>
          </p:cNvSpPr>
          <p:nvPr/>
        </p:nvSpPr>
        <p:spPr bwMode="auto">
          <a:xfrm>
            <a:off x="3714750" y="3263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859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ECONOMIC ASPECTS</a:t>
            </a:r>
            <a:endParaRPr lang="en-IN" dirty="0"/>
          </a:p>
        </p:txBody>
      </p:sp>
      <p:sp>
        <p:nvSpPr>
          <p:cNvPr id="3" name="Content Placeholder 2"/>
          <p:cNvSpPr>
            <a:spLocks noGrp="1"/>
          </p:cNvSpPr>
          <p:nvPr>
            <p:ph idx="1"/>
          </p:nvPr>
        </p:nvSpPr>
        <p:spPr/>
        <p:txBody>
          <a:bodyPr>
            <a:noAutofit/>
          </a:bodyPr>
          <a:lstStyle/>
          <a:p>
            <a:r>
              <a:rPr lang="en-US" sz="2200" dirty="0"/>
              <a:t>Confectioners </a:t>
            </a:r>
            <a:r>
              <a:rPr lang="en-US" sz="2200" dirty="0" smtClean="0"/>
              <a:t>are looking for a replacement </a:t>
            </a:r>
            <a:r>
              <a:rPr lang="en-US" sz="2200" dirty="0"/>
              <a:t>to save money </a:t>
            </a:r>
            <a:r>
              <a:rPr lang="en-US" sz="2200" dirty="0" smtClean="0"/>
              <a:t>on cocoa </a:t>
            </a:r>
            <a:r>
              <a:rPr lang="en-US" sz="2200" dirty="0"/>
              <a:t>butter with something else. </a:t>
            </a:r>
            <a:endParaRPr lang="en-US" sz="2200" dirty="0" smtClean="0"/>
          </a:p>
          <a:p>
            <a:r>
              <a:rPr lang="en-US" sz="2200" dirty="0" smtClean="0"/>
              <a:t>Cocoa </a:t>
            </a:r>
            <a:r>
              <a:rPr lang="en-US" sz="2200" dirty="0"/>
              <a:t>butter prices jumped 28 percent this year to as high as $8,200 a </a:t>
            </a:r>
            <a:r>
              <a:rPr lang="en-US" sz="2200" dirty="0" err="1"/>
              <a:t>tonne</a:t>
            </a:r>
            <a:r>
              <a:rPr lang="en-US" sz="2200" dirty="0"/>
              <a:t> on strong demand and tight supply after global grinders cut processing to reduce inventory. </a:t>
            </a:r>
            <a:endParaRPr lang="en-US" sz="2200" dirty="0" smtClean="0"/>
          </a:p>
          <a:p>
            <a:r>
              <a:rPr lang="en-US" sz="2200" dirty="0" smtClean="0"/>
              <a:t>The </a:t>
            </a:r>
            <a:r>
              <a:rPr lang="en-US" sz="2200" dirty="0"/>
              <a:t>world's capacity for making cocoa butter substitutes of all grades is now about 150,000 </a:t>
            </a:r>
            <a:r>
              <a:rPr lang="en-US" sz="2200" dirty="0" err="1"/>
              <a:t>tonnes</a:t>
            </a:r>
            <a:r>
              <a:rPr lang="en-US" sz="2200" dirty="0"/>
              <a:t> per year, up by 25,000 to 30,000 </a:t>
            </a:r>
            <a:r>
              <a:rPr lang="en-US" sz="2200" dirty="0" err="1"/>
              <a:t>tonnes</a:t>
            </a:r>
            <a:r>
              <a:rPr lang="en-US" sz="2200" dirty="0"/>
              <a:t> since 2013, according to an industry source. </a:t>
            </a:r>
            <a:endParaRPr lang="en-US" sz="2200" dirty="0" smtClean="0"/>
          </a:p>
        </p:txBody>
      </p:sp>
    </p:spTree>
    <p:extLst>
      <p:ext uri="{BB962C8B-B14F-4D97-AF65-F5344CB8AC3E}">
        <p14:creationId xmlns:p14="http://schemas.microsoft.com/office/powerpoint/2010/main" val="83708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0627" y="887104"/>
            <a:ext cx="10713492"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rise in the price of palm oil-based cocoa butter substitutes has come even as palm oil prices have fallen to five-year lows, underlining the increased demand for the product. </a:t>
            </a:r>
            <a:endParaRPr lang="en-US" sz="2400" dirty="0" smtClean="0"/>
          </a:p>
          <a:p>
            <a:pPr marL="342900" indent="-342900">
              <a:buFont typeface="Arial" panose="020B0604020202020204" pitchFamily="34" charset="0"/>
              <a:buChar char="•"/>
            </a:pPr>
            <a:r>
              <a:rPr lang="en-US" sz="2400" dirty="0" smtClean="0"/>
              <a:t>According </a:t>
            </a:r>
            <a:r>
              <a:rPr lang="en-US" sz="2400" dirty="0"/>
              <a:t>to </a:t>
            </a:r>
            <a:r>
              <a:rPr lang="en-US" sz="2400" dirty="0" err="1"/>
              <a:t>Euromonitor</a:t>
            </a:r>
            <a:r>
              <a:rPr lang="en-US" sz="2400" dirty="0"/>
              <a:t> International. Nutritionists say both products may be equally bad. "They are both high in saturated fat and will raise total cholesterol, and I would expect that there would not be a great difference from a health perspective," said Walter Willett, professor and chairman of the Department of Nutrition for Harvard School of Public Health in Boston.</a:t>
            </a:r>
            <a:endParaRPr lang="en-IN" sz="2400" dirty="0"/>
          </a:p>
        </p:txBody>
      </p:sp>
    </p:spTree>
    <p:extLst>
      <p:ext uri="{BB962C8B-B14F-4D97-AF65-F5344CB8AC3E}">
        <p14:creationId xmlns:p14="http://schemas.microsoft.com/office/powerpoint/2010/main" val="61688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D.JPG"/>
          <p:cNvPicPr/>
          <p:nvPr/>
        </p:nvPicPr>
        <p:blipFill>
          <a:blip r:embed="rId2" cstate="print">
            <a:lum bright="10000" contrast="30000"/>
            <a:extLst>
              <a:ext uri="{28A0092B-C50C-407E-A947-70E740481C1C}">
                <a14:useLocalDpi xmlns:a14="http://schemas.microsoft.com/office/drawing/2010/main" val="0"/>
              </a:ext>
            </a:extLst>
          </a:blip>
          <a:stretch>
            <a:fillRect/>
          </a:stretch>
        </p:blipFill>
        <p:spPr>
          <a:xfrm>
            <a:off x="1050878" y="859809"/>
            <a:ext cx="10140286" cy="5145205"/>
          </a:xfrm>
          <a:prstGeom prst="rect">
            <a:avLst/>
          </a:prstGeom>
        </p:spPr>
      </p:pic>
    </p:spTree>
    <p:extLst>
      <p:ext uri="{BB962C8B-B14F-4D97-AF65-F5344CB8AC3E}">
        <p14:creationId xmlns:p14="http://schemas.microsoft.com/office/powerpoint/2010/main" val="278970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idx="1"/>
          </p:nvPr>
        </p:nvSpPr>
        <p:spPr/>
        <p:txBody>
          <a:bodyPr/>
          <a:lstStyle/>
          <a:p>
            <a:r>
              <a:rPr lang="en-IN" dirty="0" smtClean="0"/>
              <a:t>Chocolates products are always in high demand in markets and people of all age groups enjoy this product.</a:t>
            </a:r>
          </a:p>
          <a:p>
            <a:r>
              <a:rPr lang="en-IN" dirty="0" smtClean="0"/>
              <a:t>Improving the </a:t>
            </a:r>
            <a:r>
              <a:rPr lang="en-IN" dirty="0"/>
              <a:t>texture and taste of the </a:t>
            </a:r>
            <a:r>
              <a:rPr lang="en-IN" dirty="0" smtClean="0"/>
              <a:t>product is the need of the hour.</a:t>
            </a:r>
          </a:p>
          <a:p>
            <a:r>
              <a:rPr lang="en-IN" dirty="0" smtClean="0"/>
              <a:t>Maintaining the flavour </a:t>
            </a:r>
            <a:r>
              <a:rPr lang="en-IN" dirty="0"/>
              <a:t>and </a:t>
            </a:r>
            <a:r>
              <a:rPr lang="en-IN" dirty="0" smtClean="0"/>
              <a:t>novelty, especially in hot and humid areas is an important task.</a:t>
            </a:r>
          </a:p>
          <a:p>
            <a:r>
              <a:rPr lang="en-IN" dirty="0"/>
              <a:t>P</a:t>
            </a:r>
            <a:r>
              <a:rPr lang="en-IN" dirty="0" smtClean="0"/>
              <a:t>ackaging </a:t>
            </a:r>
            <a:r>
              <a:rPr lang="en-IN" dirty="0"/>
              <a:t>interferes with the product once it achieves a fluidic </a:t>
            </a:r>
            <a:r>
              <a:rPr lang="en-IN" dirty="0" smtClean="0"/>
              <a:t>state.</a:t>
            </a:r>
            <a:endParaRPr lang="en-IN" dirty="0"/>
          </a:p>
        </p:txBody>
      </p:sp>
    </p:spTree>
    <p:extLst>
      <p:ext uri="{BB962C8B-B14F-4D97-AF65-F5344CB8AC3E}">
        <p14:creationId xmlns:p14="http://schemas.microsoft.com/office/powerpoint/2010/main" val="416016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SURVEY</a:t>
            </a:r>
            <a:endParaRPr lang="en-IN" dirty="0"/>
          </a:p>
        </p:txBody>
      </p:sp>
      <p:sp>
        <p:nvSpPr>
          <p:cNvPr id="3" name="Content Placeholder 2"/>
          <p:cNvSpPr>
            <a:spLocks noGrp="1"/>
          </p:cNvSpPr>
          <p:nvPr>
            <p:ph idx="1"/>
          </p:nvPr>
        </p:nvSpPr>
        <p:spPr/>
        <p:txBody>
          <a:bodyPr/>
          <a:lstStyle/>
          <a:p>
            <a:r>
              <a:rPr lang="en-IN" dirty="0"/>
              <a:t>A survey was conducted to gather information on the problems and type of product preferred among the chocolate </a:t>
            </a:r>
            <a:r>
              <a:rPr lang="en-IN" dirty="0" smtClean="0"/>
              <a:t>consumers.</a:t>
            </a:r>
          </a:p>
          <a:p>
            <a:endParaRPr lang="en-IN" dirty="0"/>
          </a:p>
        </p:txBody>
      </p:sp>
      <p:pic>
        <p:nvPicPr>
          <p:cNvPr id="4" name="Picture 3" descr="Capture.JPG"/>
          <p:cNvPicPr/>
          <p:nvPr/>
        </p:nvPicPr>
        <p:blipFill>
          <a:blip r:embed="rId2" cstate="print"/>
          <a:stretch>
            <a:fillRect/>
          </a:stretch>
        </p:blipFill>
        <p:spPr>
          <a:xfrm>
            <a:off x="1033945" y="3514938"/>
            <a:ext cx="5255895" cy="2360930"/>
          </a:xfrm>
          <a:prstGeom prst="rect">
            <a:avLst/>
          </a:prstGeom>
        </p:spPr>
      </p:pic>
      <p:pic>
        <p:nvPicPr>
          <p:cNvPr id="5" name="Picture 4" descr="2.JPG"/>
          <p:cNvPicPr/>
          <p:nvPr/>
        </p:nvPicPr>
        <p:blipFill>
          <a:blip r:embed="rId3" cstate="print"/>
          <a:stretch>
            <a:fillRect/>
          </a:stretch>
        </p:blipFill>
        <p:spPr>
          <a:xfrm>
            <a:off x="6221494" y="3394755"/>
            <a:ext cx="4743450" cy="2360930"/>
          </a:xfrm>
          <a:prstGeom prst="rect">
            <a:avLst/>
          </a:prstGeom>
        </p:spPr>
      </p:pic>
    </p:spTree>
    <p:extLst>
      <p:ext uri="{BB962C8B-B14F-4D97-AF65-F5344CB8AC3E}">
        <p14:creationId xmlns:p14="http://schemas.microsoft.com/office/powerpoint/2010/main" val="301424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p:nvPr/>
        </p:nvPicPr>
        <p:blipFill>
          <a:blip r:embed="rId2" cstate="print"/>
          <a:stretch>
            <a:fillRect/>
          </a:stretch>
        </p:blipFill>
        <p:spPr>
          <a:xfrm>
            <a:off x="658427" y="647485"/>
            <a:ext cx="4693285" cy="2240280"/>
          </a:xfrm>
          <a:prstGeom prst="rect">
            <a:avLst/>
          </a:prstGeom>
        </p:spPr>
      </p:pic>
      <p:pic>
        <p:nvPicPr>
          <p:cNvPr id="3" name="Picture 2" descr="5.JPG"/>
          <p:cNvPicPr/>
          <p:nvPr/>
        </p:nvPicPr>
        <p:blipFill>
          <a:blip r:embed="rId3" cstate="print"/>
          <a:stretch>
            <a:fillRect/>
          </a:stretch>
        </p:blipFill>
        <p:spPr>
          <a:xfrm>
            <a:off x="5609290" y="647485"/>
            <a:ext cx="5554345" cy="2240280"/>
          </a:xfrm>
          <a:prstGeom prst="rect">
            <a:avLst/>
          </a:prstGeom>
        </p:spPr>
      </p:pic>
      <p:pic>
        <p:nvPicPr>
          <p:cNvPr id="4" name="Picture 3" descr="6.JPG"/>
          <p:cNvPicPr/>
          <p:nvPr/>
        </p:nvPicPr>
        <p:blipFill>
          <a:blip r:embed="rId4" cstate="print"/>
          <a:stretch>
            <a:fillRect/>
          </a:stretch>
        </p:blipFill>
        <p:spPr>
          <a:xfrm>
            <a:off x="973620" y="2887765"/>
            <a:ext cx="5376545" cy="2712720"/>
          </a:xfrm>
          <a:prstGeom prst="rect">
            <a:avLst/>
          </a:prstGeom>
        </p:spPr>
      </p:pic>
      <p:pic>
        <p:nvPicPr>
          <p:cNvPr id="5" name="Picture 4" descr="7.JPG"/>
          <p:cNvPicPr/>
          <p:nvPr/>
        </p:nvPicPr>
        <p:blipFill>
          <a:blip r:embed="rId5" cstate="print"/>
          <a:stretch>
            <a:fillRect/>
          </a:stretch>
        </p:blipFill>
        <p:spPr>
          <a:xfrm>
            <a:off x="5912185" y="2887765"/>
            <a:ext cx="5251450" cy="2602230"/>
          </a:xfrm>
          <a:prstGeom prst="rect">
            <a:avLst/>
          </a:prstGeom>
        </p:spPr>
      </p:pic>
    </p:spTree>
    <p:extLst>
      <p:ext uri="{BB962C8B-B14F-4D97-AF65-F5344CB8AC3E}">
        <p14:creationId xmlns:p14="http://schemas.microsoft.com/office/powerpoint/2010/main" val="252614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JPG"/>
          <p:cNvPicPr/>
          <p:nvPr/>
        </p:nvPicPr>
        <p:blipFill>
          <a:blip r:embed="rId3" cstate="print"/>
          <a:stretch>
            <a:fillRect/>
          </a:stretch>
        </p:blipFill>
        <p:spPr>
          <a:xfrm>
            <a:off x="715247" y="869128"/>
            <a:ext cx="5172075" cy="2440940"/>
          </a:xfrm>
          <a:prstGeom prst="rect">
            <a:avLst/>
          </a:prstGeom>
        </p:spPr>
      </p:pic>
      <p:pic>
        <p:nvPicPr>
          <p:cNvPr id="3" name="Picture 2" descr="9.JPG"/>
          <p:cNvPicPr/>
          <p:nvPr/>
        </p:nvPicPr>
        <p:blipFill>
          <a:blip r:embed="rId4" cstate="print"/>
          <a:stretch>
            <a:fillRect/>
          </a:stretch>
        </p:blipFill>
        <p:spPr>
          <a:xfrm>
            <a:off x="5887322" y="860238"/>
            <a:ext cx="5617845" cy="2449830"/>
          </a:xfrm>
          <a:prstGeom prst="rect">
            <a:avLst/>
          </a:prstGeom>
        </p:spPr>
      </p:pic>
      <p:pic>
        <p:nvPicPr>
          <p:cNvPr id="4" name="Picture 3" descr="10.JPG"/>
          <p:cNvPicPr/>
          <p:nvPr/>
        </p:nvPicPr>
        <p:blipFill>
          <a:blip r:embed="rId5" cstate="print"/>
          <a:stretch>
            <a:fillRect/>
          </a:stretch>
        </p:blipFill>
        <p:spPr>
          <a:xfrm>
            <a:off x="3301284" y="3318958"/>
            <a:ext cx="5508625" cy="2571750"/>
          </a:xfrm>
          <a:prstGeom prst="rect">
            <a:avLst/>
          </a:prstGeom>
        </p:spPr>
      </p:pic>
    </p:spTree>
    <p:extLst>
      <p:ext uri="{BB962C8B-B14F-4D97-AF65-F5344CB8AC3E}">
        <p14:creationId xmlns:p14="http://schemas.microsoft.com/office/powerpoint/2010/main" val="161344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288946621"/>
              </p:ext>
            </p:extLst>
          </p:nvPr>
        </p:nvGraphicFramePr>
        <p:xfrm>
          <a:off x="873457" y="791570"/>
          <a:ext cx="10631606" cy="5322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470245" y="832513"/>
            <a:ext cx="3534770" cy="1754326"/>
          </a:xfrm>
          <a:prstGeom prst="rect">
            <a:avLst/>
          </a:prstGeom>
          <a:noFill/>
        </p:spPr>
        <p:txBody>
          <a:bodyPr wrap="square" rtlCol="0">
            <a:spAutoFit/>
          </a:bodyPr>
          <a:lstStyle/>
          <a:p>
            <a:pPr marL="285750" lvl="0" indent="-285750">
              <a:buFont typeface="Arial" panose="020B0604020202020204" pitchFamily="34" charset="0"/>
              <a:buChar char="•"/>
            </a:pPr>
            <a:r>
              <a:rPr lang="en-IN" b="1" dirty="0"/>
              <a:t>Cause: </a:t>
            </a:r>
            <a:r>
              <a:rPr lang="en-IN" dirty="0"/>
              <a:t>Cocoa butter (Melting point = 34.1</a:t>
            </a:r>
            <a:r>
              <a:rPr lang="en-IN" dirty="0">
                <a:latin typeface="Calibri"/>
              </a:rPr>
              <a:t>°C) </a:t>
            </a:r>
            <a:r>
              <a:rPr lang="en-IN" dirty="0"/>
              <a:t>and Milk butter</a:t>
            </a:r>
          </a:p>
          <a:p>
            <a:pPr marL="285750" lvl="0" indent="-285750">
              <a:buFont typeface="Arial" panose="020B0604020202020204" pitchFamily="34" charset="0"/>
              <a:buChar char="•"/>
            </a:pPr>
            <a:r>
              <a:rPr lang="en-IN" b="1" dirty="0"/>
              <a:t>Solution</a:t>
            </a:r>
            <a:r>
              <a:rPr lang="en-IN" dirty="0"/>
              <a:t>: Adding ingredients that can increase the melting point of butter or </a:t>
            </a:r>
            <a:r>
              <a:rPr lang="en-IN" b="1" i="1" dirty="0"/>
              <a:t>using CBEs</a:t>
            </a:r>
            <a:endParaRPr lang="en-IN" dirty="0"/>
          </a:p>
          <a:p>
            <a:endParaRPr lang="en-IN" dirty="0"/>
          </a:p>
        </p:txBody>
      </p:sp>
      <p:sp>
        <p:nvSpPr>
          <p:cNvPr id="7" name="TextBox 6"/>
          <p:cNvSpPr txBox="1"/>
          <p:nvPr/>
        </p:nvSpPr>
        <p:spPr>
          <a:xfrm>
            <a:off x="7642746" y="1323833"/>
            <a:ext cx="3398293" cy="1754326"/>
          </a:xfrm>
          <a:prstGeom prst="rect">
            <a:avLst/>
          </a:prstGeom>
          <a:noFill/>
        </p:spPr>
        <p:txBody>
          <a:bodyPr wrap="square" rtlCol="0">
            <a:spAutoFit/>
          </a:bodyPr>
          <a:lstStyle/>
          <a:p>
            <a:pPr marL="285750" lvl="0" indent="-285750">
              <a:buFont typeface="Arial" panose="020B0604020202020204" pitchFamily="34" charset="0"/>
              <a:buChar char="•"/>
            </a:pPr>
            <a:r>
              <a:rPr lang="en-IN" b="1" dirty="0"/>
              <a:t>Cause</a:t>
            </a:r>
            <a:r>
              <a:rPr lang="en-IN" dirty="0"/>
              <a:t>: Cocoa butter not being fully integrated.</a:t>
            </a:r>
          </a:p>
          <a:p>
            <a:pPr marL="285750" lvl="0" indent="-285750">
              <a:buFont typeface="Arial" panose="020B0604020202020204" pitchFamily="34" charset="0"/>
              <a:buChar char="•"/>
            </a:pPr>
            <a:r>
              <a:rPr lang="en-IN" b="1" dirty="0"/>
              <a:t>Solution</a:t>
            </a:r>
            <a:r>
              <a:rPr lang="en-IN" dirty="0"/>
              <a:t>: Add cocoa butter earlier in the process for longer residence time and mixing.</a:t>
            </a:r>
          </a:p>
          <a:p>
            <a:endParaRPr lang="en-IN" dirty="0"/>
          </a:p>
        </p:txBody>
      </p:sp>
      <p:sp>
        <p:nvSpPr>
          <p:cNvPr id="9" name="TextBox 8"/>
          <p:cNvSpPr txBox="1"/>
          <p:nvPr/>
        </p:nvSpPr>
        <p:spPr>
          <a:xfrm>
            <a:off x="7042245" y="4162567"/>
            <a:ext cx="3998794" cy="2031325"/>
          </a:xfrm>
          <a:prstGeom prst="rect">
            <a:avLst/>
          </a:prstGeom>
          <a:noFill/>
        </p:spPr>
        <p:txBody>
          <a:bodyPr wrap="square" rtlCol="0">
            <a:spAutoFit/>
          </a:bodyPr>
          <a:lstStyle/>
          <a:p>
            <a:pPr marL="285750" lvl="0" indent="-285750">
              <a:buFont typeface="Arial" panose="020B0604020202020204" pitchFamily="34" charset="0"/>
              <a:buChar char="•"/>
            </a:pPr>
            <a:r>
              <a:rPr lang="en-IN" b="1" dirty="0"/>
              <a:t>Cause</a:t>
            </a:r>
            <a:r>
              <a:rPr lang="en-IN" dirty="0"/>
              <a:t>: Cracked shells allowing </a:t>
            </a:r>
            <a:r>
              <a:rPr lang="en-IN" dirty="0" err="1"/>
              <a:t>mold</a:t>
            </a:r>
            <a:r>
              <a:rPr lang="en-IN" dirty="0"/>
              <a:t> growth and disruptive cooling cycles.</a:t>
            </a:r>
          </a:p>
          <a:p>
            <a:pPr marL="285750" lvl="0" indent="-285750">
              <a:buFont typeface="Arial" panose="020B0604020202020204" pitchFamily="34" charset="0"/>
              <a:buChar char="•"/>
            </a:pPr>
            <a:r>
              <a:rPr lang="en-IN" b="1" dirty="0"/>
              <a:t>Solution</a:t>
            </a:r>
            <a:r>
              <a:rPr lang="en-IN" dirty="0"/>
              <a:t>: Increase shell thickness and examine handling practices and continuous cooling periods at specified temperatures</a:t>
            </a:r>
          </a:p>
          <a:p>
            <a:endParaRPr lang="en-IN" dirty="0"/>
          </a:p>
        </p:txBody>
      </p:sp>
    </p:spTree>
    <p:extLst>
      <p:ext uri="{BB962C8B-B14F-4D97-AF65-F5344CB8AC3E}">
        <p14:creationId xmlns:p14="http://schemas.microsoft.com/office/powerpoint/2010/main" val="170464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lum bright="-20000" contrast="40000"/>
          </a:blip>
          <a:srcRect/>
          <a:stretch>
            <a:fillRect/>
          </a:stretch>
        </p:blipFill>
        <p:spPr bwMode="auto">
          <a:xfrm>
            <a:off x="1069145" y="1097281"/>
            <a:ext cx="9566029" cy="4501661"/>
          </a:xfrm>
          <a:prstGeom prst="rect">
            <a:avLst/>
          </a:prstGeom>
          <a:ln>
            <a:noFill/>
          </a:ln>
          <a:effectLst>
            <a:softEdge rad="63500"/>
          </a:effectLst>
        </p:spPr>
      </p:pic>
    </p:spTree>
    <p:extLst>
      <p:ext uri="{BB962C8B-B14F-4D97-AF65-F5344CB8AC3E}">
        <p14:creationId xmlns:p14="http://schemas.microsoft.com/office/powerpoint/2010/main" val="420621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SOLUTIONS</a:t>
            </a:r>
            <a:endParaRPr lang="en-IN" dirty="0"/>
          </a:p>
        </p:txBody>
      </p:sp>
      <p:sp>
        <p:nvSpPr>
          <p:cNvPr id="5" name="TextBox 4"/>
          <p:cNvSpPr txBox="1"/>
          <p:nvPr/>
        </p:nvSpPr>
        <p:spPr>
          <a:xfrm>
            <a:off x="801858" y="2630658"/>
            <a:ext cx="10621108" cy="3139321"/>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ingredient which makes milk and white chocolate melt faster is the cocoa butter which has a melting point of </a:t>
            </a:r>
            <a:r>
              <a:rPr lang="en-IN" sz="2000" dirty="0" smtClean="0"/>
              <a:t>34.1°C. </a:t>
            </a:r>
          </a:p>
          <a:p>
            <a:pPr marL="285750" indent="-285750">
              <a:buFont typeface="Arial" panose="020B0604020202020204" pitchFamily="34" charset="0"/>
              <a:buChar char="•"/>
            </a:pPr>
            <a:r>
              <a:rPr lang="en-IN" sz="2000" dirty="0" smtClean="0"/>
              <a:t>Dark </a:t>
            </a:r>
            <a:r>
              <a:rPr lang="en-IN" sz="2000" dirty="0"/>
              <a:t>chocolates wither less and can sustain in fairly high temperatures without melting.</a:t>
            </a:r>
          </a:p>
          <a:p>
            <a:pPr marL="285750" indent="-285750">
              <a:buFont typeface="Arial" panose="020B0604020202020204" pitchFamily="34" charset="0"/>
              <a:buChar char="•"/>
            </a:pPr>
            <a:r>
              <a:rPr lang="en-IN" sz="2000" dirty="0"/>
              <a:t>The replacement of part of the cocoa butter content of chocolate with cocoa butter equivalents (CBEs) improves the heat stability of the chocolate. </a:t>
            </a:r>
            <a:endParaRPr lang="en-IN" sz="2000" dirty="0" smtClean="0"/>
          </a:p>
          <a:p>
            <a:pPr marL="285750" indent="-285750">
              <a:buFont typeface="Arial" panose="020B0604020202020204" pitchFamily="34" charset="0"/>
              <a:buChar char="•"/>
            </a:pPr>
            <a:r>
              <a:rPr lang="en-IN" sz="2000" dirty="0" smtClean="0"/>
              <a:t>In </a:t>
            </a:r>
            <a:r>
              <a:rPr lang="en-IN" sz="2000" dirty="0"/>
              <a:t>countries with a warmer climate the addition of CBEs may significantly improve the shelf life of a chocolate product. </a:t>
            </a:r>
            <a:endParaRPr lang="en-IN" sz="2000" dirty="0" smtClean="0"/>
          </a:p>
          <a:p>
            <a:pPr marL="285750" indent="-285750">
              <a:buFont typeface="Arial" panose="020B0604020202020204" pitchFamily="34" charset="0"/>
              <a:buChar char="•"/>
            </a:pPr>
            <a:r>
              <a:rPr lang="en-IN" sz="2000" dirty="0" smtClean="0"/>
              <a:t>CBEs </a:t>
            </a:r>
            <a:r>
              <a:rPr lang="en-IN" sz="2000" dirty="0"/>
              <a:t>are vegetable fats derived from palm and </a:t>
            </a:r>
            <a:r>
              <a:rPr lang="en-IN" sz="2000" dirty="0" err="1"/>
              <a:t>shea</a:t>
            </a:r>
            <a:r>
              <a:rPr lang="en-IN" sz="2000" dirty="0"/>
              <a:t> oils, which are chemically and physically very close to cocoa butter. CBEs can be made with heat resistant properties superior to cocoa butter.</a:t>
            </a:r>
          </a:p>
          <a:p>
            <a:endParaRPr lang="en-IN" dirty="0"/>
          </a:p>
        </p:txBody>
      </p:sp>
    </p:spTree>
    <p:extLst>
      <p:ext uri="{BB962C8B-B14F-4D97-AF65-F5344CB8AC3E}">
        <p14:creationId xmlns:p14="http://schemas.microsoft.com/office/powerpoint/2010/main" val="80150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lution.JPG"/>
          <p:cNvPicPr/>
          <p:nvPr/>
        </p:nvPicPr>
        <p:blipFill>
          <a:blip r:embed="rId2" cstate="print">
            <a:grayscl/>
            <a:lum bright="-10000" contrast="30000"/>
          </a:blip>
          <a:srcRect t="1937"/>
          <a:stretch>
            <a:fillRect/>
          </a:stretch>
        </p:blipFill>
        <p:spPr>
          <a:xfrm>
            <a:off x="1420837" y="858129"/>
            <a:ext cx="9256541" cy="5162843"/>
          </a:xfrm>
          <a:prstGeom prst="rect">
            <a:avLst/>
          </a:prstGeom>
        </p:spPr>
      </p:pic>
    </p:spTree>
    <p:extLst>
      <p:ext uri="{BB962C8B-B14F-4D97-AF65-F5344CB8AC3E}">
        <p14:creationId xmlns:p14="http://schemas.microsoft.com/office/powerpoint/2010/main" val="7495257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TotalTime>
  <Words>1319</Words>
  <Application>Microsoft Office PowerPoint</Application>
  <PresentationFormat>Widescreen</PresentationFormat>
  <Paragraphs>72</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Times New Roman</vt:lpstr>
      <vt:lpstr>Organic</vt:lpstr>
      <vt:lpstr>Chocolates</vt:lpstr>
      <vt:lpstr>AIM</vt:lpstr>
      <vt:lpstr>SURVEY</vt:lpstr>
      <vt:lpstr>PowerPoint Presentation</vt:lpstr>
      <vt:lpstr>PowerPoint Presentation</vt:lpstr>
      <vt:lpstr>PowerPoint Presentation</vt:lpstr>
      <vt:lpstr>PowerPoint Presentation</vt:lpstr>
      <vt:lpstr>PROBLEM SOLUTIONS</vt:lpstr>
      <vt:lpstr>PowerPoint Presentation</vt:lpstr>
      <vt:lpstr>PowerPoint Presentation</vt:lpstr>
      <vt:lpstr>PowerPoint Presentation</vt:lpstr>
      <vt:lpstr>PowerPoint Presentation</vt:lpstr>
      <vt:lpstr>ECONOMIC ASPECTS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Chocolates</dc:title>
  <dc:creator>Kritika Kashyap</dc:creator>
  <cp:lastModifiedBy>Kritika Kashyap</cp:lastModifiedBy>
  <cp:revision>10</cp:revision>
  <dcterms:created xsi:type="dcterms:W3CDTF">2016-05-03T12:39:29Z</dcterms:created>
  <dcterms:modified xsi:type="dcterms:W3CDTF">2016-05-03T14:26:01Z</dcterms:modified>
</cp:coreProperties>
</file>