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9" r:id="rId4"/>
    <p:sldId id="258"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7706" autoAdjust="0"/>
  </p:normalViewPr>
  <p:slideViewPr>
    <p:cSldViewPr>
      <p:cViewPr varScale="1">
        <p:scale>
          <a:sx n="43" d="100"/>
          <a:sy n="43" d="100"/>
        </p:scale>
        <p:origin x="2166" y="42"/>
      </p:cViewPr>
      <p:guideLst>
        <p:guide orient="horz" pos="2160"/>
        <p:guide pos="2880"/>
      </p:guideLst>
    </p:cSldViewPr>
  </p:slideViewPr>
  <p:notesTextViewPr>
    <p:cViewPr>
      <p:scale>
        <a:sx n="100" d="100"/>
        <a:sy n="100" d="100"/>
      </p:scale>
      <p:origin x="0" y="-2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A9DD33-25C9-4180-A0EC-563D4E0674A0}" type="datetimeFigureOut">
              <a:rPr lang="en-IN" smtClean="0"/>
              <a:t>02-11-2016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201C6B-0813-4436-911E-A02A11965643}" type="slidenum">
              <a:rPr lang="en-IN" smtClean="0"/>
              <a:t>‹#›</a:t>
            </a:fld>
            <a:endParaRPr lang="en-IN"/>
          </a:p>
        </p:txBody>
      </p:sp>
    </p:spTree>
    <p:extLst>
      <p:ext uri="{BB962C8B-B14F-4D97-AF65-F5344CB8AC3E}">
        <p14:creationId xmlns:p14="http://schemas.microsoft.com/office/powerpoint/2010/main" val="1163147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201C6B-0813-4436-911E-A02A11965643}" type="slidenum">
              <a:rPr lang="en-IN" smtClean="0"/>
              <a:t>1</a:t>
            </a:fld>
            <a:endParaRPr lang="en-IN"/>
          </a:p>
        </p:txBody>
      </p:sp>
    </p:spTree>
    <p:extLst>
      <p:ext uri="{BB962C8B-B14F-4D97-AF65-F5344CB8AC3E}">
        <p14:creationId xmlns:p14="http://schemas.microsoft.com/office/powerpoint/2010/main" val="17639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aseline="0" dirty="0" smtClean="0"/>
              <a:t> cancer </a:t>
            </a:r>
            <a:r>
              <a:rPr lang="en-IN" dirty="0" smtClean="0"/>
              <a:t>is the third leading cause of death (after heart disease and stroke) in developed countries.</a:t>
            </a:r>
          </a:p>
          <a:p>
            <a:endParaRPr lang="en-IN" dirty="0" smtClean="0"/>
          </a:p>
          <a:p>
            <a:r>
              <a:rPr lang="en-IN" dirty="0" smtClean="0"/>
              <a:t>Size of </a:t>
            </a:r>
            <a:r>
              <a:rPr lang="en-IN" dirty="0" err="1" smtClean="0"/>
              <a:t>nanoparticle</a:t>
            </a:r>
            <a:r>
              <a:rPr lang="en-IN" dirty="0" smtClean="0"/>
              <a:t> is</a:t>
            </a:r>
            <a:r>
              <a:rPr lang="en-IN" baseline="0" dirty="0" smtClean="0"/>
              <a:t> </a:t>
            </a:r>
            <a:r>
              <a:rPr lang="en-IN" dirty="0" smtClean="0"/>
              <a:t>one hundred to ten thousand times smaller than human cells.</a:t>
            </a:r>
            <a:endParaRPr lang="en-IN" dirty="0"/>
          </a:p>
        </p:txBody>
      </p:sp>
      <p:sp>
        <p:nvSpPr>
          <p:cNvPr id="4" name="Slide Number Placeholder 3"/>
          <p:cNvSpPr>
            <a:spLocks noGrp="1"/>
          </p:cNvSpPr>
          <p:nvPr>
            <p:ph type="sldNum" sz="quarter" idx="10"/>
          </p:nvPr>
        </p:nvSpPr>
        <p:spPr/>
        <p:txBody>
          <a:bodyPr/>
          <a:lstStyle/>
          <a:p>
            <a:fld id="{43201C6B-0813-4436-911E-A02A11965643}" type="slidenum">
              <a:rPr lang="en-IN" smtClean="0"/>
              <a:t>2</a:t>
            </a:fld>
            <a:endParaRPr lang="en-IN"/>
          </a:p>
        </p:txBody>
      </p:sp>
    </p:spTree>
    <p:extLst>
      <p:ext uri="{BB962C8B-B14F-4D97-AF65-F5344CB8AC3E}">
        <p14:creationId xmlns:p14="http://schemas.microsoft.com/office/powerpoint/2010/main" val="63722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Carbon-based NPs, especially carbon </a:t>
            </a:r>
            <a:r>
              <a:rPr lang="en-IN" dirty="0" err="1" smtClean="0"/>
              <a:t>nanotubes</a:t>
            </a:r>
            <a:r>
              <a:rPr lang="en-IN" dirty="0" smtClean="0"/>
              <a:t>, have found increasing interest from the point-of-view of biomedical applications such as photo thermal therapy [39] and drug </a:t>
            </a:r>
            <a:r>
              <a:rPr lang="en-IN" dirty="0" err="1" smtClean="0"/>
              <a:t>delivery.The</a:t>
            </a:r>
            <a:r>
              <a:rPr lang="en-IN" dirty="0" smtClean="0"/>
              <a:t> suspension stability (i.e. ability to remain in solution indefinitely) of NPs in physiological conditions is one of the most vital factors for their successful usage in biomedicine. This is dependent on the physical and chemical composition of the NPs, the charge in particular. When discussing NPs, size and colloidal stability (i.e. the capability of particles to resist aggregation, particularly for magnetic NPs) in physiological environments is a crucial factor to show whether a particle has the potential for clinical application.</a:t>
            </a:r>
          </a:p>
          <a:p>
            <a:endParaRPr lang="en-IN" dirty="0" smtClean="0"/>
          </a:p>
          <a:p>
            <a:r>
              <a:rPr lang="en-IN" dirty="0" err="1" smtClean="0"/>
              <a:t>Nano</a:t>
            </a:r>
            <a:r>
              <a:rPr lang="en-IN" dirty="0" smtClean="0"/>
              <a:t>-structures (&lt;120nm) are capable of entering the highly permeable blood capillaries which supply the rapidly growing </a:t>
            </a:r>
            <a:r>
              <a:rPr lang="en-IN" dirty="0" err="1" smtClean="0"/>
              <a:t>tumors</a:t>
            </a:r>
            <a:r>
              <a:rPr lang="en-IN" dirty="0" smtClean="0"/>
              <a:t> [46]. This however does not occur in normal tissue as the blood vessels are well formed and nonporous. Once inside the capillaries, they accumulate and are retained in the </a:t>
            </a:r>
            <a:r>
              <a:rPr lang="en-IN" dirty="0" err="1" smtClean="0"/>
              <a:t>tumor</a:t>
            </a:r>
            <a:r>
              <a:rPr lang="en-IN" dirty="0" smtClean="0"/>
              <a:t> as a result of the poor lymphatic drainage.</a:t>
            </a:r>
          </a:p>
          <a:p>
            <a:endParaRPr lang="en-IN" dirty="0" smtClean="0"/>
          </a:p>
          <a:p>
            <a:endParaRPr lang="en-IN" dirty="0" smtClean="0"/>
          </a:p>
        </p:txBody>
      </p:sp>
      <p:sp>
        <p:nvSpPr>
          <p:cNvPr id="4" name="Slide Number Placeholder 3"/>
          <p:cNvSpPr>
            <a:spLocks noGrp="1"/>
          </p:cNvSpPr>
          <p:nvPr>
            <p:ph type="sldNum" sz="quarter" idx="10"/>
          </p:nvPr>
        </p:nvSpPr>
        <p:spPr/>
        <p:txBody>
          <a:bodyPr/>
          <a:lstStyle/>
          <a:p>
            <a:fld id="{43201C6B-0813-4436-911E-A02A11965643}" type="slidenum">
              <a:rPr lang="en-IN" smtClean="0"/>
              <a:t>3</a:t>
            </a:fld>
            <a:endParaRPr lang="en-IN"/>
          </a:p>
        </p:txBody>
      </p:sp>
    </p:spTree>
    <p:extLst>
      <p:ext uri="{BB962C8B-B14F-4D97-AF65-F5344CB8AC3E}">
        <p14:creationId xmlns:p14="http://schemas.microsoft.com/office/powerpoint/2010/main" val="2434659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 Super paramagnetic iron oxide </a:t>
            </a:r>
            <a:r>
              <a:rPr lang="en-IN" dirty="0" err="1" smtClean="0"/>
              <a:t>nanoparticles</a:t>
            </a:r>
            <a:r>
              <a:rPr lang="en-IN" dirty="0" smtClean="0"/>
              <a:t> (SPIONs) are small synthetic α-Fe2O3 (hematite), γ-Fe2O3 (</a:t>
            </a:r>
            <a:r>
              <a:rPr lang="en-IN" dirty="0" err="1" smtClean="0"/>
              <a:t>maghemite</a:t>
            </a:r>
            <a:r>
              <a:rPr lang="en-IN" dirty="0" smtClean="0"/>
              <a:t>) or Fe3O4 (magnetite) particles with a core diameter ranging from 10 nm to 20 </a:t>
            </a:r>
            <a:r>
              <a:rPr lang="en-IN" dirty="0" err="1" smtClean="0"/>
              <a:t>nm.SPIONs</a:t>
            </a:r>
            <a:r>
              <a:rPr lang="en-IN" dirty="0" smtClean="0"/>
              <a:t> have been exploited as targeted magnetic resonance contrast agents for MRI, which improve diagnosis of progressive diseases like cancer in their early phases [80]. From a drug delivery viewpoint, targeting of cancer is the most pursued area, with emphasis on delivery of radio therapeutics and chemotherapeutics .</a:t>
            </a:r>
            <a:endParaRPr lang="en-IN" dirty="0"/>
          </a:p>
        </p:txBody>
      </p:sp>
      <p:sp>
        <p:nvSpPr>
          <p:cNvPr id="4" name="Slide Number Placeholder 3"/>
          <p:cNvSpPr>
            <a:spLocks noGrp="1"/>
          </p:cNvSpPr>
          <p:nvPr>
            <p:ph type="sldNum" sz="quarter" idx="10"/>
          </p:nvPr>
        </p:nvSpPr>
        <p:spPr/>
        <p:txBody>
          <a:bodyPr/>
          <a:lstStyle/>
          <a:p>
            <a:fld id="{43201C6B-0813-4436-911E-A02A11965643}" type="slidenum">
              <a:rPr lang="en-IN" smtClean="0"/>
              <a:t>4</a:t>
            </a:fld>
            <a:endParaRPr lang="en-IN"/>
          </a:p>
        </p:txBody>
      </p:sp>
    </p:spTree>
    <p:extLst>
      <p:ext uri="{BB962C8B-B14F-4D97-AF65-F5344CB8AC3E}">
        <p14:creationId xmlns:p14="http://schemas.microsoft.com/office/powerpoint/2010/main" val="3051294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MRI is a well-suited tool for in vivo cell tracking because of its high spatial resolution. It is due to the fact that hydrogen protons will align and process through which these protons coming back to their initial</a:t>
            </a:r>
            <a:r>
              <a:rPr lang="en-IN" baseline="0" dirty="0" smtClean="0"/>
              <a:t> state is called relaxation phenomenon.</a:t>
            </a:r>
            <a:br>
              <a:rPr lang="en-IN" baseline="0" dirty="0" smtClean="0"/>
            </a:br>
            <a:r>
              <a:rPr lang="en-IN" baseline="0" dirty="0" smtClean="0">
                <a:solidFill>
                  <a:srgbClr val="FF0000"/>
                </a:solidFill>
              </a:rPr>
              <a:t>Two </a:t>
            </a:r>
            <a:r>
              <a:rPr lang="en-IN" dirty="0" smtClean="0">
                <a:solidFill>
                  <a:srgbClr val="FF0000"/>
                </a:solidFill>
              </a:rPr>
              <a:t>independent processes, longitude relaxation (T1 recovery) and transverse relaxation (T2 decay) are monitored to generate the MR image. Paramagnetic and super paramagnetic contrast agents change the relaxation time significantly by transferring their magnetic relaxation to the surrounding nuclei, so by selecting a specific monitoring delay the signal between contrasted and non-contrasted areas becomes </a:t>
            </a:r>
            <a:r>
              <a:rPr lang="en-IN" dirty="0" err="1" smtClean="0">
                <a:solidFill>
                  <a:srgbClr val="FF0000"/>
                </a:solidFill>
              </a:rPr>
              <a:t>significant.In</a:t>
            </a:r>
            <a:r>
              <a:rPr lang="en-IN" dirty="0" smtClean="0">
                <a:solidFill>
                  <a:srgbClr val="FF0000"/>
                </a:solidFill>
              </a:rPr>
              <a:t> recent years, the use of SPIONs to visualize cell migration has been used clinically, showing the potential capabilities of monitoring cellular therapies.</a:t>
            </a:r>
          </a:p>
          <a:p>
            <a:endParaRPr lang="en-IN" dirty="0" smtClean="0"/>
          </a:p>
          <a:p>
            <a:r>
              <a:rPr lang="en-IN" dirty="0" smtClean="0"/>
              <a:t> The drawback of MRI is that it requires high concentrations of contrast agents because it has low sensitivity. A high concentration of iron oxide increases toxicity and causes concern. However, making aggregated particles is an alternative way to increase the sensitivity. Aggregated particles have a stronger magnetic field, therefore increasing the concentration is not necessary.</a:t>
            </a:r>
            <a:endParaRPr lang="en-IN" dirty="0"/>
          </a:p>
        </p:txBody>
      </p:sp>
      <p:sp>
        <p:nvSpPr>
          <p:cNvPr id="4" name="Slide Number Placeholder 3"/>
          <p:cNvSpPr>
            <a:spLocks noGrp="1"/>
          </p:cNvSpPr>
          <p:nvPr>
            <p:ph type="sldNum" sz="quarter" idx="10"/>
          </p:nvPr>
        </p:nvSpPr>
        <p:spPr/>
        <p:txBody>
          <a:bodyPr/>
          <a:lstStyle/>
          <a:p>
            <a:fld id="{43201C6B-0813-4436-911E-A02A11965643}" type="slidenum">
              <a:rPr lang="en-IN" smtClean="0"/>
              <a:t>5</a:t>
            </a:fld>
            <a:endParaRPr lang="en-IN"/>
          </a:p>
        </p:txBody>
      </p:sp>
    </p:spTree>
    <p:extLst>
      <p:ext uri="{BB962C8B-B14F-4D97-AF65-F5344CB8AC3E}">
        <p14:creationId xmlns:p14="http://schemas.microsoft.com/office/powerpoint/2010/main" val="465914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Smaller particles occupy smaller volumes and hence possess a lower energy barrier and lower blocking temperature.</a:t>
            </a:r>
          </a:p>
          <a:p>
            <a:endParaRPr lang="en-IN" dirty="0" smtClean="0"/>
          </a:p>
          <a:p>
            <a:r>
              <a:rPr lang="en-IN" dirty="0" smtClean="0"/>
              <a:t>In</a:t>
            </a:r>
            <a:r>
              <a:rPr lang="en-IN" baseline="0" dirty="0" smtClean="0"/>
              <a:t> a recent study </a:t>
            </a:r>
            <a:r>
              <a:rPr lang="en-IN" dirty="0" smtClean="0"/>
              <a:t>The SPIONs were injected </a:t>
            </a:r>
            <a:r>
              <a:rPr lang="en-IN" dirty="0" err="1" smtClean="0"/>
              <a:t>intratumorally</a:t>
            </a:r>
            <a:r>
              <a:rPr lang="en-IN" dirty="0" smtClean="0"/>
              <a:t>( inside the </a:t>
            </a:r>
            <a:r>
              <a:rPr lang="en-IN" dirty="0" err="1" smtClean="0"/>
              <a:t>tumor</a:t>
            </a:r>
            <a:r>
              <a:rPr lang="en-IN" dirty="0" smtClean="0"/>
              <a:t>) into the pancreatic model followed by cumulative heating to 43˚C. Histological analysis of magnetic hyperthermia treated </a:t>
            </a:r>
            <a:r>
              <a:rPr lang="en-IN" dirty="0" err="1" smtClean="0"/>
              <a:t>tumor</a:t>
            </a:r>
            <a:r>
              <a:rPr lang="en-IN" dirty="0" smtClean="0"/>
              <a:t> tissue exhibited alterations in cell viability (apoptosis and necrosis </a:t>
            </a:r>
            <a:r>
              <a:rPr lang="en-IN" dirty="0" err="1" smtClean="0"/>
              <a:t>i.e</a:t>
            </a:r>
            <a:r>
              <a:rPr lang="en-IN" dirty="0" smtClean="0"/>
              <a:t> cell death and destruction) and showed a decreased cell proliferation (</a:t>
            </a:r>
            <a:r>
              <a:rPr lang="en-IN" dirty="0" err="1" smtClean="0"/>
              <a:t>i.e</a:t>
            </a:r>
            <a:r>
              <a:rPr lang="en-IN" dirty="0" smtClean="0"/>
              <a:t> cell growth) compared with the controls. This highlights the use of magnetic hyperthermia </a:t>
            </a:r>
            <a:r>
              <a:rPr lang="en-IN" baseline="0" dirty="0" smtClean="0"/>
              <a:t> in </a:t>
            </a:r>
            <a:r>
              <a:rPr lang="en-IN" dirty="0" smtClean="0"/>
              <a:t>cancer therapy.</a:t>
            </a:r>
            <a:br>
              <a:rPr lang="en-IN" dirty="0" smtClean="0"/>
            </a:br>
            <a:r>
              <a:rPr lang="en-IN" dirty="0" smtClean="0"/>
              <a:t> In another study Basel loaded MNPs into mouse</a:t>
            </a:r>
            <a:r>
              <a:rPr lang="en-IN" baseline="0" dirty="0" smtClean="0"/>
              <a:t> </a:t>
            </a:r>
            <a:r>
              <a:rPr lang="en-IN" dirty="0" smtClean="0"/>
              <a:t>macrophage ( these</a:t>
            </a:r>
            <a:r>
              <a:rPr lang="en-IN" baseline="0" dirty="0" smtClean="0"/>
              <a:t> cells naturally present in our immune system kill </a:t>
            </a:r>
            <a:r>
              <a:rPr lang="en-IN" baseline="0" dirty="0" err="1" smtClean="0"/>
              <a:t>tumor</a:t>
            </a:r>
            <a:r>
              <a:rPr lang="en-IN" baseline="0" dirty="0" smtClean="0"/>
              <a:t> cells and other foreign particles) </a:t>
            </a:r>
            <a:r>
              <a:rPr lang="en-IN" dirty="0" smtClean="0"/>
              <a:t>like</a:t>
            </a:r>
            <a:r>
              <a:rPr lang="en-IN" baseline="0" dirty="0" smtClean="0"/>
              <a:t> </a:t>
            </a:r>
            <a:r>
              <a:rPr lang="en-IN" dirty="0" smtClean="0"/>
              <a:t>cells. These cells are renowned for their </a:t>
            </a:r>
            <a:r>
              <a:rPr lang="en-IN" dirty="0" err="1" smtClean="0"/>
              <a:t>tumor</a:t>
            </a:r>
            <a:r>
              <a:rPr lang="en-IN" dirty="0" smtClean="0"/>
              <a:t> homing activity . After </a:t>
            </a:r>
            <a:r>
              <a:rPr lang="en-IN" dirty="0" err="1" smtClean="0"/>
              <a:t>tumor</a:t>
            </a:r>
            <a:r>
              <a:rPr lang="en-IN" dirty="0" smtClean="0"/>
              <a:t> development, </a:t>
            </a:r>
            <a:r>
              <a:rPr lang="en-IN" dirty="0" err="1" smtClean="0"/>
              <a:t>monocyte</a:t>
            </a:r>
            <a:r>
              <a:rPr lang="en-IN" dirty="0" smtClean="0"/>
              <a:t>/macrophage-like cells loaded with MNPs were injected and allowed to migrate into the </a:t>
            </a:r>
            <a:r>
              <a:rPr lang="en-IN" dirty="0" err="1" smtClean="0"/>
              <a:t>tumor</a:t>
            </a:r>
            <a:r>
              <a:rPr lang="en-IN" dirty="0" smtClean="0"/>
              <a:t>. After three days the mice were placed in an alternating magnetic field for 20 min to initiate </a:t>
            </a:r>
            <a:r>
              <a:rPr lang="en-IN" dirty="0" err="1" smtClean="0"/>
              <a:t>hyperthermia.This</a:t>
            </a:r>
            <a:r>
              <a:rPr lang="en-IN" dirty="0" smtClean="0"/>
              <a:t> treatment regimen was repeated three times. A survival study demonstrated that this technology significantly increased survival. The average post-</a:t>
            </a:r>
            <a:r>
              <a:rPr lang="en-IN" dirty="0" err="1" smtClean="0"/>
              <a:t>tumor</a:t>
            </a:r>
            <a:r>
              <a:rPr lang="en-IN" dirty="0" smtClean="0"/>
              <a:t> insertion life expectancy increased to 31%. It was concluded that this system has great potential to become a useful method for specifically and actively delivering </a:t>
            </a:r>
            <a:r>
              <a:rPr lang="en-IN" dirty="0" err="1" smtClean="0"/>
              <a:t>nanoparticles</a:t>
            </a:r>
            <a:r>
              <a:rPr lang="en-IN" dirty="0" smtClean="0"/>
              <a:t> for local hyperthermia treatment of cancer.</a:t>
            </a:r>
            <a:endParaRPr lang="en-IN" dirty="0"/>
          </a:p>
        </p:txBody>
      </p:sp>
      <p:sp>
        <p:nvSpPr>
          <p:cNvPr id="4" name="Slide Number Placeholder 3"/>
          <p:cNvSpPr>
            <a:spLocks noGrp="1"/>
          </p:cNvSpPr>
          <p:nvPr>
            <p:ph type="sldNum" sz="quarter" idx="10"/>
          </p:nvPr>
        </p:nvSpPr>
        <p:spPr/>
        <p:txBody>
          <a:bodyPr/>
          <a:lstStyle/>
          <a:p>
            <a:fld id="{43201C6B-0813-4436-911E-A02A11965643}" type="slidenum">
              <a:rPr lang="en-IN" smtClean="0"/>
              <a:t>6</a:t>
            </a:fld>
            <a:endParaRPr lang="en-IN"/>
          </a:p>
        </p:txBody>
      </p:sp>
    </p:spTree>
    <p:extLst>
      <p:ext uri="{BB962C8B-B14F-4D97-AF65-F5344CB8AC3E}">
        <p14:creationId xmlns:p14="http://schemas.microsoft.com/office/powerpoint/2010/main" val="1163271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IN" dirty="0" smtClean="0"/>
              <a:t>Iron oxide NPs are increasingly being investigated for their potential as drug delivery vehicles for chemotherapy. </a:t>
            </a:r>
            <a:r>
              <a:rPr lang="en-IN" dirty="0" err="1" smtClean="0"/>
              <a:t>Nano</a:t>
            </a:r>
            <a:r>
              <a:rPr lang="en-IN" dirty="0" smtClean="0"/>
              <a:t>-sized formulations of </a:t>
            </a:r>
            <a:r>
              <a:rPr lang="en-IN" dirty="0" err="1" smtClean="0"/>
              <a:t>cytotoxic</a:t>
            </a:r>
            <a:r>
              <a:rPr lang="en-IN" dirty="0" smtClean="0"/>
              <a:t> agents have proved to passively target pancreatic </a:t>
            </a:r>
            <a:r>
              <a:rPr lang="en-IN" dirty="0" err="1" smtClean="0"/>
              <a:t>adenocarcinomas</a:t>
            </a:r>
            <a:r>
              <a:rPr lang="en-IN" dirty="0" smtClean="0"/>
              <a:t> and promote increased drug efficacy. This is thought to be due to the accumulation via EPR resulting in deeper drug penetration. This factor combined with the rapid diagnostic and treatment platform of this technology results in a system with great potential to act as a localised therapy with reduced dosages, thus minimising harsh side effects and improve clinical outcomes for patients with pancreatic cancer. </a:t>
            </a:r>
            <a:br>
              <a:rPr lang="en-IN" dirty="0" smtClean="0"/>
            </a:br>
            <a:r>
              <a:rPr lang="en-IN" dirty="0" smtClean="0"/>
              <a:t>Many chemical methods have been applied for the conjugation of therapeutic, targeting and imaging carrier molecules with NP surfaces. These can be classified into covalent linkage strategies (direct </a:t>
            </a:r>
            <a:r>
              <a:rPr lang="en-IN" dirty="0" err="1" smtClean="0"/>
              <a:t>nanoparticle</a:t>
            </a:r>
            <a:r>
              <a:rPr lang="en-IN" dirty="0" smtClean="0"/>
              <a:t> conjugation, covalent linker chemistry, click chemistry) and physical interactions (hydrophilic/hydrophobic, electrostatic and affinity interactions). Physicochemical properties, functional groups found on the NPs coating and </a:t>
            </a:r>
            <a:r>
              <a:rPr lang="en-IN" dirty="0" err="1" smtClean="0"/>
              <a:t>ligands</a:t>
            </a:r>
            <a:r>
              <a:rPr lang="en-IN" dirty="0" smtClean="0"/>
              <a:t> are factors which influence the choice of chemistry.</a:t>
            </a:r>
          </a:p>
          <a:p>
            <a:endParaRPr lang="en-IN" dirty="0" smtClean="0"/>
          </a:p>
          <a:p>
            <a:endParaRPr lang="en-IN" dirty="0" smtClean="0"/>
          </a:p>
          <a:p>
            <a:r>
              <a:rPr lang="en-IN" b="0" dirty="0" smtClean="0"/>
              <a:t>The surface of iron oxide NPs has been modified with anticancer drugs such as doxorubicin (</a:t>
            </a:r>
            <a:r>
              <a:rPr lang="en-IN" b="0" dirty="0" err="1" smtClean="0"/>
              <a:t>Dox</a:t>
            </a:r>
            <a:r>
              <a:rPr lang="en-IN" b="0" dirty="0" smtClean="0"/>
              <a:t>) [108], </a:t>
            </a:r>
            <a:r>
              <a:rPr lang="en-IN" b="0" dirty="0" err="1" smtClean="0"/>
              <a:t>Catechin</a:t>
            </a:r>
            <a:r>
              <a:rPr lang="en-IN" b="0" dirty="0" smtClean="0"/>
              <a:t>– </a:t>
            </a:r>
            <a:r>
              <a:rPr lang="en-IN" b="0" dirty="0" err="1" smtClean="0"/>
              <a:t>Dextran</a:t>
            </a:r>
            <a:r>
              <a:rPr lang="en-IN" b="0" dirty="0" smtClean="0"/>
              <a:t> [109] and </a:t>
            </a:r>
            <a:r>
              <a:rPr lang="en-IN" b="0" dirty="0" err="1" smtClean="0"/>
              <a:t>Paclitaxel</a:t>
            </a:r>
            <a:r>
              <a:rPr lang="en-IN" b="0" dirty="0" smtClean="0"/>
              <a:t> [108]. </a:t>
            </a:r>
            <a:r>
              <a:rPr lang="en-IN" b="0" dirty="0" err="1" smtClean="0"/>
              <a:t>Catechin-Dextran</a:t>
            </a:r>
            <a:r>
              <a:rPr lang="en-IN" b="0" dirty="0" smtClean="0"/>
              <a:t> conjugated </a:t>
            </a:r>
            <a:r>
              <a:rPr lang="en-IN" b="0" dirty="0" err="1" smtClean="0"/>
              <a:t>Endorem</a:t>
            </a:r>
            <a:r>
              <a:rPr lang="en-IN" b="0" dirty="0" smtClean="0"/>
              <a:t> NPs increased the intracellular concentration of the drug compared with the free </a:t>
            </a:r>
            <a:r>
              <a:rPr lang="en-IN" b="0" dirty="0" err="1" smtClean="0"/>
              <a:t>drug.The</a:t>
            </a:r>
            <a:r>
              <a:rPr lang="en-IN" b="0" dirty="0" smtClean="0"/>
              <a:t> </a:t>
            </a:r>
            <a:r>
              <a:rPr lang="en-IN" b="0" dirty="0" err="1" smtClean="0"/>
              <a:t>Catechin-Dextran-Endorem</a:t>
            </a:r>
            <a:r>
              <a:rPr lang="en-IN" b="0" dirty="0" smtClean="0"/>
              <a:t> formulation induced apoptosis in 98% of human pancreatic cancer cell line placed under a magnetic field. The findings suggest that conjugation of </a:t>
            </a:r>
            <a:r>
              <a:rPr lang="en-IN" b="0" dirty="0" err="1" smtClean="0"/>
              <a:t>catechin–dextran</a:t>
            </a:r>
            <a:r>
              <a:rPr lang="en-IN" b="0" dirty="0" smtClean="0"/>
              <a:t> with </a:t>
            </a:r>
            <a:r>
              <a:rPr lang="en-IN" b="0" dirty="0" err="1" smtClean="0"/>
              <a:t>Endorem</a:t>
            </a:r>
            <a:r>
              <a:rPr lang="en-IN" b="0" dirty="0" smtClean="0"/>
              <a:t> enhances the anticancer activity of this drug and provides a novel means for targeted drug delivery to </a:t>
            </a:r>
            <a:r>
              <a:rPr lang="en-IN" b="0" dirty="0" err="1" smtClean="0"/>
              <a:t>tumor</a:t>
            </a:r>
            <a:r>
              <a:rPr lang="en-IN" b="0" dirty="0" smtClean="0"/>
              <a:t> cells driven by magnetic fields.</a:t>
            </a:r>
            <a:endParaRPr lang="en-IN" b="0" dirty="0"/>
          </a:p>
        </p:txBody>
      </p:sp>
      <p:sp>
        <p:nvSpPr>
          <p:cNvPr id="4" name="Slide Number Placeholder 3"/>
          <p:cNvSpPr>
            <a:spLocks noGrp="1"/>
          </p:cNvSpPr>
          <p:nvPr>
            <p:ph type="sldNum" sz="quarter" idx="10"/>
          </p:nvPr>
        </p:nvSpPr>
        <p:spPr/>
        <p:txBody>
          <a:bodyPr/>
          <a:lstStyle/>
          <a:p>
            <a:fld id="{43201C6B-0813-4436-911E-A02A11965643}" type="slidenum">
              <a:rPr lang="en-IN" smtClean="0"/>
              <a:t>7</a:t>
            </a:fld>
            <a:endParaRPr lang="en-IN"/>
          </a:p>
        </p:txBody>
      </p:sp>
    </p:spTree>
    <p:extLst>
      <p:ext uri="{BB962C8B-B14F-4D97-AF65-F5344CB8AC3E}">
        <p14:creationId xmlns:p14="http://schemas.microsoft.com/office/powerpoint/2010/main" val="4259570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Iron</a:t>
            </a:r>
            <a:r>
              <a:rPr lang="en-IN" baseline="0" dirty="0" smtClean="0"/>
              <a:t> oxide </a:t>
            </a:r>
            <a:r>
              <a:rPr lang="en-IN" baseline="0" dirty="0" err="1" smtClean="0"/>
              <a:t>nanoparticles</a:t>
            </a:r>
            <a:r>
              <a:rPr lang="en-IN" baseline="0" dirty="0" smtClean="0"/>
              <a:t> have great potential in the field of cancer. </a:t>
            </a:r>
            <a:r>
              <a:rPr lang="en-IN" dirty="0" smtClean="0"/>
              <a:t>More work needs to be carried out in order to determine to optimise parameters and understanding in areas such as penetration depth, drug efficacy and clearance mechanism of the </a:t>
            </a:r>
            <a:r>
              <a:rPr lang="en-IN" dirty="0" err="1" smtClean="0"/>
              <a:t>nanoparticle</a:t>
            </a:r>
            <a:r>
              <a:rPr lang="en-IN" dirty="0" smtClean="0"/>
              <a:t> systems. </a:t>
            </a:r>
            <a:br>
              <a:rPr lang="en-IN" dirty="0" smtClean="0"/>
            </a:br>
            <a:r>
              <a:rPr lang="en-IN" dirty="0" smtClean="0"/>
              <a:t>Long term stability needs to be studied in depth in order to avoid the degradation of iron oxide into free radicals and magnetic clustering causing formulation challenges. In cancer the time between diagnosis and treatment often is of detriment to the patient. </a:t>
            </a:r>
            <a:endParaRPr lang="en-IN" dirty="0" smtClean="0"/>
          </a:p>
          <a:p>
            <a:endParaRPr lang="en-IN" dirty="0"/>
          </a:p>
        </p:txBody>
      </p:sp>
      <p:sp>
        <p:nvSpPr>
          <p:cNvPr id="4" name="Slide Number Placeholder 3"/>
          <p:cNvSpPr>
            <a:spLocks noGrp="1"/>
          </p:cNvSpPr>
          <p:nvPr>
            <p:ph type="sldNum" sz="quarter" idx="10"/>
          </p:nvPr>
        </p:nvSpPr>
        <p:spPr/>
        <p:txBody>
          <a:bodyPr/>
          <a:lstStyle/>
          <a:p>
            <a:fld id="{43201C6B-0813-4436-911E-A02A11965643}" type="slidenum">
              <a:rPr lang="en-IN" smtClean="0"/>
              <a:t>9</a:t>
            </a:fld>
            <a:endParaRPr lang="en-IN"/>
          </a:p>
        </p:txBody>
      </p:sp>
    </p:spTree>
    <p:extLst>
      <p:ext uri="{BB962C8B-B14F-4D97-AF65-F5344CB8AC3E}">
        <p14:creationId xmlns:p14="http://schemas.microsoft.com/office/powerpoint/2010/main" val="776349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A0D68FF-4180-4D7E-A90D-18BB4B201A7B}" type="datetimeFigureOut">
              <a:rPr lang="en-IN" smtClean="0"/>
              <a:t>02-11-2016</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9766960-2440-4A54-82F7-33C33A44048F}" type="slidenum">
              <a:rPr lang="en-IN" smtClean="0"/>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A0D68FF-4180-4D7E-A90D-18BB4B201A7B}" type="datetimeFigureOut">
              <a:rPr lang="en-IN" smtClean="0"/>
              <a:t>02-11-2016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66960-2440-4A54-82F7-33C33A44048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A0D68FF-4180-4D7E-A90D-18BB4B201A7B}" type="datetimeFigureOut">
              <a:rPr lang="en-IN" smtClean="0"/>
              <a:t>02-11-2016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66960-2440-4A54-82F7-33C33A44048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A0D68FF-4180-4D7E-A90D-18BB4B201A7B}" type="datetimeFigureOut">
              <a:rPr lang="en-IN" smtClean="0"/>
              <a:t>02-11-2016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66960-2440-4A54-82F7-33C33A44048F}" type="slidenum">
              <a:rPr lang="en-IN" smtClean="0"/>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A0D68FF-4180-4D7E-A90D-18BB4B201A7B}" type="datetimeFigureOut">
              <a:rPr lang="en-IN" smtClean="0"/>
              <a:t>02-11-2016</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9766960-2440-4A54-82F7-33C33A44048F}"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A0D68FF-4180-4D7E-A90D-18BB4B201A7B}" type="datetimeFigureOut">
              <a:rPr lang="en-IN" smtClean="0"/>
              <a:t>02-11-2016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766960-2440-4A54-82F7-33C33A44048F}" type="slidenum">
              <a:rPr lang="en-IN" smtClean="0"/>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A0D68FF-4180-4D7E-A90D-18BB4B201A7B}" type="datetimeFigureOut">
              <a:rPr lang="en-IN" smtClean="0"/>
              <a:t>02-11-2016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766960-2440-4A54-82F7-33C33A44048F}" type="slidenum">
              <a:rPr lang="en-IN" smtClean="0"/>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A0D68FF-4180-4D7E-A90D-18BB4B201A7B}" type="datetimeFigureOut">
              <a:rPr lang="en-IN" smtClean="0"/>
              <a:t>02-11-2016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766960-2440-4A54-82F7-33C33A44048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0D68FF-4180-4D7E-A90D-18BB4B201A7B}" type="datetimeFigureOut">
              <a:rPr lang="en-IN" smtClean="0"/>
              <a:t>02-11-2016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766960-2440-4A54-82F7-33C33A44048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A0D68FF-4180-4D7E-A90D-18BB4B201A7B}" type="datetimeFigureOut">
              <a:rPr lang="en-IN" smtClean="0"/>
              <a:t>02-11-2016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766960-2440-4A54-82F7-33C33A44048F}" type="slidenum">
              <a:rPr lang="en-IN" smtClean="0"/>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A0D68FF-4180-4D7E-A90D-18BB4B201A7B}" type="datetimeFigureOut">
              <a:rPr lang="en-IN" smtClean="0"/>
              <a:t>02-11-2016</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49766960-2440-4A54-82F7-33C33A44048F}" type="slidenum">
              <a:rPr lang="en-IN" smtClean="0"/>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A0D68FF-4180-4D7E-A90D-18BB4B201A7B}" type="datetimeFigureOut">
              <a:rPr lang="en-IN" smtClean="0"/>
              <a:t>02-11-2016</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9766960-2440-4A54-82F7-33C33A44048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5536" y="3429000"/>
            <a:ext cx="6400800" cy="2592288"/>
          </a:xfrm>
        </p:spPr>
        <p:style>
          <a:lnRef idx="3">
            <a:schemeClr val="lt1"/>
          </a:lnRef>
          <a:fillRef idx="1">
            <a:schemeClr val="accent4"/>
          </a:fillRef>
          <a:effectRef idx="1">
            <a:schemeClr val="accent4"/>
          </a:effectRef>
          <a:fontRef idx="minor">
            <a:schemeClr val="lt1"/>
          </a:fontRef>
        </p:style>
        <p:txBody>
          <a:bodyPr>
            <a:noAutofit/>
          </a:bodyPr>
          <a:lstStyle/>
          <a:p>
            <a:pPr algn="l"/>
            <a:r>
              <a:rPr lang="en-IN" sz="2800" dirty="0" smtClean="0">
                <a:solidFill>
                  <a:schemeClr val="tx1"/>
                </a:solidFill>
              </a:rPr>
              <a:t>By </a:t>
            </a:r>
          </a:p>
          <a:p>
            <a:pPr algn="l"/>
            <a:r>
              <a:rPr lang="en-IN" sz="2800" dirty="0" smtClean="0">
                <a:solidFill>
                  <a:schemeClr val="tx1"/>
                </a:solidFill>
              </a:rPr>
              <a:t>KRITIKA KASHYAP</a:t>
            </a:r>
          </a:p>
          <a:p>
            <a:pPr algn="l"/>
            <a:r>
              <a:rPr lang="en-IN" sz="2800" dirty="0" smtClean="0">
                <a:solidFill>
                  <a:schemeClr val="tx1"/>
                </a:solidFill>
              </a:rPr>
              <a:t>PALLAVI PRADEEP</a:t>
            </a:r>
          </a:p>
          <a:p>
            <a:pPr algn="l"/>
            <a:endParaRPr lang="en-IN" sz="2800" dirty="0" smtClean="0">
              <a:solidFill>
                <a:schemeClr val="tx1"/>
              </a:solidFill>
            </a:endParaRPr>
          </a:p>
          <a:p>
            <a:pPr algn="l"/>
            <a:r>
              <a:rPr lang="en-IN" sz="2800" dirty="0" smtClean="0">
                <a:solidFill>
                  <a:schemeClr val="tx1"/>
                </a:solidFill>
              </a:rPr>
              <a:t>VELLORE INSTITUTE OF TECHNOLOGY</a:t>
            </a:r>
            <a:endParaRPr lang="en-IN" sz="2800" dirty="0">
              <a:solidFill>
                <a:schemeClr val="tx1"/>
              </a:solidFill>
            </a:endParaRPr>
          </a:p>
        </p:txBody>
      </p:sp>
      <p:sp>
        <p:nvSpPr>
          <p:cNvPr id="5" name="Title 4"/>
          <p:cNvSpPr>
            <a:spLocks noGrp="1"/>
          </p:cNvSpPr>
          <p:nvPr>
            <p:ph type="ctrTitle"/>
          </p:nvPr>
        </p:nvSpPr>
        <p:spPr/>
        <p:txBody>
          <a:bodyPr/>
          <a:lstStyle/>
          <a:p>
            <a:r>
              <a:rPr lang="en-IN" dirty="0" smtClean="0"/>
              <a:t>The Use of Iron Oxide </a:t>
            </a:r>
            <a:r>
              <a:rPr lang="en-IN" dirty="0" err="1" smtClean="0"/>
              <a:t>Nanoparticles</a:t>
            </a:r>
            <a:r>
              <a:rPr lang="en-IN" dirty="0" smtClean="0"/>
              <a:t> for Cancer Therapy</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effectLst>
                  <a:outerShdw blurRad="38100" dist="38100" dir="2700000" algn="tl">
                    <a:srgbClr val="000000">
                      <a:alpha val="43137"/>
                    </a:srgbClr>
                  </a:outerShdw>
                </a:effectLst>
              </a:rPr>
              <a:t>Introduction</a:t>
            </a:r>
            <a:endParaRPr lang="en-IN" b="1" u="sng"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r>
              <a:rPr lang="en-IN" dirty="0" smtClean="0"/>
              <a:t>Cancer is described as the most hazardous class of disease categorized by uncontrolled cell growth .</a:t>
            </a:r>
          </a:p>
          <a:p>
            <a:r>
              <a:rPr lang="en-IN" dirty="0" smtClean="0"/>
              <a:t> </a:t>
            </a:r>
            <a:r>
              <a:rPr lang="en-IN" dirty="0"/>
              <a:t>I</a:t>
            </a:r>
            <a:r>
              <a:rPr lang="en-IN" dirty="0" smtClean="0"/>
              <a:t>n comparison with large bio molecules such as antibodies, receptors and enzymes. </a:t>
            </a:r>
            <a:r>
              <a:rPr lang="en-IN" dirty="0" err="1" smtClean="0"/>
              <a:t>NanoParticles</a:t>
            </a:r>
            <a:r>
              <a:rPr lang="en-IN" dirty="0" smtClean="0"/>
              <a:t> can undergo many interactions with biological molecules both on the surface of and inside the cells due to their size which may revolutionize cancer diagnosis and treatment. </a:t>
            </a:r>
          </a:p>
          <a:p>
            <a:r>
              <a:rPr lang="en-IN" dirty="0" smtClean="0"/>
              <a:t>The most commonly studied NPs include quantum dots , carbon </a:t>
            </a:r>
            <a:r>
              <a:rPr lang="en-IN" dirty="0" err="1" smtClean="0"/>
              <a:t>nanotubes</a:t>
            </a:r>
            <a:r>
              <a:rPr lang="en-IN" dirty="0" smtClean="0"/>
              <a:t>, paramagnetic NPs, </a:t>
            </a:r>
            <a:r>
              <a:rPr lang="en-IN" dirty="0" err="1" smtClean="0"/>
              <a:t>liposomes</a:t>
            </a:r>
            <a:r>
              <a:rPr lang="en-IN" dirty="0" smtClean="0"/>
              <a:t> , gold NPs [21], polymeric, lipid and silver NPs.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692696"/>
            <a:ext cx="8229600" cy="1844824"/>
          </a:xfrm>
        </p:spPr>
        <p:txBody>
          <a:bodyPr>
            <a:normAutofit fontScale="90000"/>
          </a:bodyPr>
          <a:lstStyle/>
          <a:p>
            <a:pPr algn="l"/>
            <a:r>
              <a:rPr lang="en-IN" sz="3100" dirty="0" smtClean="0"/>
              <a:t>Lipid and polymeric NPs have been used to encapsulate therapeutic molecules to increase drug solubility, safety and delivery efficiency based on the enhanced permeability.</a:t>
            </a:r>
            <a:r>
              <a:rPr lang="en-IN" dirty="0" smtClean="0"/>
              <a:t/>
            </a:r>
            <a:br>
              <a:rPr lang="en-IN" dirty="0" smtClean="0"/>
            </a:br>
            <a:endParaRPr lang="en-IN" dirty="0"/>
          </a:p>
        </p:txBody>
      </p:sp>
      <p:pic>
        <p:nvPicPr>
          <p:cNvPr id="2050" name="Picture 2"/>
          <p:cNvPicPr>
            <a:picLocks noGrp="1" noChangeAspect="1" noChangeArrowheads="1"/>
          </p:cNvPicPr>
          <p:nvPr>
            <p:ph sz="quarter" idx="1"/>
          </p:nvPr>
        </p:nvPicPr>
        <p:blipFill>
          <a:blip r:embed="rId3" cstate="print"/>
          <a:srcRect/>
          <a:stretch>
            <a:fillRect/>
          </a:stretch>
        </p:blipFill>
        <p:spPr bwMode="auto">
          <a:xfrm>
            <a:off x="1115616" y="1964256"/>
            <a:ext cx="6927106" cy="4604119"/>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1656184"/>
          </a:xfrm>
        </p:spPr>
        <p:txBody>
          <a:bodyPr>
            <a:noAutofit/>
          </a:bodyPr>
          <a:lstStyle/>
          <a:p>
            <a:r>
              <a:rPr lang="en-IN" sz="2800" dirty="0" smtClean="0"/>
              <a:t>Super paramagnetic iron oxide </a:t>
            </a:r>
            <a:r>
              <a:rPr lang="en-IN" sz="2800" dirty="0" err="1" smtClean="0"/>
              <a:t>nanoparticles</a:t>
            </a:r>
            <a:r>
              <a:rPr lang="en-IN" sz="2800" dirty="0" smtClean="0"/>
              <a:t> (SPIONs) are small synthetic α-Fe2O3 (hematite), γ-Fe2O3 (</a:t>
            </a:r>
            <a:r>
              <a:rPr lang="en-IN" sz="2800" dirty="0" err="1" smtClean="0"/>
              <a:t>maghemite</a:t>
            </a:r>
            <a:r>
              <a:rPr lang="en-IN" sz="2800" dirty="0" smtClean="0"/>
              <a:t>) or Fe3O4 (magnetite) particles with a core diameter ranging from 10 nm to 20 nm.</a:t>
            </a:r>
            <a:endParaRPr lang="en-IN" sz="2800" dirty="0"/>
          </a:p>
        </p:txBody>
      </p:sp>
      <p:pic>
        <p:nvPicPr>
          <p:cNvPr id="1028" name="Picture 4"/>
          <p:cNvPicPr>
            <a:picLocks noGrp="1" noChangeAspect="1" noChangeArrowheads="1"/>
          </p:cNvPicPr>
          <p:nvPr>
            <p:ph sz="quarter" idx="1"/>
          </p:nvPr>
        </p:nvPicPr>
        <p:blipFill>
          <a:blip r:embed="rId3" cstate="print"/>
          <a:srcRect/>
          <a:stretch>
            <a:fillRect/>
          </a:stretch>
        </p:blipFill>
        <p:spPr bwMode="auto">
          <a:xfrm>
            <a:off x="1835696" y="2348880"/>
            <a:ext cx="5464978" cy="37036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Iron oxide for MRI</a:t>
            </a:r>
            <a:endParaRPr lang="en-IN" u="sng" dirty="0"/>
          </a:p>
        </p:txBody>
      </p:sp>
      <p:sp>
        <p:nvSpPr>
          <p:cNvPr id="3" name="Content Placeholder 2"/>
          <p:cNvSpPr>
            <a:spLocks noGrp="1"/>
          </p:cNvSpPr>
          <p:nvPr>
            <p:ph sz="quarter" idx="1"/>
          </p:nvPr>
        </p:nvSpPr>
        <p:spPr>
          <a:xfrm>
            <a:off x="914400" y="1772816"/>
            <a:ext cx="7772400" cy="4248472"/>
          </a:xfrm>
        </p:spPr>
        <p:txBody>
          <a:bodyPr>
            <a:normAutofit/>
          </a:bodyPr>
          <a:lstStyle/>
          <a:p>
            <a:r>
              <a:rPr lang="en-IN" sz="2800" dirty="0" smtClean="0"/>
              <a:t>The drawback of MRI is that it requires high concentrations of contrast agents because it has low sensitivity. </a:t>
            </a:r>
            <a:r>
              <a:rPr lang="en-IN" sz="2800" dirty="0"/>
              <a:t>M</a:t>
            </a:r>
            <a:r>
              <a:rPr lang="en-IN" sz="2800" dirty="0" smtClean="0"/>
              <a:t>aking aggregated particles of iron oxide increase the sensitivity.</a:t>
            </a:r>
          </a:p>
          <a:p>
            <a:r>
              <a:rPr lang="en-IN" sz="2800" dirty="0"/>
              <a:t>T</a:t>
            </a:r>
            <a:r>
              <a:rPr lang="en-IN" sz="2800" dirty="0" smtClean="0"/>
              <a:t>he signal between contrasted and non-contrasted areas becomes significant due to the use of SPIONs.</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u="sng" dirty="0" smtClean="0"/>
              <a:t>Iron oxide for magnetic hyperthermia</a:t>
            </a:r>
            <a:endParaRPr lang="en-IN" u="sng" dirty="0"/>
          </a:p>
        </p:txBody>
      </p:sp>
      <p:sp>
        <p:nvSpPr>
          <p:cNvPr id="3" name="Content Placeholder 2"/>
          <p:cNvSpPr>
            <a:spLocks noGrp="1"/>
          </p:cNvSpPr>
          <p:nvPr>
            <p:ph sz="quarter" idx="1"/>
          </p:nvPr>
        </p:nvSpPr>
        <p:spPr/>
        <p:txBody>
          <a:bodyPr>
            <a:normAutofit/>
          </a:bodyPr>
          <a:lstStyle/>
          <a:p>
            <a:r>
              <a:rPr lang="en-IN" sz="2800" dirty="0" smtClean="0"/>
              <a:t>Magnetic crystal suspensions of iron oxide NP’s store the energy of alternating magnetic fields and release this energy as heat causing </a:t>
            </a:r>
            <a:r>
              <a:rPr lang="en-IN" sz="2800" dirty="0" err="1" smtClean="0"/>
              <a:t>hyperthermic</a:t>
            </a:r>
            <a:r>
              <a:rPr lang="en-IN" sz="2800" dirty="0" smtClean="0"/>
              <a:t> stress in cancer cells. </a:t>
            </a:r>
          </a:p>
          <a:p>
            <a:r>
              <a:rPr lang="en-IN" sz="2800" dirty="0" smtClean="0"/>
              <a:t>In targeted magnetic hyperthermia treatment of cancers, MNPs act as thermal seeds under an alternating magnetic field . Increasing temperature above 40°C improves the radiation effect and causes </a:t>
            </a:r>
            <a:r>
              <a:rPr lang="en-IN" sz="2800" dirty="0" err="1" smtClean="0"/>
              <a:t>thermoablation</a:t>
            </a:r>
            <a:r>
              <a:rPr lang="en-IN" sz="2800" dirty="0" smtClean="0"/>
              <a:t> (destruction</a:t>
            </a:r>
            <a:r>
              <a:rPr lang="en-IN" sz="2800" baseline="0" dirty="0" smtClean="0"/>
              <a:t> due to high temperature)</a:t>
            </a:r>
            <a:r>
              <a:rPr lang="en-IN" sz="2800" dirty="0" smtClean="0"/>
              <a:t> of the cancer cells.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7772400" cy="1143000"/>
          </a:xfrm>
        </p:spPr>
        <p:txBody>
          <a:bodyPr>
            <a:normAutofit fontScale="90000"/>
          </a:bodyPr>
          <a:lstStyle/>
          <a:p>
            <a:r>
              <a:rPr lang="en-IN" u="sng" dirty="0" smtClean="0"/>
              <a:t>Iron oxide </a:t>
            </a:r>
            <a:r>
              <a:rPr lang="en-IN" u="sng" dirty="0" err="1" smtClean="0"/>
              <a:t>nanoparticles</a:t>
            </a:r>
            <a:r>
              <a:rPr lang="en-IN" u="sng" dirty="0" smtClean="0"/>
              <a:t> as vehicles for chemotherapy </a:t>
            </a:r>
            <a:endParaRPr lang="en-IN" u="sng" dirty="0"/>
          </a:p>
        </p:txBody>
      </p:sp>
      <p:sp>
        <p:nvSpPr>
          <p:cNvPr id="3" name="Content Placeholder 2"/>
          <p:cNvSpPr>
            <a:spLocks noGrp="1"/>
          </p:cNvSpPr>
          <p:nvPr>
            <p:ph sz="quarter" idx="1"/>
          </p:nvPr>
        </p:nvSpPr>
        <p:spPr>
          <a:xfrm>
            <a:off x="395536" y="1268760"/>
            <a:ext cx="8229600" cy="5257800"/>
          </a:xfrm>
        </p:spPr>
        <p:txBody>
          <a:bodyPr>
            <a:noAutofit/>
          </a:bodyPr>
          <a:lstStyle/>
          <a:p>
            <a:r>
              <a:rPr lang="en-IN" sz="2800" dirty="0" smtClean="0"/>
              <a:t>The primitive aim is to bind the targeting, therapeutic or imaging moiety without compromising its functionality.</a:t>
            </a:r>
          </a:p>
          <a:p>
            <a:r>
              <a:rPr lang="en-IN" sz="2800" dirty="0" smtClean="0"/>
              <a:t>The surface of iron oxide NPs can be modified with anticancer drugs such as doxorubicin (</a:t>
            </a:r>
            <a:r>
              <a:rPr lang="en-IN" sz="2800" dirty="0" err="1" smtClean="0"/>
              <a:t>Dox</a:t>
            </a:r>
            <a:r>
              <a:rPr lang="en-IN" sz="2800" dirty="0" smtClean="0"/>
              <a:t>), </a:t>
            </a:r>
            <a:r>
              <a:rPr lang="en-IN" sz="2800" dirty="0" err="1" smtClean="0"/>
              <a:t>Catechin</a:t>
            </a:r>
            <a:r>
              <a:rPr lang="en-IN" sz="2800" dirty="0" smtClean="0"/>
              <a:t>– </a:t>
            </a:r>
            <a:r>
              <a:rPr lang="en-IN" sz="2800" dirty="0" err="1" smtClean="0"/>
              <a:t>Dextran</a:t>
            </a:r>
            <a:r>
              <a:rPr lang="en-IN" sz="2800" dirty="0" smtClean="0"/>
              <a:t> and </a:t>
            </a:r>
            <a:r>
              <a:rPr lang="en-IN" sz="2800" dirty="0" err="1" smtClean="0"/>
              <a:t>Paclitaxel</a:t>
            </a:r>
            <a:r>
              <a:rPr lang="en-IN" sz="2800" dirty="0" smtClean="0"/>
              <a:t> . </a:t>
            </a:r>
            <a:r>
              <a:rPr lang="en-IN" sz="2800" dirty="0" err="1" smtClean="0"/>
              <a:t>Catechin-Dextran</a:t>
            </a:r>
            <a:r>
              <a:rPr lang="en-IN" sz="2800" dirty="0" smtClean="0"/>
              <a:t> conjugated </a:t>
            </a:r>
            <a:r>
              <a:rPr lang="en-IN" sz="2800" dirty="0" err="1" smtClean="0"/>
              <a:t>Endorem</a:t>
            </a:r>
            <a:r>
              <a:rPr lang="en-IN" sz="2800" dirty="0" smtClean="0"/>
              <a:t> NPs increase the intracellular concentration of the drug compared with the free </a:t>
            </a:r>
            <a:r>
              <a:rPr lang="en-IN" sz="2800" dirty="0" err="1" smtClean="0"/>
              <a:t>drug.such</a:t>
            </a:r>
            <a:r>
              <a:rPr lang="en-IN" sz="2800" dirty="0" smtClean="0"/>
              <a:t> a</a:t>
            </a:r>
            <a:r>
              <a:rPr lang="en-IN" sz="2800" b="1" dirty="0" smtClean="0"/>
              <a:t> </a:t>
            </a:r>
            <a:r>
              <a:rPr lang="en-IN" sz="2800" dirty="0" smtClean="0"/>
              <a:t>formulation </a:t>
            </a:r>
            <a:r>
              <a:rPr lang="en-IN" sz="2800" dirty="0" err="1" smtClean="0"/>
              <a:t>induceds</a:t>
            </a:r>
            <a:r>
              <a:rPr lang="en-IN" sz="2800" dirty="0" smtClean="0"/>
              <a:t> apoptosis in 98% of human pancreatic cancer cell line placed under a magnetic field.</a:t>
            </a:r>
          </a:p>
          <a:p>
            <a:r>
              <a:rPr lang="en-IN" sz="2800" dirty="0" smtClean="0"/>
              <a:t>enhances the anticancer activity of the drug and provides a novel means for targeted drug delivery to </a:t>
            </a:r>
            <a:r>
              <a:rPr lang="en-IN" sz="2800" dirty="0" err="1" smtClean="0"/>
              <a:t>tumor</a:t>
            </a:r>
            <a:r>
              <a:rPr lang="en-IN" sz="2800" dirty="0" smtClean="0"/>
              <a:t> cells driven by magnetic fields. </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sz="quarter" idx="1"/>
          </p:nvPr>
        </p:nvPicPr>
        <p:blipFill>
          <a:blip r:embed="rId2" cstate="print"/>
          <a:srcRect/>
          <a:stretch>
            <a:fillRect/>
          </a:stretch>
        </p:blipFill>
        <p:spPr bwMode="auto">
          <a:xfrm>
            <a:off x="467544" y="404664"/>
            <a:ext cx="8368296" cy="5767007"/>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 </a:t>
            </a:r>
            <a:endParaRPr lang="en-IN" dirty="0"/>
          </a:p>
        </p:txBody>
      </p:sp>
      <p:sp>
        <p:nvSpPr>
          <p:cNvPr id="3" name="Content Placeholder 2"/>
          <p:cNvSpPr>
            <a:spLocks noGrp="1"/>
          </p:cNvSpPr>
          <p:nvPr>
            <p:ph sz="quarter" idx="1"/>
          </p:nvPr>
        </p:nvSpPr>
        <p:spPr/>
        <p:txBody>
          <a:bodyPr/>
          <a:lstStyle/>
          <a:p>
            <a:r>
              <a:rPr lang="en-IN" sz="2800" dirty="0" smtClean="0"/>
              <a:t>Iron oxide</a:t>
            </a:r>
            <a:r>
              <a:rPr lang="en-IN" sz="2800" baseline="0" dirty="0" smtClean="0"/>
              <a:t> </a:t>
            </a:r>
            <a:r>
              <a:rPr lang="en-IN" sz="2800" baseline="0" dirty="0" err="1" smtClean="0"/>
              <a:t>nanoparticles</a:t>
            </a:r>
            <a:r>
              <a:rPr lang="en-IN" sz="2800" baseline="0" dirty="0" smtClean="0"/>
              <a:t> </a:t>
            </a:r>
            <a:r>
              <a:rPr lang="en-IN" sz="2800" dirty="0" smtClean="0"/>
              <a:t>hold potential as an imaging and chemotherapy agent.</a:t>
            </a:r>
          </a:p>
          <a:p>
            <a:r>
              <a:rPr lang="en-IN" sz="2800" dirty="0" smtClean="0"/>
              <a:t> Rapid diagnosis and treatment using iron oxide</a:t>
            </a:r>
            <a:r>
              <a:rPr lang="en-IN" sz="2800" baseline="0" dirty="0" smtClean="0"/>
              <a:t> </a:t>
            </a:r>
            <a:r>
              <a:rPr lang="en-IN" sz="2800" dirty="0" smtClean="0"/>
              <a:t>may hold the key to improved clinical outcomes and patient quality of life</a:t>
            </a:r>
            <a:r>
              <a:rPr lang="en-IN" dirty="0" smtClean="0"/>
              <a:t>.</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832</TotalTime>
  <Words>1032</Words>
  <Application>Microsoft Office PowerPoint</Application>
  <PresentationFormat>On-screen Show (4:3)</PresentationFormat>
  <Paragraphs>51</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Franklin Gothic Book</vt:lpstr>
      <vt:lpstr>Perpetua</vt:lpstr>
      <vt:lpstr>Wingdings 2</vt:lpstr>
      <vt:lpstr>Equity</vt:lpstr>
      <vt:lpstr>The Use of Iron Oxide Nanoparticles for Cancer Therapy</vt:lpstr>
      <vt:lpstr>Introduction</vt:lpstr>
      <vt:lpstr>Lipid and polymeric NPs have been used to encapsulate therapeutic molecules to increase drug solubility, safety and delivery efficiency based on the enhanced permeability. </vt:lpstr>
      <vt:lpstr>Super paramagnetic iron oxide nanoparticles (SPIONs) are small synthetic α-Fe2O3 (hematite), γ-Fe2O3 (maghemite) or Fe3O4 (magnetite) particles with a core diameter ranging from 10 nm to 20 nm.</vt:lpstr>
      <vt:lpstr>Iron oxide for MRI</vt:lpstr>
      <vt:lpstr>Iron oxide for magnetic hyperthermia</vt:lpstr>
      <vt:lpstr>Iron oxide nanoparticles as vehicles for chemotherapy </vt:lpstr>
      <vt:lpstr>PowerPoint Presentation</vt:lpstr>
      <vt:lpstr>Conclusion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Use of Iron Oxide Nanoparticles for Cancer Therapy</dc:title>
  <dc:creator>Acer</dc:creator>
  <cp:lastModifiedBy>Kritika Kashyap</cp:lastModifiedBy>
  <cp:revision>3</cp:revision>
  <dcterms:created xsi:type="dcterms:W3CDTF">2015-03-14T02:07:35Z</dcterms:created>
  <dcterms:modified xsi:type="dcterms:W3CDTF">2016-11-02T18:44:49Z</dcterms:modified>
</cp:coreProperties>
</file>