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2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7EE33B-7AA7-4CE9-A296-EBFDF6C9A3D2}" type="datetimeFigureOut">
              <a:rPr lang="en-US" smtClean="0"/>
              <a:t>1/26/2023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DA5E5-8B9C-4EDF-95AA-AC31A304B0D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Sumitted</a:t>
            </a:r>
            <a:r>
              <a:rPr lang="en-US" baseline="0" dirty="0"/>
              <a:t> by- </a:t>
            </a:r>
            <a:r>
              <a:rPr lang="en-US" baseline="0" dirty="0" err="1"/>
              <a:t>Kashish</a:t>
            </a:r>
            <a:r>
              <a:rPr lang="en-US" baseline="0" dirty="0"/>
              <a:t> </a:t>
            </a:r>
            <a:r>
              <a:rPr lang="en-US" baseline="0" dirty="0" err="1"/>
              <a:t>Mudgil</a:t>
            </a:r>
            <a:endParaRPr lang="en-US" baseline="0" dirty="0"/>
          </a:p>
          <a:p>
            <a:r>
              <a:rPr lang="en-US" baseline="0" dirty="0"/>
              <a:t>Internship-</a:t>
            </a:r>
            <a:r>
              <a:rPr lang="en-US" baseline="0" dirty="0" err="1"/>
              <a:t>ww</a:t>
            </a:r>
            <a:endParaRPr lang="en-US" dirty="0"/>
          </a:p>
        </p:txBody>
      </p:sp>
      <p:sp>
        <p:nvSpPr>
          <p:cNvPr id="4" name="Slide Number Placeholder 3"/>
          <p:cNvSpPr>
            <a:spLocks noGrp="1"/>
          </p:cNvSpPr>
          <p:nvPr>
            <p:ph type="sldNum" sz="quarter" idx="10"/>
          </p:nvPr>
        </p:nvSpPr>
        <p:spPr/>
        <p:txBody>
          <a:bodyPr/>
          <a:lstStyle/>
          <a:p>
            <a:fld id="{08BDA5E5-8B9C-4EDF-95AA-AC31A304B0D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5B78CC-09BB-4C15-87C3-D39551240BC6}"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5B78CC-09BB-4C15-87C3-D39551240BC6}"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5B78CC-09BB-4C15-87C3-D39551240BC6}"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5B78CC-09BB-4C15-87C3-D39551240BC6}"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5B78CC-09BB-4C15-87C3-D39551240BC6}"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5B78CC-09BB-4C15-87C3-D39551240BC6}"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5B78CC-09BB-4C15-87C3-D39551240BC6}"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5B78CC-09BB-4C15-87C3-D39551240BC6}"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5B78CC-09BB-4C15-87C3-D39551240BC6}"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5B78CC-09BB-4C15-87C3-D39551240BC6}"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5B78CC-09BB-4C15-87C3-D39551240BC6}"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B7BFA-635A-46FE-BEAB-9DB2102B201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B78CC-09BB-4C15-87C3-D39551240BC6}" type="datetimeFigureOut">
              <a:rPr lang="en-US" smtClean="0"/>
              <a:t>1/26/2023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B7BFA-635A-46FE-BEAB-9DB2102B201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BAAF64-10B6-493B-8F83-1CF9ADF550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7543" y="232962"/>
            <a:ext cx="3048913" cy="19724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9BB1E40A-8226-47FE-89B9-554012680637}"/>
              </a:ext>
            </a:extLst>
          </p:cNvPr>
          <p:cNvSpPr txBox="1"/>
          <p:nvPr/>
        </p:nvSpPr>
        <p:spPr>
          <a:xfrm>
            <a:off x="-1" y="2748938"/>
            <a:ext cx="9144000" cy="2375907"/>
          </a:xfrm>
          <a:prstGeom prst="rect">
            <a:avLst/>
          </a:prstGeom>
          <a:noFill/>
        </p:spPr>
        <p:txBody>
          <a:bodyPr wrap="square">
            <a:spAutoFit/>
          </a:bodyPr>
          <a:lstStyle/>
          <a:p>
            <a:pPr algn="ctr">
              <a:lnSpc>
                <a:spcPct val="107000"/>
              </a:lnSpc>
              <a:spcAft>
                <a:spcPts val="800"/>
              </a:spcAft>
            </a:pPr>
            <a:r>
              <a:rPr lang="en-IN" sz="4800" b="1" u="sng" dirty="0">
                <a:effectLst/>
                <a:latin typeface="Calibri" panose="020F0502020204030204" pitchFamily="34" charset="0"/>
                <a:ea typeface="Calibri" panose="020F0502020204030204" pitchFamily="34" charset="0"/>
                <a:cs typeface="Times New Roman" panose="02020603050405020304" pitchFamily="18" charset="0"/>
              </a:rPr>
              <a:t>NAME OF THE PROJECT:</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4000" i="1" dirty="0">
                <a:effectLst/>
                <a:latin typeface="Calibri" panose="020F0502020204030204" pitchFamily="34" charset="0"/>
                <a:ea typeface="Calibri" panose="020F0502020204030204" pitchFamily="34" charset="0"/>
                <a:cs typeface="Times New Roman" panose="02020603050405020304" pitchFamily="18" charset="0"/>
              </a:rPr>
              <a:t>A Project Report on:</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4000" dirty="0">
                <a:effectLst/>
                <a:latin typeface="Calibri" panose="020F0502020204030204" pitchFamily="34" charset="0"/>
                <a:ea typeface="Calibri" panose="020F0502020204030204" pitchFamily="34" charset="0"/>
                <a:cs typeface="Times New Roman" panose="02020603050405020304" pitchFamily="18" charset="0"/>
              </a:rPr>
              <a:t> “Cause of Death”</a:t>
            </a:r>
          </a:p>
        </p:txBody>
      </p:sp>
      <p:sp>
        <p:nvSpPr>
          <p:cNvPr id="12" name="TextBox 11">
            <a:extLst>
              <a:ext uri="{FF2B5EF4-FFF2-40B4-BE49-F238E27FC236}">
                <a16:creationId xmlns:a16="http://schemas.microsoft.com/office/drawing/2014/main" id="{0449AA28-14AD-4EBC-9079-B5DF6B4F323B}"/>
              </a:ext>
            </a:extLst>
          </p:cNvPr>
          <p:cNvSpPr txBox="1"/>
          <p:nvPr/>
        </p:nvSpPr>
        <p:spPr>
          <a:xfrm>
            <a:off x="0" y="5721219"/>
            <a:ext cx="4572000" cy="967765"/>
          </a:xfrm>
          <a:prstGeom prst="rect">
            <a:avLst/>
          </a:prstGeom>
          <a:noFill/>
        </p:spPr>
        <p:txBody>
          <a:bodyPr wrap="square">
            <a:spAutoFit/>
          </a:bodyPr>
          <a:lstStyle/>
          <a:p>
            <a:pPr algn="ctr">
              <a:lnSpc>
                <a:spcPct val="107000"/>
              </a:lnSpc>
              <a:spcAft>
                <a:spcPts val="800"/>
              </a:spcAft>
            </a:pPr>
            <a:r>
              <a:rPr lang="en-IN" sz="2400" b="1" u="sng" dirty="0">
                <a:effectLst/>
                <a:latin typeface="Calibri" panose="020F0502020204030204" pitchFamily="34" charset="0"/>
                <a:ea typeface="Calibri" panose="020F0502020204030204" pitchFamily="34" charset="0"/>
                <a:cs typeface="Times New Roman" panose="02020603050405020304" pitchFamily="18" charset="0"/>
              </a:rPr>
              <a:t>Submitted by: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A KISHORE KUMAR</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DA7921A3-E61B-4CB5-9910-889E421EA2BF}"/>
              </a:ext>
            </a:extLst>
          </p:cNvPr>
          <p:cNvSpPr txBox="1"/>
          <p:nvPr/>
        </p:nvSpPr>
        <p:spPr>
          <a:xfrm>
            <a:off x="4419600" y="5721220"/>
            <a:ext cx="4572000" cy="967765"/>
          </a:xfrm>
          <a:prstGeom prst="rect">
            <a:avLst/>
          </a:prstGeom>
          <a:noFill/>
        </p:spPr>
        <p:txBody>
          <a:bodyPr wrap="square">
            <a:spAutoFit/>
          </a:bodyPr>
          <a:lstStyle/>
          <a:p>
            <a:pPr algn="ctr">
              <a:lnSpc>
                <a:spcPct val="107000"/>
              </a:lnSpc>
              <a:spcAft>
                <a:spcPts val="800"/>
              </a:spcAft>
            </a:pPr>
            <a:r>
              <a:rPr lang="en-IN" sz="2400" b="1" u="sng" dirty="0">
                <a:effectLst/>
                <a:latin typeface="Calibri" panose="020F0502020204030204" pitchFamily="34" charset="0"/>
                <a:ea typeface="Calibri" panose="020F0502020204030204" pitchFamily="34" charset="0"/>
                <a:cs typeface="Times New Roman" panose="02020603050405020304" pitchFamily="18" charset="0"/>
              </a:rPr>
              <a:t>Batch No.: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Internship_33</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DE5DF4-EEC5-4200-8A15-A688C10839A5}"/>
              </a:ext>
            </a:extLst>
          </p:cNvPr>
          <p:cNvSpPr txBox="1"/>
          <p:nvPr/>
        </p:nvSpPr>
        <p:spPr>
          <a:xfrm>
            <a:off x="76200" y="152400"/>
            <a:ext cx="8915400" cy="6506461"/>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Deaths in China due to Digestive Diseases is almost constant &amp; Dominant among all Deaths Caused by Gastrointestinal related Diseases with every incrementing year.</a:t>
            </a:r>
          </a:p>
          <a:p>
            <a:pPr marL="342900" lvl="0" indent="-342900" algn="just">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Deaths in China due to Chronic Respiratory Diseases is almost constant(between 10.3lakh/year &amp; 13.5lakh/year) &amp; Dominant among all Deaths Caused by Respiratory related Diseases with every incrementing year.</a:t>
            </a:r>
          </a:p>
          <a:p>
            <a:pPr marL="342900" lvl="0" indent="-342900" algn="just">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Deaths in China due to Cardiovascular Diseases is most Dominant among all Deaths Caused with every incrementing year.</a:t>
            </a:r>
          </a:p>
          <a:p>
            <a:pPr marL="342900" lvl="0" indent="-342900" algn="just">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Deaths in China due to Pregnancy related issues is on decline with every incrementing year.</a:t>
            </a:r>
          </a:p>
          <a:p>
            <a:pPr marL="342900" lvl="0" indent="-342900" algn="just">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Deaths in China due to all kidney related Diseases is Dominant with every incrementing year.</a:t>
            </a:r>
          </a:p>
          <a:p>
            <a:pPr marL="342900" lvl="0" indent="-342900" algn="just">
              <a:lnSpc>
                <a:spcPct val="107000"/>
              </a:lnSpc>
              <a:spcAft>
                <a:spcPts val="800"/>
              </a:spcAft>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Deaths in China due to Cirrhosis and Other Chronic Liver Diseases is Dominant among all Deaths Caused by liver related Diseases with every incrementing year.</a:t>
            </a:r>
          </a:p>
          <a:p>
            <a:pPr marL="342900" lvl="0" indent="-342900" algn="just">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Deaths in China due to Natural or Man-made Deaths are summarised below:</a:t>
            </a:r>
          </a:p>
          <a:p>
            <a:pPr marL="342900" lvl="0" indent="-342900" algn="just">
              <a:lnSpc>
                <a:spcPct val="107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Deaths due to 'Interpersonal Violence' is declining with every incrementing year.</a:t>
            </a:r>
          </a:p>
          <a:p>
            <a:pPr marL="342900" lvl="0" indent="-342900" algn="just">
              <a:lnSpc>
                <a:spcPct val="107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Deaths due to 'Drug Use Disorders' is declining with every incrementing year.</a:t>
            </a:r>
          </a:p>
          <a:p>
            <a:pPr marL="342900" lvl="0" indent="-342900" algn="just">
              <a:lnSpc>
                <a:spcPct val="107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Deaths due to 'Self-harm' is declining with every incrementing year.</a:t>
            </a:r>
          </a:p>
          <a:p>
            <a:pPr marL="342900" lvl="0" indent="-342900" algn="just">
              <a:lnSpc>
                <a:spcPct val="107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Deaths due to 'Exposure to Forces of Nature' is highest in 2008 due to the cold spell mortality in subtropical China. The 2008 cold spell increased mortality by 43.8% compared to non-cold spell days with the highest effects in southern and central China.</a:t>
            </a:r>
          </a:p>
          <a:p>
            <a:pPr marL="342900" lvl="0" indent="-342900" algn="just">
              <a:lnSpc>
                <a:spcPct val="107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Deaths due to "Fire, Heat, and Hot Substances" is declining with every incrementing year.</a:t>
            </a:r>
          </a:p>
          <a:p>
            <a:pPr marL="342900" lvl="0" indent="-342900" algn="just">
              <a:lnSpc>
                <a:spcPct val="107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Deaths due to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Poisonings',is</a:t>
            </a:r>
            <a:r>
              <a:rPr lang="en-IN" sz="1600" dirty="0">
                <a:effectLst/>
                <a:latin typeface="Calibri" panose="020F0502020204030204" pitchFamily="34" charset="0"/>
                <a:ea typeface="Calibri" panose="020F0502020204030204" pitchFamily="34" charset="0"/>
                <a:cs typeface="Times New Roman" panose="02020603050405020304" pitchFamily="18" charset="0"/>
              </a:rPr>
              <a:t> increasing with every incrementing year.</a:t>
            </a:r>
          </a:p>
          <a:p>
            <a:pPr marL="342900" lvl="0" indent="-342900" algn="just">
              <a:lnSpc>
                <a:spcPct val="107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Deaths due to 'Conflict and Terrorism' is negligible when compared to other causes of deaths.</a:t>
            </a:r>
          </a:p>
          <a:p>
            <a:pPr marL="342900" lvl="0" indent="-342900" algn="just">
              <a:lnSpc>
                <a:spcPct val="107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Deaths due to 'Environmental Heat and Cold Exposure' is declining with every incrementing year.</a:t>
            </a:r>
          </a:p>
          <a:p>
            <a:pPr marL="342900" lvl="0" indent="-342900" algn="just">
              <a:lnSpc>
                <a:spcPct val="107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Deaths due to 'Road Injuries' was increased between 1990-2010 &amp; declining thereafter.</a:t>
            </a:r>
          </a:p>
          <a:p>
            <a:pPr marL="342900" lvl="0" indent="-342900" algn="just">
              <a:lnSpc>
                <a:spcPct val="107000"/>
              </a:lnSpc>
              <a:spcAft>
                <a:spcPts val="800"/>
              </a:spcAft>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Deaths due to 'Drowning' is declining with every incrementing year.</a:t>
            </a:r>
          </a:p>
        </p:txBody>
      </p:sp>
    </p:spTree>
    <p:extLst>
      <p:ext uri="{BB962C8B-B14F-4D97-AF65-F5344CB8AC3E}">
        <p14:creationId xmlns:p14="http://schemas.microsoft.com/office/powerpoint/2010/main" val="241572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5D0582-DB81-4DE2-8FDF-BF1E63498F7C}"/>
              </a:ext>
            </a:extLst>
          </p:cNvPr>
          <p:cNvSpPr txBox="1"/>
          <p:nvPr/>
        </p:nvSpPr>
        <p:spPr>
          <a:xfrm>
            <a:off x="152400" y="381000"/>
            <a:ext cx="4572000" cy="373757"/>
          </a:xfrm>
          <a:prstGeom prst="rect">
            <a:avLst/>
          </a:prstGeom>
          <a:noFill/>
        </p:spPr>
        <p:txBody>
          <a:bodyPr wrap="square">
            <a:spAutoFit/>
          </a:bodyPr>
          <a:lstStyle/>
          <a:p>
            <a:pPr>
              <a:lnSpc>
                <a:spcPct val="107000"/>
              </a:lnSpc>
              <a:spcBef>
                <a:spcPts val="1200"/>
              </a:spcBef>
            </a:pPr>
            <a:r>
              <a:rPr lang="en-IN" sz="1800" b="1" i="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2. For India:</a:t>
            </a:r>
            <a:endParaRPr lang="en-IN" sz="2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C9A4BB-F955-40AF-8E6B-6F7C084C0254}"/>
              </a:ext>
            </a:extLst>
          </p:cNvPr>
          <p:cNvPicPr>
            <a:picLocks noChangeAspect="1"/>
          </p:cNvPicPr>
          <p:nvPr/>
        </p:nvPicPr>
        <p:blipFill>
          <a:blip r:embed="rId2"/>
          <a:stretch>
            <a:fillRect/>
          </a:stretch>
        </p:blipFill>
        <p:spPr>
          <a:xfrm>
            <a:off x="118188" y="759422"/>
            <a:ext cx="5332095" cy="3230880"/>
          </a:xfrm>
          <a:prstGeom prst="rect">
            <a:avLst/>
          </a:prstGeom>
        </p:spPr>
      </p:pic>
      <p:pic>
        <p:nvPicPr>
          <p:cNvPr id="5" name="Picture 4">
            <a:extLst>
              <a:ext uri="{FF2B5EF4-FFF2-40B4-BE49-F238E27FC236}">
                <a16:creationId xmlns:a16="http://schemas.microsoft.com/office/drawing/2014/main" id="{ACEF743F-2E98-4C68-9AD6-D76255124802}"/>
              </a:ext>
            </a:extLst>
          </p:cNvPr>
          <p:cNvPicPr>
            <a:picLocks noChangeAspect="1"/>
          </p:cNvPicPr>
          <p:nvPr/>
        </p:nvPicPr>
        <p:blipFill>
          <a:blip r:embed="rId3"/>
          <a:stretch>
            <a:fillRect/>
          </a:stretch>
        </p:blipFill>
        <p:spPr>
          <a:xfrm>
            <a:off x="0" y="4003040"/>
            <a:ext cx="5638800" cy="2854960"/>
          </a:xfrm>
          <a:prstGeom prst="rect">
            <a:avLst/>
          </a:prstGeom>
        </p:spPr>
      </p:pic>
      <p:sp>
        <p:nvSpPr>
          <p:cNvPr id="7" name="TextBox 6">
            <a:extLst>
              <a:ext uri="{FF2B5EF4-FFF2-40B4-BE49-F238E27FC236}">
                <a16:creationId xmlns:a16="http://schemas.microsoft.com/office/drawing/2014/main" id="{16E5C072-70B6-481B-9B8B-6DC149DE750E}"/>
              </a:ext>
            </a:extLst>
          </p:cNvPr>
          <p:cNvSpPr txBox="1"/>
          <p:nvPr/>
        </p:nvSpPr>
        <p:spPr>
          <a:xfrm>
            <a:off x="5257799" y="838200"/>
            <a:ext cx="3895531" cy="5618910"/>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can see slight dips in the total death counts, in India.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Major Causes of Deaths for India are: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Cardiovascular Diseases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Diarrheal Diseases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Chronic Respiratory Diseases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Neonatal Disorders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Neoplasms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Lower Respiratory Infections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Tuberculosis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Deaths in India due to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Alzheimer's Disease and Other Dementias</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becoming more dominant among all Deaths Caused by Brain related Diseases with every incrementing year.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6222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0C0AE-2A3B-4C6D-AF4E-44666555F55E}"/>
              </a:ext>
            </a:extLst>
          </p:cNvPr>
          <p:cNvSpPr txBox="1"/>
          <p:nvPr/>
        </p:nvSpPr>
        <p:spPr>
          <a:xfrm>
            <a:off x="114300" y="490535"/>
            <a:ext cx="8915400" cy="5876930"/>
          </a:xfrm>
          <a:prstGeom prst="rect">
            <a:avLst/>
          </a:prstGeom>
          <a:noFill/>
        </p:spPr>
        <p:txBody>
          <a:bodyPr wrap="square">
            <a:spAutoFit/>
          </a:bodyPr>
          <a:lstStyle/>
          <a:p>
            <a:pPr marL="34290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India due to Diarrheal Diseases is dominant among all Deaths Caused by Gastrointestinal related Diseases with every incrementing year.</a:t>
            </a:r>
          </a:p>
          <a:p>
            <a:pPr marL="34290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India due to Chronic Respiratory Diseases is dominant among all Deaths Caused by Respiratory related Diseases with every incrementing year.</a:t>
            </a:r>
          </a:p>
          <a:p>
            <a:pPr marL="34290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India due to cardiovascular diseases  is most Dominant among all Deaths Caused with every incrementing year.</a:t>
            </a:r>
          </a:p>
          <a:p>
            <a:pPr marL="34290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India due to Pregnancy related issues is on decline with every incrementing year.</a:t>
            </a:r>
          </a:p>
          <a:p>
            <a:pPr marL="34290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India due to all kidney related Diseases is Dominant with every incrementing year.</a:t>
            </a:r>
          </a:p>
          <a:p>
            <a:pPr marL="34290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India due to Cirrhosis and Other Chronic Liver Diseases is Dominant among all Deaths Caused by liver related Diseases with every incrementing year.</a:t>
            </a:r>
          </a:p>
          <a:p>
            <a:pPr marL="34290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India due to Natural or Man-made Deaths are summarised below:</a:t>
            </a:r>
          </a:p>
          <a:p>
            <a:pPr marL="34290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'Interpersonal Violence' is constant with every incrementing year.</a:t>
            </a:r>
          </a:p>
          <a:p>
            <a:pPr marL="34290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'Drug Use Disorders' is incrementing with every incrementing year.</a:t>
            </a:r>
          </a:p>
          <a:p>
            <a:pPr marL="34290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'Self-harm' is constant with every incrementing year.</a:t>
            </a:r>
          </a:p>
          <a:p>
            <a:pPr marL="34290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'Exposure to Forces of Nature' is highest in 1993, 2001, 2004 &amp; 2013.</a:t>
            </a:r>
          </a:p>
          <a:p>
            <a:pPr marL="34290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"Fire, Heat, and Hot Substances" is constant with every incrementing year.</a:t>
            </a:r>
          </a:p>
          <a:p>
            <a:pPr marL="34290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'Poisonings', is declining with every incrementing year.</a:t>
            </a:r>
          </a:p>
          <a:p>
            <a:pPr marL="34290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'Conflict and Terrorism' is declining with every incrementing year, but need to be taken care of.</a:t>
            </a:r>
          </a:p>
          <a:p>
            <a:pPr marL="34290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'Environmental Heat and Cold Exposure' is constant with every incrementing year.</a:t>
            </a:r>
          </a:p>
          <a:p>
            <a:pPr marL="34290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'Road Injuries' is incrementing with every incrementing year.</a:t>
            </a:r>
          </a:p>
          <a:p>
            <a:pPr marL="342900" indent="-342900" algn="just">
              <a:lnSpc>
                <a:spcPct val="107000"/>
              </a:lnSpc>
              <a:spcAft>
                <a:spcPts val="800"/>
              </a:spcAft>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'Drowning' is declining with every incrementing year.</a:t>
            </a:r>
          </a:p>
        </p:txBody>
      </p:sp>
    </p:spTree>
    <p:extLst>
      <p:ext uri="{BB962C8B-B14F-4D97-AF65-F5344CB8AC3E}">
        <p14:creationId xmlns:p14="http://schemas.microsoft.com/office/powerpoint/2010/main" val="2825049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D2AED6-DDAE-482C-978F-9351177E93B8}"/>
              </a:ext>
            </a:extLst>
          </p:cNvPr>
          <p:cNvSpPr txBox="1"/>
          <p:nvPr/>
        </p:nvSpPr>
        <p:spPr>
          <a:xfrm>
            <a:off x="304800" y="457200"/>
            <a:ext cx="4572000" cy="703398"/>
          </a:xfrm>
          <a:prstGeom prst="rect">
            <a:avLst/>
          </a:prstGeom>
          <a:noFill/>
        </p:spPr>
        <p:txBody>
          <a:bodyPr wrap="square">
            <a:spAutoFit/>
          </a:bodyPr>
          <a:lstStyle/>
          <a:p>
            <a:pPr>
              <a:lnSpc>
                <a:spcPct val="107000"/>
              </a:lnSpc>
              <a:spcBef>
                <a:spcPts val="1200"/>
              </a:spcBef>
            </a:pPr>
            <a:r>
              <a:rPr lang="en-IN" sz="1800" b="1" i="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3. For United States of America:</a:t>
            </a:r>
            <a:endParaRPr lang="en-IN" sz="2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4" name="Picture 3">
            <a:extLst>
              <a:ext uri="{FF2B5EF4-FFF2-40B4-BE49-F238E27FC236}">
                <a16:creationId xmlns:a16="http://schemas.microsoft.com/office/drawing/2014/main" id="{DB4EE6B0-D2AE-4051-AFF1-19F9A6381135}"/>
              </a:ext>
            </a:extLst>
          </p:cNvPr>
          <p:cNvPicPr>
            <a:picLocks noChangeAspect="1"/>
          </p:cNvPicPr>
          <p:nvPr/>
        </p:nvPicPr>
        <p:blipFill>
          <a:blip r:embed="rId2"/>
          <a:stretch>
            <a:fillRect/>
          </a:stretch>
        </p:blipFill>
        <p:spPr>
          <a:xfrm>
            <a:off x="10160" y="914401"/>
            <a:ext cx="5552440" cy="2819400"/>
          </a:xfrm>
          <a:prstGeom prst="rect">
            <a:avLst/>
          </a:prstGeom>
        </p:spPr>
      </p:pic>
      <p:pic>
        <p:nvPicPr>
          <p:cNvPr id="5" name="Picture 4">
            <a:extLst>
              <a:ext uri="{FF2B5EF4-FFF2-40B4-BE49-F238E27FC236}">
                <a16:creationId xmlns:a16="http://schemas.microsoft.com/office/drawing/2014/main" id="{6A208478-9111-4653-8539-F66363D7AEB4}"/>
              </a:ext>
            </a:extLst>
          </p:cNvPr>
          <p:cNvPicPr>
            <a:picLocks noChangeAspect="1"/>
          </p:cNvPicPr>
          <p:nvPr/>
        </p:nvPicPr>
        <p:blipFill>
          <a:blip r:embed="rId3"/>
          <a:stretch>
            <a:fillRect/>
          </a:stretch>
        </p:blipFill>
        <p:spPr>
          <a:xfrm>
            <a:off x="152400" y="3962400"/>
            <a:ext cx="5552440" cy="2646045"/>
          </a:xfrm>
          <a:prstGeom prst="rect">
            <a:avLst/>
          </a:prstGeom>
        </p:spPr>
      </p:pic>
      <p:sp>
        <p:nvSpPr>
          <p:cNvPr id="7" name="TextBox 6">
            <a:extLst>
              <a:ext uri="{FF2B5EF4-FFF2-40B4-BE49-F238E27FC236}">
                <a16:creationId xmlns:a16="http://schemas.microsoft.com/office/drawing/2014/main" id="{78A7172E-2E03-4E1E-A974-1348BA56929B}"/>
              </a:ext>
            </a:extLst>
          </p:cNvPr>
          <p:cNvSpPr txBox="1"/>
          <p:nvPr/>
        </p:nvSpPr>
        <p:spPr>
          <a:xfrm>
            <a:off x="5486400" y="776164"/>
            <a:ext cx="3647440" cy="5915274"/>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There is a clear raise in Total No. of Deaths recorded with each incrementing year, in United States.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Major Causes of Deaths for United States are: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Cardiovascular Diseases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Neoplasms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Chronic Respiratory Diseases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Alzheimer's Disease and Other Dementias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Digestive Diseases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Deaths in United States due to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Alzheimer's Disease and Other Dementias</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becoming more dominant among all Deaths Caused by Brain related Diseases with every incrementing year.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8844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7A6334-82C1-4055-BD8C-2A995FB82042}"/>
              </a:ext>
            </a:extLst>
          </p:cNvPr>
          <p:cNvSpPr txBox="1"/>
          <p:nvPr/>
        </p:nvSpPr>
        <p:spPr>
          <a:xfrm>
            <a:off x="152400" y="490535"/>
            <a:ext cx="8839200" cy="5876930"/>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United States due to Digestive Diseases is increasing almost exponentially &amp; is Dominant among all Deaths Caused by Gastrointestinal related Diseases with every incrementing year.</a:t>
            </a:r>
          </a:p>
          <a:p>
            <a:pPr marL="342900" lvl="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United States due to Chronic Respiratory Diseases is increasing &amp; dominant among all Deaths Caused by Respiratory related Diseases with every incrementing year.</a:t>
            </a:r>
          </a:p>
          <a:p>
            <a:pPr marL="342900" lvl="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United States due to cardiovascular diseases  is most Dominant among all Deaths Caused with every incrementing year. Also, deaths due to Neoplasms(Cancer) is increasing.</a:t>
            </a:r>
          </a:p>
          <a:p>
            <a:pPr marL="342900" lvl="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United States due to Pregnancy related issues is on decline with every incrementing year.</a:t>
            </a:r>
          </a:p>
          <a:p>
            <a:pPr marL="342900" lvl="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United States due to all kidney related Diseases is Dominant with every incrementing year.</a:t>
            </a:r>
          </a:p>
          <a:p>
            <a:pPr marL="342900" lvl="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United States due to Cirrhosis and Other Chronic Liver Diseases is Dominant among all Deaths Caused by liver related Diseases with every incrementing year.</a:t>
            </a:r>
          </a:p>
          <a:p>
            <a:pPr marL="342900" lvl="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United States due to Natural or Man-made Deaths are summarised below:</a:t>
            </a:r>
          </a:p>
          <a:p>
            <a:pPr marL="342900" lvl="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'Interpersonal Violence' is decreasing with every incrementing year.</a:t>
            </a:r>
          </a:p>
          <a:p>
            <a:pPr marL="342900" lvl="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'Drug Use Disorders' is incrementing with every incrementing year.</a:t>
            </a:r>
          </a:p>
          <a:p>
            <a:pPr marL="342900" lvl="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'Self-harm' is almost constant with every incrementing year.</a:t>
            </a:r>
          </a:p>
          <a:p>
            <a:pPr marL="342900" lvl="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'Exposure to Forces of Nature' is highest in 2005.</a:t>
            </a:r>
          </a:p>
          <a:p>
            <a:pPr marL="342900" lvl="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"Fire, Heat, and Hot Substances" is constant with every incrementing year.</a:t>
            </a:r>
          </a:p>
          <a:p>
            <a:pPr marL="342900" lvl="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'Poisonings', is slightly increasing with every incrementing year.</a:t>
            </a:r>
          </a:p>
          <a:p>
            <a:pPr marL="342900" lvl="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'Conflict and Terrorism' is declining with every incrementing year, except in 2001 due to WTC Attack.</a:t>
            </a:r>
          </a:p>
          <a:p>
            <a:pPr marL="342900" lvl="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'Environmental Heat and Cold Exposure' is constant with every incrementing year.</a:t>
            </a:r>
          </a:p>
          <a:p>
            <a:pPr marL="342900" lvl="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'Road Injuries' is slightly decreasing with every incrementing year.</a:t>
            </a:r>
          </a:p>
          <a:p>
            <a:pPr marL="342900" lvl="0" indent="-342900" algn="just">
              <a:lnSpc>
                <a:spcPct val="107000"/>
              </a:lnSpc>
              <a:spcAft>
                <a:spcPts val="800"/>
              </a:spcAft>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'Drowning' is slightly declining with every incrementing year.</a:t>
            </a:r>
          </a:p>
        </p:txBody>
      </p:sp>
    </p:spTree>
    <p:extLst>
      <p:ext uri="{BB962C8B-B14F-4D97-AF65-F5344CB8AC3E}">
        <p14:creationId xmlns:p14="http://schemas.microsoft.com/office/powerpoint/2010/main" val="222451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C1851D-2A38-41F9-A7D0-B23D3820B5D4}"/>
              </a:ext>
            </a:extLst>
          </p:cNvPr>
          <p:cNvSpPr txBox="1"/>
          <p:nvPr/>
        </p:nvSpPr>
        <p:spPr>
          <a:xfrm>
            <a:off x="228600" y="381000"/>
            <a:ext cx="4572000" cy="373757"/>
          </a:xfrm>
          <a:prstGeom prst="rect">
            <a:avLst/>
          </a:prstGeom>
          <a:noFill/>
        </p:spPr>
        <p:txBody>
          <a:bodyPr wrap="square">
            <a:spAutoFit/>
          </a:bodyPr>
          <a:lstStyle/>
          <a:p>
            <a:pPr>
              <a:lnSpc>
                <a:spcPct val="107000"/>
              </a:lnSpc>
              <a:spcBef>
                <a:spcPts val="1200"/>
              </a:spcBef>
            </a:pPr>
            <a:r>
              <a:rPr lang="en-IN" sz="1800" b="1" i="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4. For Russia:</a:t>
            </a:r>
            <a:endParaRPr lang="en-IN" sz="2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34E7040-8281-4FF3-8EA1-9C02BE776C39}"/>
              </a:ext>
            </a:extLst>
          </p:cNvPr>
          <p:cNvPicPr>
            <a:picLocks noChangeAspect="1"/>
          </p:cNvPicPr>
          <p:nvPr/>
        </p:nvPicPr>
        <p:blipFill>
          <a:blip r:embed="rId2"/>
          <a:stretch>
            <a:fillRect/>
          </a:stretch>
        </p:blipFill>
        <p:spPr>
          <a:xfrm>
            <a:off x="0" y="838200"/>
            <a:ext cx="5943600" cy="3098800"/>
          </a:xfrm>
          <a:prstGeom prst="rect">
            <a:avLst/>
          </a:prstGeom>
        </p:spPr>
      </p:pic>
      <p:pic>
        <p:nvPicPr>
          <p:cNvPr id="5" name="Picture 4">
            <a:extLst>
              <a:ext uri="{FF2B5EF4-FFF2-40B4-BE49-F238E27FC236}">
                <a16:creationId xmlns:a16="http://schemas.microsoft.com/office/drawing/2014/main" id="{C2F9818A-3CE4-45AC-8706-BF0383386904}"/>
              </a:ext>
            </a:extLst>
          </p:cNvPr>
          <p:cNvPicPr>
            <a:picLocks noChangeAspect="1"/>
          </p:cNvPicPr>
          <p:nvPr/>
        </p:nvPicPr>
        <p:blipFill>
          <a:blip r:embed="rId3"/>
          <a:stretch>
            <a:fillRect/>
          </a:stretch>
        </p:blipFill>
        <p:spPr>
          <a:xfrm>
            <a:off x="10160" y="3789680"/>
            <a:ext cx="5628640" cy="3063240"/>
          </a:xfrm>
          <a:prstGeom prst="rect">
            <a:avLst/>
          </a:prstGeom>
        </p:spPr>
      </p:pic>
      <p:sp>
        <p:nvSpPr>
          <p:cNvPr id="7" name="TextBox 6">
            <a:extLst>
              <a:ext uri="{FF2B5EF4-FFF2-40B4-BE49-F238E27FC236}">
                <a16:creationId xmlns:a16="http://schemas.microsoft.com/office/drawing/2014/main" id="{A46ECBBB-9266-48DB-BD6B-B9D3190245C9}"/>
              </a:ext>
            </a:extLst>
          </p:cNvPr>
          <p:cNvSpPr txBox="1"/>
          <p:nvPr/>
        </p:nvSpPr>
        <p:spPr>
          <a:xfrm>
            <a:off x="5497830" y="1010490"/>
            <a:ext cx="3636010" cy="5618910"/>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There is a clear decrease in Total No. of Deaths after 2005 with each incrementing year in Russia.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Major Causes of Deaths for Russia are: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Cardiovascular Diseases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Neoplasms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Digestive Diseases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Self-harm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Chronic Respiratory Diseases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Deaths in Russia due to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Alzheimer's Disease and Other Dementias</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becoming more dominant among all Deaths Caused by Brain related Diseases with every incrementing year.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8864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719494-27C3-4591-BF10-FC47F4A296EE}"/>
              </a:ext>
            </a:extLst>
          </p:cNvPr>
          <p:cNvSpPr txBox="1"/>
          <p:nvPr/>
        </p:nvSpPr>
        <p:spPr>
          <a:xfrm>
            <a:off x="0" y="490535"/>
            <a:ext cx="9144000" cy="5876930"/>
          </a:xfrm>
          <a:prstGeom prst="rect">
            <a:avLst/>
          </a:prstGeom>
          <a:noFill/>
        </p:spPr>
        <p:txBody>
          <a:bodyPr wrap="square">
            <a:spAutoFit/>
          </a:bodyPr>
          <a:lstStyle/>
          <a:p>
            <a:pPr marL="34290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Russia due to Digestive Diseases is increasing almost exponentially &amp; is Dominant among all Deaths Caused by Gastrointestinal related Diseases with every incrementing year.</a:t>
            </a:r>
          </a:p>
          <a:p>
            <a:pPr marL="34290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Russia due to Chronic Respiratory Diseases is decreasing but dominant among all Deaths Caused by Respiratory related Diseases with every incrementing year.</a:t>
            </a:r>
          </a:p>
          <a:p>
            <a:pPr marL="34290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Russia due to cardiovascular diseases  is most Dominant among all Deaths Caused with every incrementing year. </a:t>
            </a:r>
          </a:p>
          <a:p>
            <a:pPr marL="34290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Russia due to Pregnancy related issues is on decline with every incrementing year.</a:t>
            </a:r>
          </a:p>
          <a:p>
            <a:pPr marL="34290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Russia due to all kidney related Diseases is Dominant with every incrementing year.</a:t>
            </a:r>
          </a:p>
          <a:p>
            <a:pPr marL="34290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Russia due to Cirrhosis and Other Chronic Liver Diseases is Dominant among all Deaths Caused by liver related Diseases with every incrementing year.</a:t>
            </a:r>
          </a:p>
          <a:p>
            <a:pPr marL="34290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Russia due to Natural or Man-made Deaths are summarised below:</a:t>
            </a:r>
          </a:p>
          <a:p>
            <a:pPr marL="34290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'Interpersonal Violence' is decreasing with every incrementing year.</a:t>
            </a:r>
          </a:p>
          <a:p>
            <a:pPr marL="34290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'Drug Use Disorders' is decreasing with every incrementing year.</a:t>
            </a:r>
          </a:p>
          <a:p>
            <a:pPr marL="34290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In Russia, Deaths due to 'Self-harm' is decreasing with every incrementing year.</a:t>
            </a:r>
          </a:p>
          <a:p>
            <a:pPr marL="34290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'Exposure to Forces of Nature' is highest in 2002.</a:t>
            </a:r>
          </a:p>
          <a:p>
            <a:pPr marL="34290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"Fire, Heat, and Hot Substances" is decreasing with every incrementing year.</a:t>
            </a:r>
          </a:p>
          <a:p>
            <a:pPr marL="34290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'Poisonings', is decreasing with every incrementing year.</a:t>
            </a:r>
          </a:p>
          <a:p>
            <a:pPr marL="34290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'Conflict and Terrorism' is declining with every incrementing year, except in between 1999 &amp; 2002.</a:t>
            </a:r>
          </a:p>
          <a:p>
            <a:pPr marL="34290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'Environmental Heat and Cold Exposure' is decreasing with every incrementing year.</a:t>
            </a:r>
          </a:p>
          <a:p>
            <a:pPr marL="34290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'Road Injuries' is decreasing with every incrementing year.</a:t>
            </a:r>
          </a:p>
          <a:p>
            <a:pPr marL="342900" indent="-342900" algn="just">
              <a:lnSpc>
                <a:spcPct val="107000"/>
              </a:lnSpc>
              <a:spcAft>
                <a:spcPts val="800"/>
              </a:spcAft>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'Drowning' is declining with every incrementing year.</a:t>
            </a:r>
          </a:p>
        </p:txBody>
      </p:sp>
    </p:spTree>
    <p:extLst>
      <p:ext uri="{BB962C8B-B14F-4D97-AF65-F5344CB8AC3E}">
        <p14:creationId xmlns:p14="http://schemas.microsoft.com/office/powerpoint/2010/main" val="359328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38859F-D24C-43C9-B970-05D63603D30F}"/>
              </a:ext>
            </a:extLst>
          </p:cNvPr>
          <p:cNvSpPr txBox="1"/>
          <p:nvPr/>
        </p:nvSpPr>
        <p:spPr>
          <a:xfrm>
            <a:off x="228600" y="381000"/>
            <a:ext cx="4572000" cy="373757"/>
          </a:xfrm>
          <a:prstGeom prst="rect">
            <a:avLst/>
          </a:prstGeom>
          <a:noFill/>
        </p:spPr>
        <p:txBody>
          <a:bodyPr wrap="square">
            <a:spAutoFit/>
          </a:bodyPr>
          <a:lstStyle/>
          <a:p>
            <a:pPr lvl="0">
              <a:lnSpc>
                <a:spcPct val="107000"/>
              </a:lnSpc>
              <a:spcBef>
                <a:spcPts val="1200"/>
              </a:spcBef>
              <a:spcAft>
                <a:spcPts val="0"/>
              </a:spcAft>
            </a:pPr>
            <a:r>
              <a:rPr lang="en-IN" sz="1800" b="1" i="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5. For Indonesia:</a:t>
            </a:r>
            <a:endParaRPr lang="en-IN" sz="2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E31772D-F921-4EEE-9DA9-B7ECDD3F5BE8}"/>
              </a:ext>
            </a:extLst>
          </p:cNvPr>
          <p:cNvPicPr>
            <a:picLocks noChangeAspect="1"/>
          </p:cNvPicPr>
          <p:nvPr/>
        </p:nvPicPr>
        <p:blipFill>
          <a:blip r:embed="rId2"/>
          <a:stretch>
            <a:fillRect/>
          </a:stretch>
        </p:blipFill>
        <p:spPr>
          <a:xfrm>
            <a:off x="15240" y="780157"/>
            <a:ext cx="5318760" cy="2877443"/>
          </a:xfrm>
          <a:prstGeom prst="rect">
            <a:avLst/>
          </a:prstGeom>
        </p:spPr>
      </p:pic>
      <p:pic>
        <p:nvPicPr>
          <p:cNvPr id="5" name="Picture 4">
            <a:extLst>
              <a:ext uri="{FF2B5EF4-FFF2-40B4-BE49-F238E27FC236}">
                <a16:creationId xmlns:a16="http://schemas.microsoft.com/office/drawing/2014/main" id="{700FFFBB-66A4-4902-91D4-096358AEC44E}"/>
              </a:ext>
            </a:extLst>
          </p:cNvPr>
          <p:cNvPicPr>
            <a:picLocks noChangeAspect="1"/>
          </p:cNvPicPr>
          <p:nvPr/>
        </p:nvPicPr>
        <p:blipFill>
          <a:blip r:embed="rId3"/>
          <a:stretch>
            <a:fillRect/>
          </a:stretch>
        </p:blipFill>
        <p:spPr>
          <a:xfrm>
            <a:off x="47625" y="3683000"/>
            <a:ext cx="5438775" cy="3164840"/>
          </a:xfrm>
          <a:prstGeom prst="rect">
            <a:avLst/>
          </a:prstGeom>
        </p:spPr>
      </p:pic>
      <p:sp>
        <p:nvSpPr>
          <p:cNvPr id="7" name="TextBox 6">
            <a:extLst>
              <a:ext uri="{FF2B5EF4-FFF2-40B4-BE49-F238E27FC236}">
                <a16:creationId xmlns:a16="http://schemas.microsoft.com/office/drawing/2014/main" id="{2485351E-468F-476C-BADE-7993EEDC2F2E}"/>
              </a:ext>
            </a:extLst>
          </p:cNvPr>
          <p:cNvSpPr txBox="1"/>
          <p:nvPr/>
        </p:nvSpPr>
        <p:spPr>
          <a:xfrm>
            <a:off x="5334000" y="915908"/>
            <a:ext cx="3810000" cy="5618910"/>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There is a clear raise in Total No. of Deaths recorded with each incrementing year, in Indonesia.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Major Causes of Deaths for Indonesia are: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Cardiovascular Diseases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Neoplasms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Digestive Diseases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Tuberculosis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Diarrheal Diseases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Chronic Respiratory Diseases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Deaths in Indonesia due to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Alzheimer's Disease and Other Dementias</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becoming more dominant among all Deaths Caused by Brain related Diseases with every incrementing year.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8332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8D2507-B374-46BA-AC90-9DA54FFFA52B}"/>
              </a:ext>
            </a:extLst>
          </p:cNvPr>
          <p:cNvSpPr txBox="1"/>
          <p:nvPr/>
        </p:nvSpPr>
        <p:spPr>
          <a:xfrm>
            <a:off x="228600" y="490535"/>
            <a:ext cx="8686800" cy="6140399"/>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Indonesia due to Digestive Diseases is increasing almost linearly &amp; is Dominant among all Deaths Caused by Gastrointestinal related Diseases with every incrementing year.</a:t>
            </a:r>
          </a:p>
          <a:p>
            <a:pPr marL="342900" lvl="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Indonesia due to Chronic Respiratory Diseases is increasing &amp; dominant among all Deaths Caused by Respiratory related Diseases with every incrementing year.</a:t>
            </a:r>
          </a:p>
          <a:p>
            <a:pPr marL="342900" lvl="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Indonesia due to Cardiovascular diseases  is most Dominant among all Deaths Caused with every incrementing year. Also, deaths due to HIV/AIDS is increasing almost exponentially.</a:t>
            </a:r>
          </a:p>
          <a:p>
            <a:pPr marL="342900" lvl="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Indonesia due to Pregnancy related issues is on decline with every incrementing year.</a:t>
            </a:r>
          </a:p>
          <a:p>
            <a:pPr marL="342900" lvl="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Indonesia due to all kidney related Diseases is Dominant with every incrementing year.</a:t>
            </a:r>
          </a:p>
          <a:p>
            <a:pPr marL="342900" lvl="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Indonesia due to Cirrhosis and Other Chronic Liver Diseases is Dominant among all Deaths Caused by liver related Diseases with every incrementing year.</a:t>
            </a:r>
          </a:p>
          <a:p>
            <a:pPr marL="342900" lvl="0" indent="-342900" algn="just">
              <a:lnSpc>
                <a:spcPct val="107000"/>
              </a:lnSpc>
              <a:buFont typeface="Symbol" panose="05050102010706020507" pitchFamily="18" charset="2"/>
              <a:buChar char=""/>
            </a:pPr>
            <a:r>
              <a:rPr lang="en-IN" sz="1600" dirty="0">
                <a:latin typeface="Calibri" panose="020F0502020204030204" pitchFamily="34" charset="0"/>
                <a:cs typeface="Times New Roman" panose="02020603050405020304" pitchFamily="18" charset="0"/>
              </a:rPr>
              <a:t>Deaths in Indonesia due to Natural or Man-made Deaths are summarised below:</a:t>
            </a:r>
          </a:p>
          <a:p>
            <a:pPr marL="342900" lvl="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'Interpersonal Violence' is almost constant with every incrementing year.</a:t>
            </a:r>
          </a:p>
          <a:p>
            <a:pPr marL="342900" lvl="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'Drug Use Disorders' is incrementing with every incrementing year.</a:t>
            </a:r>
          </a:p>
          <a:p>
            <a:pPr marL="342900" lvl="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'Self-harm' is almost constant with every incrementing year.</a:t>
            </a:r>
          </a:p>
          <a:p>
            <a:pPr marL="342900" lvl="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'Exposure to Forces of Nature' is highest in 2004.</a:t>
            </a:r>
          </a:p>
          <a:p>
            <a:pPr marL="342900" lvl="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"Fire, Heat, and Hot Substances" is constantly declining with every incrementing year.</a:t>
            </a:r>
          </a:p>
          <a:p>
            <a:pPr marL="342900" lvl="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'Poisonings', is constant with every incrementing year.</a:t>
            </a:r>
          </a:p>
          <a:p>
            <a:pPr marL="342900" lvl="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'Conflict and Terrorism' is negligible with every incrementing year, except between 1999 &amp; 2005.</a:t>
            </a:r>
          </a:p>
          <a:p>
            <a:pPr marL="342900" lvl="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'Environmental Heat and Cold Exposure' is constant with every incrementing year.</a:t>
            </a:r>
          </a:p>
          <a:p>
            <a:pPr marL="342900" lvl="0" indent="-342900" algn="just">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'Road Injuries' is slightly decreasing with every incrementing year.</a:t>
            </a:r>
          </a:p>
          <a:p>
            <a:pPr marL="342900" lvl="0" indent="-342900" algn="just">
              <a:lnSpc>
                <a:spcPct val="107000"/>
              </a:lnSpc>
              <a:spcAft>
                <a:spcPts val="800"/>
              </a:spcAft>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Deaths due to 'Drowning' is declining with every incrementing year.</a:t>
            </a:r>
          </a:p>
        </p:txBody>
      </p:sp>
    </p:spTree>
    <p:extLst>
      <p:ext uri="{BB962C8B-B14F-4D97-AF65-F5344CB8AC3E}">
        <p14:creationId xmlns:p14="http://schemas.microsoft.com/office/powerpoint/2010/main" val="35360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467E6A8-1DC7-43DD-B17B-151F6A9AF226}"/>
              </a:ext>
            </a:extLst>
          </p:cNvPr>
          <p:cNvSpPr/>
          <p:nvPr/>
        </p:nvSpPr>
        <p:spPr>
          <a:xfrm>
            <a:off x="1600200" y="1259175"/>
            <a:ext cx="5943600" cy="4339650"/>
          </a:xfrm>
          <a:prstGeom prst="rect">
            <a:avLst/>
          </a:prstGeom>
          <a:noFill/>
        </p:spPr>
        <p:txBody>
          <a:bodyPr wrap="square" lIns="91440" tIns="45720" rIns="91440" bIns="45720">
            <a:spAutoFit/>
          </a:bodyPr>
          <a:lstStyle/>
          <a:p>
            <a:pPr algn="ctr"/>
            <a:r>
              <a:rPr lang="en-US" sz="138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IN" sz="138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9427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753E47-FE35-43E5-AAE7-EBDF4EFC54A3}"/>
              </a:ext>
            </a:extLst>
          </p:cNvPr>
          <p:cNvSpPr txBox="1"/>
          <p:nvPr/>
        </p:nvSpPr>
        <p:spPr>
          <a:xfrm>
            <a:off x="2286000" y="282197"/>
            <a:ext cx="4572000" cy="769441"/>
          </a:xfrm>
          <a:prstGeom prst="rect">
            <a:avLst/>
          </a:prstGeom>
          <a:noFill/>
        </p:spPr>
        <p:txBody>
          <a:bodyPr wrap="square">
            <a:spAutoFit/>
          </a:bodyPr>
          <a:lstStyle/>
          <a:p>
            <a:pPr marL="355600" algn="ctr">
              <a:spcBef>
                <a:spcPts val="805"/>
              </a:spcBef>
              <a:spcAft>
                <a:spcPts val="0"/>
              </a:spcAft>
            </a:pPr>
            <a:r>
              <a:rPr lang="en-US" sz="4400" b="1" u="sng" dirty="0">
                <a:effectLst/>
                <a:latin typeface="Bahnschrift" panose="020B0502040204020203" pitchFamily="34" charset="0"/>
                <a:ea typeface="Bahnschrift" panose="020B0502040204020203" pitchFamily="34" charset="0"/>
                <a:cs typeface="Bahnschrift" panose="020B0502040204020203" pitchFamily="34" charset="0"/>
              </a:rPr>
              <a:t>Introduction</a:t>
            </a:r>
            <a:endParaRPr lang="en-IN" sz="4400" dirty="0">
              <a:effectLst/>
              <a:latin typeface="Bahnschrift" panose="020B0502040204020203" pitchFamily="34" charset="0"/>
              <a:ea typeface="Bahnschrift" panose="020B0502040204020203" pitchFamily="34" charset="0"/>
              <a:cs typeface="Bahnschrift" panose="020B0502040204020203" pitchFamily="34" charset="0"/>
            </a:endParaRPr>
          </a:p>
        </p:txBody>
      </p:sp>
      <p:sp>
        <p:nvSpPr>
          <p:cNvPr id="5" name="TextBox 4">
            <a:extLst>
              <a:ext uri="{FF2B5EF4-FFF2-40B4-BE49-F238E27FC236}">
                <a16:creationId xmlns:a16="http://schemas.microsoft.com/office/drawing/2014/main" id="{85DF8894-0D0E-4874-9C85-F30A4E4E5D1E}"/>
              </a:ext>
            </a:extLst>
          </p:cNvPr>
          <p:cNvSpPr txBox="1"/>
          <p:nvPr/>
        </p:nvSpPr>
        <p:spPr>
          <a:xfrm>
            <a:off x="457200" y="1219200"/>
            <a:ext cx="8229600" cy="503759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dirty="0">
                <a:effectLst/>
                <a:latin typeface="Calibri" panose="020F0502020204030204" pitchFamily="34" charset="0"/>
                <a:ea typeface="Calibri" panose="020F0502020204030204" pitchFamily="34" charset="0"/>
                <a:cs typeface="Times New Roman" panose="02020603050405020304" pitchFamily="18" charset="0"/>
              </a:rPr>
              <a:t>Death is a natural part of life but dying prematurely, especially due to unfortunate and unnecessary causes, is something we as individuals and as a society should seek to avoid. </a:t>
            </a:r>
          </a:p>
          <a:p>
            <a:pPr marL="285750" indent="-285750" algn="just">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A straightforward way to assess the health status of a population is to focus on mortality – or concepts like child mortality or life expectancy, which are based on mortality estimates. </a:t>
            </a:r>
          </a:p>
          <a:p>
            <a:pPr marL="285750" indent="-285750" algn="just">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A focus on mortality, however, does not take into account that the burden of diseases is not only that they kill people, but that they cause suffering to people who live with them.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dirty="0">
                <a:effectLst/>
                <a:latin typeface="Calibri" panose="020F0502020204030204" pitchFamily="34" charset="0"/>
                <a:ea typeface="Calibri" panose="020F0502020204030204" pitchFamily="34" charset="0"/>
                <a:cs typeface="Times New Roman" panose="02020603050405020304" pitchFamily="18" charset="0"/>
              </a:rPr>
              <a:t>An important first-step in decreasing death tolls is examining the causes of death that affect humans on a global scale. </a:t>
            </a:r>
          </a:p>
          <a:p>
            <a:pPr marL="285750" indent="-285750" algn="just">
              <a:lnSpc>
                <a:spcPct val="107000"/>
              </a:lnSpc>
              <a:spcAft>
                <a:spcPts val="800"/>
              </a:spcAft>
              <a:buFont typeface="Wingdings" panose="05000000000000000000" pitchFamily="2" charset="2"/>
              <a:buChar char="Ø"/>
            </a:pPr>
            <a:r>
              <a:rPr lang="en-IN" dirty="0">
                <a:effectLst/>
                <a:latin typeface="Calibri" panose="020F0502020204030204" pitchFamily="34" charset="0"/>
                <a:ea typeface="Calibri" panose="020F0502020204030204" pitchFamily="34" charset="0"/>
                <a:cs typeface="Times New Roman" panose="02020603050405020304" pitchFamily="18" charset="0"/>
              </a:rPr>
              <a:t>The dataset chosen to use for this project aims to assist in the effort of analysing causes of death on a global scale.</a:t>
            </a:r>
          </a:p>
          <a:p>
            <a:pPr marL="285750" indent="-285750" algn="just">
              <a:lnSpc>
                <a:spcPct val="107000"/>
              </a:lnSpc>
              <a:spcAft>
                <a:spcPts val="800"/>
              </a:spcAft>
              <a:buFont typeface="Wingdings" panose="05000000000000000000" pitchFamily="2" charset="2"/>
              <a:buChar char="Ø"/>
            </a:pPr>
            <a:r>
              <a:rPr lang="en-IN" dirty="0">
                <a:effectLst/>
                <a:latin typeface="Calibri" panose="020F0502020204030204" pitchFamily="34" charset="0"/>
                <a:ea typeface="Calibri" panose="020F0502020204030204" pitchFamily="34" charset="0"/>
                <a:cs typeface="Times New Roman" panose="02020603050405020304" pitchFamily="18" charset="0"/>
              </a:rPr>
              <a:t>In this Dataset, we have Historical Data of different cause of deaths for all ages around the World. </a:t>
            </a:r>
          </a:p>
        </p:txBody>
      </p:sp>
    </p:spTree>
    <p:extLst>
      <p:ext uri="{BB962C8B-B14F-4D97-AF65-F5344CB8AC3E}">
        <p14:creationId xmlns:p14="http://schemas.microsoft.com/office/powerpoint/2010/main" val="634877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C673C7-6020-48E2-9960-6763909584A7}"/>
              </a:ext>
            </a:extLst>
          </p:cNvPr>
          <p:cNvSpPr txBox="1"/>
          <p:nvPr/>
        </p:nvSpPr>
        <p:spPr>
          <a:xfrm>
            <a:off x="381000" y="685800"/>
            <a:ext cx="8305800" cy="865173"/>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2400" b="1" dirty="0">
                <a:effectLst/>
                <a:latin typeface="Calibri" panose="020F0502020204030204" pitchFamily="34" charset="0"/>
                <a:ea typeface="Calibri" panose="020F0502020204030204" pitchFamily="34" charset="0"/>
                <a:cs typeface="Times New Roman" panose="02020603050405020304" pitchFamily="18" charset="0"/>
              </a:rPr>
              <a:t>The key features of this Dataset </a:t>
            </a:r>
            <a:r>
              <a:rPr lang="en-IN" sz="2400" b="1" dirty="0">
                <a:latin typeface="Calibri" panose="020F0502020204030204" pitchFamily="34" charset="0"/>
                <a:cs typeface="Times New Roman" panose="02020603050405020304" pitchFamily="18" charset="0"/>
              </a:rPr>
              <a:t>after </a:t>
            </a:r>
            <a:r>
              <a:rPr lang="en-US" sz="2400" b="1" dirty="0">
                <a:latin typeface="Calibri" panose="020F0502020204030204" pitchFamily="34" charset="0"/>
                <a:cs typeface="Times New Roman" panose="02020603050405020304" pitchFamily="18" charset="0"/>
              </a:rPr>
              <a:t>Segregating the Cause of deaths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are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3F68C18-89B6-40A3-87AB-5A6B43DEF5DA}"/>
              </a:ext>
            </a:extLst>
          </p:cNvPr>
          <p:cNvPicPr>
            <a:picLocks noChangeAspect="1"/>
          </p:cNvPicPr>
          <p:nvPr/>
        </p:nvPicPr>
        <p:blipFill>
          <a:blip r:embed="rId2"/>
          <a:stretch>
            <a:fillRect/>
          </a:stretch>
        </p:blipFill>
        <p:spPr>
          <a:xfrm>
            <a:off x="457200" y="1600200"/>
            <a:ext cx="8229600" cy="4419600"/>
          </a:xfrm>
          <a:prstGeom prst="rect">
            <a:avLst/>
          </a:prstGeom>
        </p:spPr>
      </p:pic>
    </p:spTree>
    <p:extLst>
      <p:ext uri="{BB962C8B-B14F-4D97-AF65-F5344CB8AC3E}">
        <p14:creationId xmlns:p14="http://schemas.microsoft.com/office/powerpoint/2010/main" val="4275431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4">
            <a:extLst>
              <a:ext uri="{FF2B5EF4-FFF2-40B4-BE49-F238E27FC236}">
                <a16:creationId xmlns:a16="http://schemas.microsoft.com/office/drawing/2014/main" id="{11FC2710-B437-4D34-9D73-3863F49F85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902118"/>
            <a:ext cx="4953000" cy="27762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4EEABB7-A9E0-48E2-AFF3-0161C484DB68}"/>
              </a:ext>
            </a:extLst>
          </p:cNvPr>
          <p:cNvSpPr>
            <a:spLocks noChangeArrowheads="1"/>
          </p:cNvSpPr>
          <p:nvPr/>
        </p:nvSpPr>
        <p:spPr bwMode="auto">
          <a:xfrm>
            <a:off x="0" y="346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DE8DD2B0-2AC0-437E-B35C-8D1772CC3629}"/>
              </a:ext>
            </a:extLst>
          </p:cNvPr>
          <p:cNvSpPr txBox="1"/>
          <p:nvPr/>
        </p:nvSpPr>
        <p:spPr>
          <a:xfrm>
            <a:off x="304800" y="1585012"/>
            <a:ext cx="8686800" cy="3751476"/>
          </a:xfrm>
          <a:prstGeom prst="rect">
            <a:avLst/>
          </a:prstGeom>
          <a:noFill/>
        </p:spPr>
        <p:txBody>
          <a:bodyPr wrap="square">
            <a:spAutoFit/>
          </a:bodyPr>
          <a:lstStyle/>
          <a:p>
            <a:pPr>
              <a:lnSpc>
                <a:spcPct val="150000"/>
              </a:lnSpc>
              <a:spcAft>
                <a:spcPts val="800"/>
              </a:spcAft>
            </a:pPr>
            <a:r>
              <a:rPr lang="en-IN" sz="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Bahnschrift" panose="020B0502040204020203" pitchFamily="34" charset="0"/>
              </a:rPr>
              <a:t>Hardware Used -</a:t>
            </a:r>
            <a:endParaRPr lang="en-IN" sz="2000" dirty="0">
              <a:effectLst/>
              <a:latin typeface="Bahnschrift" panose="020B0502040204020203" pitchFamily="34" charset="0"/>
              <a:ea typeface="Bahnschrift" panose="020B0502040204020203" pitchFamily="34" charset="0"/>
              <a:cs typeface="Bahnschrift" panose="020B0502040204020203" pitchFamily="34" charset="0"/>
            </a:endParaRPr>
          </a:p>
          <a:p>
            <a:pPr marL="342900" lvl="0" indent="-342900">
              <a:lnSpc>
                <a:spcPct val="150000"/>
              </a:lnSpc>
              <a:spcBef>
                <a:spcPts val="935"/>
              </a:spcBef>
              <a:buFont typeface="+mj-lt"/>
              <a:buAutoNum type="arabicPeriod"/>
              <a:tabLst>
                <a:tab pos="47815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Processor: AMD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Ryzen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935"/>
              </a:spcBef>
              <a:buFont typeface="+mj-lt"/>
              <a:buAutoNum type="arabicPeriod"/>
              <a:tabLst>
                <a:tab pos="47815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RAM:  8 GB.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935"/>
              </a:spcBef>
              <a:buFont typeface="+mj-lt"/>
              <a:buAutoNum type="arabicPeriod"/>
              <a:tabLst>
                <a:tab pos="47815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GPU: AMD Radeon(TM) Vega 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2682875" lvl="0" indent="-342900">
              <a:lnSpc>
                <a:spcPct val="150000"/>
              </a:lnSpc>
              <a:spcBef>
                <a:spcPts val="940"/>
              </a:spcBef>
              <a:buFont typeface="Symbol" panose="05050102010706020507" pitchFamily="18" charset="2"/>
              <a:buChar char=""/>
              <a:tabLst>
                <a:tab pos="513715"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Software Used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935"/>
              </a:spcBef>
              <a:buFont typeface="+mj-lt"/>
              <a:buAutoNum type="arabicPeriod"/>
              <a:tabLst>
                <a:tab pos="47815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Anaconda: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Notebook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935"/>
              </a:spcBef>
              <a:spcAft>
                <a:spcPts val="800"/>
              </a:spcAft>
              <a:buFont typeface="+mj-lt"/>
              <a:buAutoNum type="arabicPeriod"/>
              <a:tabLst>
                <a:tab pos="47815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Different libraries are used while building ML model and Visualisation of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2A854905-AEDA-45BA-9A57-CEA2057CEB53}"/>
              </a:ext>
            </a:extLst>
          </p:cNvPr>
          <p:cNvSpPr txBox="1"/>
          <p:nvPr/>
        </p:nvSpPr>
        <p:spPr>
          <a:xfrm>
            <a:off x="0" y="304800"/>
            <a:ext cx="9144000" cy="970330"/>
          </a:xfrm>
          <a:prstGeom prst="rect">
            <a:avLst/>
          </a:prstGeom>
          <a:noFill/>
        </p:spPr>
        <p:txBody>
          <a:bodyPr wrap="square">
            <a:spAutoFit/>
          </a:bodyPr>
          <a:lstStyle/>
          <a:p>
            <a:pPr marL="12700" lvl="0" algn="ctr">
              <a:lnSpc>
                <a:spcPct val="150000"/>
              </a:lnSpc>
              <a:spcBef>
                <a:spcPts val="805"/>
              </a:spcBef>
              <a:spcAft>
                <a:spcPts val="0"/>
              </a:spcAft>
            </a:pPr>
            <a:r>
              <a:rPr lang="en-IN" sz="4400" b="1" u="sng" dirty="0">
                <a:latin typeface="Bahnschrift" panose="020B0502040204020203" pitchFamily="34" charset="0"/>
              </a:rPr>
              <a:t>Hardware &amp; Software Used:</a:t>
            </a:r>
          </a:p>
        </p:txBody>
      </p:sp>
    </p:spTree>
    <p:extLst>
      <p:ext uri="{BB962C8B-B14F-4D97-AF65-F5344CB8AC3E}">
        <p14:creationId xmlns:p14="http://schemas.microsoft.com/office/powerpoint/2010/main" val="79952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F2DDAE-91FD-4560-A0D5-0FB0F37E06E8}"/>
              </a:ext>
            </a:extLst>
          </p:cNvPr>
          <p:cNvSpPr txBox="1"/>
          <p:nvPr/>
        </p:nvSpPr>
        <p:spPr>
          <a:xfrm>
            <a:off x="0" y="76200"/>
            <a:ext cx="9144000" cy="970330"/>
          </a:xfrm>
          <a:prstGeom prst="rect">
            <a:avLst/>
          </a:prstGeom>
          <a:noFill/>
        </p:spPr>
        <p:txBody>
          <a:bodyPr wrap="square">
            <a:spAutoFit/>
          </a:bodyPr>
          <a:lstStyle/>
          <a:p>
            <a:pPr marL="12700" algn="ctr">
              <a:lnSpc>
                <a:spcPct val="150000"/>
              </a:lnSpc>
              <a:spcBef>
                <a:spcPts val="805"/>
              </a:spcBef>
            </a:pPr>
            <a:r>
              <a:rPr lang="en-IN" sz="4400" b="1" u="sng" dirty="0">
                <a:latin typeface="Bahnschrift" panose="020B0502040204020203" pitchFamily="34" charset="0"/>
              </a:rPr>
              <a:t>Data Sources and their size:</a:t>
            </a:r>
          </a:p>
        </p:txBody>
      </p:sp>
      <p:pic>
        <p:nvPicPr>
          <p:cNvPr id="5" name="Picture 4">
            <a:extLst>
              <a:ext uri="{FF2B5EF4-FFF2-40B4-BE49-F238E27FC236}">
                <a16:creationId xmlns:a16="http://schemas.microsoft.com/office/drawing/2014/main" id="{DC58B199-5E3B-448B-B26E-5F54D8BEE43C}"/>
              </a:ext>
            </a:extLst>
          </p:cNvPr>
          <p:cNvPicPr>
            <a:picLocks noChangeAspect="1"/>
          </p:cNvPicPr>
          <p:nvPr/>
        </p:nvPicPr>
        <p:blipFill>
          <a:blip r:embed="rId2"/>
          <a:stretch>
            <a:fillRect/>
          </a:stretch>
        </p:blipFill>
        <p:spPr>
          <a:xfrm>
            <a:off x="838200" y="1065191"/>
            <a:ext cx="6906986" cy="2743200"/>
          </a:xfrm>
          <a:prstGeom prst="rect">
            <a:avLst/>
          </a:prstGeom>
        </p:spPr>
      </p:pic>
      <p:sp>
        <p:nvSpPr>
          <p:cNvPr id="6" name="TextBox 5">
            <a:extLst>
              <a:ext uri="{FF2B5EF4-FFF2-40B4-BE49-F238E27FC236}">
                <a16:creationId xmlns:a16="http://schemas.microsoft.com/office/drawing/2014/main" id="{F4A7D580-3A63-4440-84B2-68B622138EDD}"/>
              </a:ext>
            </a:extLst>
          </p:cNvPr>
          <p:cNvSpPr txBox="1"/>
          <p:nvPr/>
        </p:nvSpPr>
        <p:spPr>
          <a:xfrm>
            <a:off x="838200" y="3827052"/>
            <a:ext cx="8077200" cy="2679260"/>
          </a:xfrm>
          <a:prstGeom prst="rect">
            <a:avLst/>
          </a:prstGeom>
          <a:noFill/>
        </p:spPr>
        <p:txBody>
          <a:bodyPr wrap="square">
            <a:spAutoFit/>
          </a:bodyPr>
          <a:lstStyle/>
          <a:p>
            <a:pPr>
              <a:lnSpc>
                <a:spcPct val="107000"/>
              </a:lnSpc>
              <a:spcAft>
                <a:spcPts val="800"/>
              </a:spcAft>
            </a:pPr>
            <a:r>
              <a:rPr lang="en-IN" sz="11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Observations: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955"/>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have 6120 Rows and 34 Columns in this Dataset.</a:t>
            </a:r>
            <a:endParaRPr lang="en-IN" sz="1600" dirty="0">
              <a:effectLst/>
              <a:latin typeface="Bahnschrift" panose="020B0502040204020203" pitchFamily="34" charset="0"/>
              <a:ea typeface="Bahnschrift" panose="020B0502040204020203" pitchFamily="34" charset="0"/>
              <a:cs typeface="Bahnschrift" panose="020B0502040204020203" pitchFamily="34" charset="0"/>
            </a:endParaRPr>
          </a:p>
          <a:p>
            <a:pPr marL="342900" lvl="0" indent="-342900">
              <a:spcBef>
                <a:spcPts val="955"/>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have 32 Numerical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dtype</a:t>
            </a:r>
            <a:r>
              <a:rPr lang="en-IN" sz="1800" dirty="0">
                <a:effectLst/>
                <a:latin typeface="Calibri" panose="020F0502020204030204" pitchFamily="34" charset="0"/>
                <a:ea typeface="Calibri" panose="020F0502020204030204" pitchFamily="34" charset="0"/>
                <a:cs typeface="Times New Roman" panose="02020603050405020304" pitchFamily="18" charset="0"/>
              </a:rPr>
              <a:t> Columns and 02 Object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dtype</a:t>
            </a:r>
            <a:r>
              <a:rPr lang="en-IN" sz="1800" dirty="0">
                <a:effectLst/>
                <a:latin typeface="Calibri" panose="020F0502020204030204" pitchFamily="34" charset="0"/>
                <a:ea typeface="Calibri" panose="020F0502020204030204" pitchFamily="34" charset="0"/>
                <a:cs typeface="Times New Roman" panose="02020603050405020304" pitchFamily="18" charset="0"/>
              </a:rPr>
              <a:t> columns.</a:t>
            </a:r>
            <a:endParaRPr lang="en-IN" sz="1600" dirty="0">
              <a:effectLst/>
              <a:latin typeface="Bahnschrift" panose="020B0502040204020203" pitchFamily="34" charset="0"/>
              <a:ea typeface="Bahnschrift" panose="020B0502040204020203" pitchFamily="34" charset="0"/>
              <a:cs typeface="Bahnschrift" panose="020B0502040204020203" pitchFamily="34" charset="0"/>
            </a:endParaRPr>
          </a:p>
          <a:p>
            <a:pPr marL="342900" lvl="0" indent="-342900">
              <a:spcBef>
                <a:spcPts val="955"/>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So, far we don't have any null values in any of the columns of the dataset.</a:t>
            </a:r>
            <a:endParaRPr lang="en-IN" sz="1600" dirty="0">
              <a:effectLst/>
              <a:latin typeface="Bahnschrift" panose="020B0502040204020203" pitchFamily="34" charset="0"/>
              <a:ea typeface="Bahnschrift" panose="020B0502040204020203" pitchFamily="34" charset="0"/>
              <a:cs typeface="Bahnschrift" panose="020B0502040204020203" pitchFamily="34" charset="0"/>
            </a:endParaRPr>
          </a:p>
          <a:p>
            <a:pPr marL="342900" lvl="0" indent="-342900">
              <a:spcBef>
                <a:spcPts val="955"/>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may drop either 'Country/Territory' or 'Code' Column, as they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boths</a:t>
            </a:r>
            <a:r>
              <a:rPr lang="en-IN" sz="1800" dirty="0">
                <a:effectLst/>
                <a:latin typeface="Calibri" panose="020F0502020204030204" pitchFamily="34" charset="0"/>
                <a:ea typeface="Calibri" panose="020F0502020204030204" pitchFamily="34" charset="0"/>
                <a:cs typeface="Times New Roman" panose="02020603050405020304" pitchFamily="18" charset="0"/>
              </a:rPr>
              <a:t> gives the same info.</a:t>
            </a:r>
            <a:endParaRPr lang="en-IN" sz="1600" dirty="0">
              <a:effectLst/>
              <a:latin typeface="Bahnschrift" panose="020B0502040204020203" pitchFamily="34" charset="0"/>
              <a:ea typeface="Bahnschrift" panose="020B0502040204020203" pitchFamily="34" charset="0"/>
              <a:cs typeface="Bahnschrift" panose="020B0502040204020203" pitchFamily="34" charset="0"/>
            </a:endParaRPr>
          </a:p>
          <a:p>
            <a:pPr marL="342900" lvl="0" indent="-342900">
              <a:spcBef>
                <a:spcPts val="955"/>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Object data type columns need to be converted to numerical data.</a:t>
            </a:r>
            <a:endParaRPr lang="en-IN" sz="1600" dirty="0">
              <a:effectLst/>
              <a:latin typeface="Bahnschrift" panose="020B0502040204020203" pitchFamily="34" charset="0"/>
              <a:ea typeface="Bahnschrift" panose="020B0502040204020203" pitchFamily="34" charset="0"/>
              <a:cs typeface="Bahnschrift" panose="020B0502040204020203" pitchFamily="34" charset="0"/>
            </a:endParaRPr>
          </a:p>
        </p:txBody>
      </p:sp>
    </p:spTree>
    <p:extLst>
      <p:ext uri="{BB962C8B-B14F-4D97-AF65-F5344CB8AC3E}">
        <p14:creationId xmlns:p14="http://schemas.microsoft.com/office/powerpoint/2010/main" val="210274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7">
            <a:extLst>
              <a:ext uri="{FF2B5EF4-FFF2-40B4-BE49-F238E27FC236}">
                <a16:creationId xmlns:a16="http://schemas.microsoft.com/office/drawing/2014/main" id="{656DB10F-154F-4DDA-A23A-EC69B9F24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200"/>
            <a:ext cx="8077200" cy="2286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916121A-F94C-41A7-8DAD-6B5787776D13}"/>
              </a:ext>
            </a:extLst>
          </p:cNvPr>
          <p:cNvSpPr txBox="1"/>
          <p:nvPr/>
        </p:nvSpPr>
        <p:spPr>
          <a:xfrm>
            <a:off x="240108" y="14327"/>
            <a:ext cx="8663782" cy="2195473"/>
          </a:xfrm>
          <a:prstGeom prst="rect">
            <a:avLst/>
          </a:prstGeom>
          <a:noFill/>
        </p:spPr>
        <p:txBody>
          <a:bodyPr wrap="square">
            <a:spAutoFit/>
          </a:bodyPr>
          <a:lstStyle/>
          <a:p>
            <a:pPr lvl="0" algn="ctr">
              <a:lnSpc>
                <a:spcPct val="150000"/>
              </a:lnSpc>
              <a:spcBef>
                <a:spcPts val="805"/>
              </a:spcBef>
              <a:spcAft>
                <a:spcPts val="0"/>
              </a:spcAft>
            </a:pPr>
            <a:r>
              <a:rPr lang="en-IN" sz="4400" b="1" u="sng" dirty="0">
                <a:latin typeface="Bahnschrift" panose="020B0502040204020203" pitchFamily="34" charset="0"/>
              </a:rPr>
              <a:t>Data </a:t>
            </a:r>
            <a:r>
              <a:rPr lang="en-IN" sz="4400" b="1" u="sng" dirty="0" err="1">
                <a:latin typeface="Bahnschrift" panose="020B0502040204020203" pitchFamily="34" charset="0"/>
              </a:rPr>
              <a:t>Intigrity</a:t>
            </a:r>
            <a:r>
              <a:rPr lang="en-IN" sz="4400" b="1" u="sng" dirty="0">
                <a:latin typeface="Bahnschrift" panose="020B0502040204020203" pitchFamily="34" charset="0"/>
              </a:rPr>
              <a:t> Check</a:t>
            </a:r>
          </a:p>
          <a:p>
            <a:pPr marL="342900" lvl="0" indent="-342900">
              <a:spcBef>
                <a:spcPts val="955"/>
              </a:spcBef>
              <a:spcAft>
                <a:spcPts val="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Bahnschrift" panose="020B0502040204020203" pitchFamily="34" charset="0"/>
              </a:rPr>
              <a:t>Before pre-processing data, integrity of data is to be checked.</a:t>
            </a:r>
            <a:endParaRPr lang="en-IN" sz="2000" dirty="0">
              <a:effectLst/>
              <a:latin typeface="Bahnschrift" panose="020B0502040204020203" pitchFamily="34" charset="0"/>
              <a:ea typeface="Bahnschrift" panose="020B0502040204020203" pitchFamily="34" charset="0"/>
              <a:cs typeface="Bahnschrift" panose="020B0502040204020203" pitchFamily="34" charset="0"/>
            </a:endParaRPr>
          </a:p>
          <a:p>
            <a:pPr marL="342900" lvl="0" indent="-342900">
              <a:spcBef>
                <a:spcPts val="955"/>
              </a:spcBef>
              <a:spcAft>
                <a:spcPts val="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Bahnschrift" panose="020B0502040204020203" pitchFamily="34" charset="0"/>
              </a:rPr>
              <a:t>Dataset may contain whitespaces, missing value etc. let's investigate the integrity of data before proceeding for further analysis.</a:t>
            </a:r>
            <a:endParaRPr lang="en-IN" sz="2000" dirty="0">
              <a:effectLst/>
              <a:latin typeface="Bahnschrift" panose="020B0502040204020203" pitchFamily="34" charset="0"/>
              <a:ea typeface="Bahnschrift" panose="020B0502040204020203" pitchFamily="34" charset="0"/>
              <a:cs typeface="Bahnschrift" panose="020B0502040204020203" pitchFamily="34" charset="0"/>
            </a:endParaRPr>
          </a:p>
        </p:txBody>
      </p:sp>
      <p:sp>
        <p:nvSpPr>
          <p:cNvPr id="10" name="TextBox 9">
            <a:extLst>
              <a:ext uri="{FF2B5EF4-FFF2-40B4-BE49-F238E27FC236}">
                <a16:creationId xmlns:a16="http://schemas.microsoft.com/office/drawing/2014/main" id="{119702FF-E105-433E-B393-11EF96AB7449}"/>
              </a:ext>
            </a:extLst>
          </p:cNvPr>
          <p:cNvSpPr txBox="1"/>
          <p:nvPr/>
        </p:nvSpPr>
        <p:spPr>
          <a:xfrm>
            <a:off x="381000" y="4648200"/>
            <a:ext cx="8522890" cy="1468031"/>
          </a:xfrm>
          <a:prstGeom prst="rect">
            <a:avLst/>
          </a:prstGeom>
          <a:noFill/>
        </p:spPr>
        <p:txBody>
          <a:bodyPr wrap="square">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Observations: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Dataset do not contain whitespaces, missing value, 'None','-999','0',' ','?','-',' ?','null' ,'NA', 'N/A'.</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Dataset don't have any duplicate values in it.</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910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7327AA-ED28-46C7-99B0-085FC20A2307}"/>
              </a:ext>
            </a:extLst>
          </p:cNvPr>
          <p:cNvSpPr txBox="1"/>
          <p:nvPr/>
        </p:nvSpPr>
        <p:spPr>
          <a:xfrm>
            <a:off x="0" y="76200"/>
            <a:ext cx="9144000" cy="970330"/>
          </a:xfrm>
          <a:prstGeom prst="rect">
            <a:avLst/>
          </a:prstGeom>
          <a:noFill/>
        </p:spPr>
        <p:txBody>
          <a:bodyPr wrap="square">
            <a:spAutoFit/>
          </a:bodyPr>
          <a:lstStyle/>
          <a:p>
            <a:pPr lvl="0" algn="ctr">
              <a:lnSpc>
                <a:spcPct val="150000"/>
              </a:lnSpc>
              <a:spcBef>
                <a:spcPts val="805"/>
              </a:spcBef>
              <a:spcAft>
                <a:spcPts val="0"/>
              </a:spcAft>
            </a:pPr>
            <a:r>
              <a:rPr lang="en-IN" sz="4400" b="1" u="sng" dirty="0">
                <a:latin typeface="Bahnschrift" panose="020B0502040204020203" pitchFamily="34" charset="0"/>
              </a:rPr>
              <a:t>Exploratory Data Analysis (E.D.A):  </a:t>
            </a:r>
          </a:p>
        </p:txBody>
      </p:sp>
      <p:pic>
        <p:nvPicPr>
          <p:cNvPr id="4" name="Picture 3">
            <a:extLst>
              <a:ext uri="{FF2B5EF4-FFF2-40B4-BE49-F238E27FC236}">
                <a16:creationId xmlns:a16="http://schemas.microsoft.com/office/drawing/2014/main" id="{63C8F7A8-76FE-46B9-B156-5DF0B894A032}"/>
              </a:ext>
            </a:extLst>
          </p:cNvPr>
          <p:cNvPicPr>
            <a:picLocks noChangeAspect="1"/>
          </p:cNvPicPr>
          <p:nvPr/>
        </p:nvPicPr>
        <p:blipFill>
          <a:blip r:embed="rId2"/>
          <a:stretch>
            <a:fillRect/>
          </a:stretch>
        </p:blipFill>
        <p:spPr>
          <a:xfrm>
            <a:off x="304800" y="1541779"/>
            <a:ext cx="8534400" cy="5268994"/>
          </a:xfrm>
          <a:prstGeom prst="rect">
            <a:avLst/>
          </a:prstGeom>
        </p:spPr>
      </p:pic>
      <p:sp>
        <p:nvSpPr>
          <p:cNvPr id="6" name="TextBox 5">
            <a:extLst>
              <a:ext uri="{FF2B5EF4-FFF2-40B4-BE49-F238E27FC236}">
                <a16:creationId xmlns:a16="http://schemas.microsoft.com/office/drawing/2014/main" id="{8206F90F-B8D2-45BC-A12E-F600EE679BCE}"/>
              </a:ext>
            </a:extLst>
          </p:cNvPr>
          <p:cNvSpPr txBox="1"/>
          <p:nvPr/>
        </p:nvSpPr>
        <p:spPr>
          <a:xfrm>
            <a:off x="3581400" y="1977129"/>
            <a:ext cx="5105400" cy="2018566"/>
          </a:xfrm>
          <a:prstGeom prst="rect">
            <a:avLst/>
          </a:prstGeom>
          <a:noFill/>
        </p:spPr>
        <p:txBody>
          <a:bodyPr wrap="square">
            <a:spAutoFit/>
          </a:bodyPr>
          <a:lstStyle/>
          <a:p>
            <a:pPr>
              <a:lnSpc>
                <a:spcPct val="107000"/>
              </a:lnSpc>
              <a:spcAft>
                <a:spcPts val="800"/>
              </a:spcAft>
            </a:pPr>
            <a:r>
              <a:rPr lang="en-IN" sz="2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2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It is obvious that cardiovascular disease  dominates death toll all over the world.</a:t>
            </a:r>
          </a:p>
        </p:txBody>
      </p:sp>
    </p:spTree>
    <p:extLst>
      <p:ext uri="{BB962C8B-B14F-4D97-AF65-F5344CB8AC3E}">
        <p14:creationId xmlns:p14="http://schemas.microsoft.com/office/powerpoint/2010/main" val="220524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A4B4CB-0B96-4A20-8821-D955FA502C8B}"/>
              </a:ext>
            </a:extLst>
          </p:cNvPr>
          <p:cNvPicPr>
            <a:picLocks noChangeAspect="1"/>
          </p:cNvPicPr>
          <p:nvPr/>
        </p:nvPicPr>
        <p:blipFill>
          <a:blip r:embed="rId2"/>
          <a:stretch>
            <a:fillRect/>
          </a:stretch>
        </p:blipFill>
        <p:spPr>
          <a:xfrm>
            <a:off x="304800" y="381000"/>
            <a:ext cx="8534400" cy="4267200"/>
          </a:xfrm>
          <a:prstGeom prst="rect">
            <a:avLst/>
          </a:prstGeom>
        </p:spPr>
      </p:pic>
      <p:sp>
        <p:nvSpPr>
          <p:cNvPr id="4" name="TextBox 3">
            <a:extLst>
              <a:ext uri="{FF2B5EF4-FFF2-40B4-BE49-F238E27FC236}">
                <a16:creationId xmlns:a16="http://schemas.microsoft.com/office/drawing/2014/main" id="{544C73D0-7720-4A95-8C56-FE82EE7B6342}"/>
              </a:ext>
            </a:extLst>
          </p:cNvPr>
          <p:cNvSpPr txBox="1"/>
          <p:nvPr/>
        </p:nvSpPr>
        <p:spPr>
          <a:xfrm>
            <a:off x="228600" y="4800600"/>
            <a:ext cx="8534400" cy="1766189"/>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above table, we can see a mixture of developed and developing countries with a sizeable population. </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So, by doing ample EDA &amp; Statistical analysis of these top 5 countries we can get the affect of each disease with respect to the rest of countries.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590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AC0D2D-FBC5-4F89-9A13-E351D056656E}"/>
              </a:ext>
            </a:extLst>
          </p:cNvPr>
          <p:cNvSpPr txBox="1"/>
          <p:nvPr/>
        </p:nvSpPr>
        <p:spPr>
          <a:xfrm>
            <a:off x="457200" y="381000"/>
            <a:ext cx="4572000" cy="373757"/>
          </a:xfrm>
          <a:prstGeom prst="rect">
            <a:avLst/>
          </a:prstGeom>
          <a:noFill/>
        </p:spPr>
        <p:txBody>
          <a:bodyPr wrap="square">
            <a:spAutoFit/>
          </a:bodyPr>
          <a:lstStyle/>
          <a:p>
            <a:pPr>
              <a:lnSpc>
                <a:spcPct val="107000"/>
              </a:lnSpc>
              <a:spcBef>
                <a:spcPts val="1200"/>
              </a:spcBef>
            </a:pPr>
            <a:r>
              <a:rPr lang="en-IN" sz="1800" b="1" i="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1. For China:</a:t>
            </a:r>
            <a:endParaRPr lang="en-IN" sz="2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455216B-07EF-40F5-B0E0-A6E2217B3480}"/>
              </a:ext>
            </a:extLst>
          </p:cNvPr>
          <p:cNvPicPr>
            <a:picLocks noChangeAspect="1"/>
          </p:cNvPicPr>
          <p:nvPr/>
        </p:nvPicPr>
        <p:blipFill>
          <a:blip r:embed="rId2"/>
          <a:stretch>
            <a:fillRect/>
          </a:stretch>
        </p:blipFill>
        <p:spPr>
          <a:xfrm>
            <a:off x="304800" y="928396"/>
            <a:ext cx="5334000" cy="3032760"/>
          </a:xfrm>
          <a:prstGeom prst="rect">
            <a:avLst/>
          </a:prstGeom>
        </p:spPr>
      </p:pic>
      <p:pic>
        <p:nvPicPr>
          <p:cNvPr id="5" name="Picture 4">
            <a:extLst>
              <a:ext uri="{FF2B5EF4-FFF2-40B4-BE49-F238E27FC236}">
                <a16:creationId xmlns:a16="http://schemas.microsoft.com/office/drawing/2014/main" id="{091EC989-1286-4A49-8653-74D8FEE45D59}"/>
              </a:ext>
            </a:extLst>
          </p:cNvPr>
          <p:cNvPicPr>
            <a:picLocks noChangeAspect="1"/>
          </p:cNvPicPr>
          <p:nvPr/>
        </p:nvPicPr>
        <p:blipFill>
          <a:blip r:embed="rId3"/>
          <a:stretch>
            <a:fillRect/>
          </a:stretch>
        </p:blipFill>
        <p:spPr>
          <a:xfrm>
            <a:off x="114300" y="3947160"/>
            <a:ext cx="5486400" cy="2910840"/>
          </a:xfrm>
          <a:prstGeom prst="rect">
            <a:avLst/>
          </a:prstGeom>
        </p:spPr>
      </p:pic>
      <p:sp>
        <p:nvSpPr>
          <p:cNvPr id="9" name="TextBox 8">
            <a:extLst>
              <a:ext uri="{FF2B5EF4-FFF2-40B4-BE49-F238E27FC236}">
                <a16:creationId xmlns:a16="http://schemas.microsoft.com/office/drawing/2014/main" id="{6C3B8F18-28E8-4083-B1A6-8864D4A24E81}"/>
              </a:ext>
            </a:extLst>
          </p:cNvPr>
          <p:cNvSpPr txBox="1"/>
          <p:nvPr/>
        </p:nvSpPr>
        <p:spPr>
          <a:xfrm>
            <a:off x="5334000" y="941369"/>
            <a:ext cx="3733800" cy="5516318"/>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is a clear raise in Total No. of Deaths recorded with each incrementing year for China.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Major Causes of Deaths for China are: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Cardiovascular Diseases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Neoplasms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Chronic Respiratory Diseases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Digestive Diseases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Lower Respiratory Infections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Road Injuries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Deaths in China due to Alzheimer's Disease and Other Dementias is becoming more dominant among all Deaths Caused by Brain related Diseases with every incrementing year.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5680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2395</Words>
  <Application>Microsoft Office PowerPoint</Application>
  <PresentationFormat>On-screen Show (4:3)</PresentationFormat>
  <Paragraphs>187</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Bahnschrift</vt:lpstr>
      <vt:lpstr>Calibri</vt:lpstr>
      <vt:lpstr>Calibri Light</vt:lpstr>
      <vt:lpstr>Helvetica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kishore kumar</cp:lastModifiedBy>
  <cp:revision>26</cp:revision>
  <dcterms:created xsi:type="dcterms:W3CDTF">2022-12-17T15:23:13Z</dcterms:created>
  <dcterms:modified xsi:type="dcterms:W3CDTF">2023-01-26T16:38:00Z</dcterms:modified>
</cp:coreProperties>
</file>