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2369-B2E3-C0A5-BB54-A38533626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D3E25B-3955-5427-D4CD-EA39876F6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FE157B-6FDC-F486-D2F1-B2490EA4723D}"/>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5" name="Footer Placeholder 4">
            <a:extLst>
              <a:ext uri="{FF2B5EF4-FFF2-40B4-BE49-F238E27FC236}">
                <a16:creationId xmlns:a16="http://schemas.microsoft.com/office/drawing/2014/main" id="{7FC6D6DE-845F-926D-BDDB-364F7CA710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6CA67-840B-3821-67CB-B2B0B36F2369}"/>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382193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DE7F-A012-94AA-1EEE-DDEECA2EF0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BBCE7F-21E7-000D-D04F-8AD7EF361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AC466B-DDC7-968E-DC43-71D08B436A15}"/>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5" name="Footer Placeholder 4">
            <a:extLst>
              <a:ext uri="{FF2B5EF4-FFF2-40B4-BE49-F238E27FC236}">
                <a16:creationId xmlns:a16="http://schemas.microsoft.com/office/drawing/2014/main" id="{55AC4D5A-2D9E-4FE3-DE7B-5186D8336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492B6-2D09-076F-B2CF-8056381ECC53}"/>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158221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DCF50-55D7-E807-A282-998ED35D15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DAEAAA-2EA1-8D3D-68AF-C9F43E465F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C8077-3D14-7602-EC73-0DF9EA4FD3D1}"/>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5" name="Footer Placeholder 4">
            <a:extLst>
              <a:ext uri="{FF2B5EF4-FFF2-40B4-BE49-F238E27FC236}">
                <a16:creationId xmlns:a16="http://schemas.microsoft.com/office/drawing/2014/main" id="{EA1BC808-A2B6-AC80-D793-01964583AD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23DE7A-F082-3519-8A13-700CED56CD2D}"/>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172857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6CD4-CF4B-7EFE-00C5-6111E0D88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6D8985-C790-957C-121B-3B96E88F17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10A175-B784-548F-8C93-E042B219043E}"/>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5" name="Footer Placeholder 4">
            <a:extLst>
              <a:ext uri="{FF2B5EF4-FFF2-40B4-BE49-F238E27FC236}">
                <a16:creationId xmlns:a16="http://schemas.microsoft.com/office/drawing/2014/main" id="{AD5BF19E-2912-C784-F126-C3ECB9824E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245FA-8CB3-24EA-CFE6-F1B153B6A177}"/>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28724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C122-0006-C23F-1367-67C9E0736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C18AE2-6A36-D2AE-9CA3-12FD1614E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426AB-C039-D2F9-3A9F-7CCBBE2A7A94}"/>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5" name="Footer Placeholder 4">
            <a:extLst>
              <a:ext uri="{FF2B5EF4-FFF2-40B4-BE49-F238E27FC236}">
                <a16:creationId xmlns:a16="http://schemas.microsoft.com/office/drawing/2014/main" id="{A5DC1B8C-A032-450F-5E3E-7A568FBF2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03A8B-4ADD-E2B7-69B3-D22915616DCE}"/>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178384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B531-3477-A645-3D48-B538F24846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7A6F3E-AC1D-6FB1-7DE6-52BE487823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612B42-8D54-5EDB-CF52-E1990D0DB2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DEEEFF-FF8A-B2CD-A76C-721D2CB9A5E2}"/>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6" name="Footer Placeholder 5">
            <a:extLst>
              <a:ext uri="{FF2B5EF4-FFF2-40B4-BE49-F238E27FC236}">
                <a16:creationId xmlns:a16="http://schemas.microsoft.com/office/drawing/2014/main" id="{A13B6D03-6BCC-7AA0-E8B8-A8373DE681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FB358-3860-276D-29EA-B7C76CFC0AEC}"/>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142785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205E-D11E-06B1-E44C-BBF34AFE59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B66011-106C-6A23-F467-2A7874394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57DE53-A733-3782-2B6C-3D83A1956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EC147A-53EE-B33A-86B6-96B3E2597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E2D27D-699D-C9E9-7E26-59AB9ECEAD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52C416-67D5-83FD-EF25-22E6D0FF7C94}"/>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8" name="Footer Placeholder 7">
            <a:extLst>
              <a:ext uri="{FF2B5EF4-FFF2-40B4-BE49-F238E27FC236}">
                <a16:creationId xmlns:a16="http://schemas.microsoft.com/office/drawing/2014/main" id="{9170BC13-CF6B-96D4-7262-B2D988EE25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EDFB2D-BE23-2302-38BC-936DFF1AD318}"/>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172424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3632-E3F3-BCDC-CB93-262707D547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C61A60-9223-1A86-C8FD-446BE35877BB}"/>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4" name="Footer Placeholder 3">
            <a:extLst>
              <a:ext uri="{FF2B5EF4-FFF2-40B4-BE49-F238E27FC236}">
                <a16:creationId xmlns:a16="http://schemas.microsoft.com/office/drawing/2014/main" id="{51AD5786-1DDF-082C-47F1-EF44E7C997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B98484-4BA0-EE14-5AF5-FBD22731ECDC}"/>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147775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925D5-E522-F45F-C1D8-39EE30C5F5BE}"/>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3" name="Footer Placeholder 2">
            <a:extLst>
              <a:ext uri="{FF2B5EF4-FFF2-40B4-BE49-F238E27FC236}">
                <a16:creationId xmlns:a16="http://schemas.microsoft.com/office/drawing/2014/main" id="{CABCDE4D-87FF-51D2-0DDB-AFFB2C9ADC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44180A-33FF-EEEE-6C61-EBB0B8D56C74}"/>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75809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7B72-D415-7CF0-0BEF-F52E2F7CC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EAF52E-0A37-EA91-6435-427EC7867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C85286-A32A-04B0-7489-BD0784452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A61BC-2176-0D56-998B-27D736AA0FB4}"/>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6" name="Footer Placeholder 5">
            <a:extLst>
              <a:ext uri="{FF2B5EF4-FFF2-40B4-BE49-F238E27FC236}">
                <a16:creationId xmlns:a16="http://schemas.microsoft.com/office/drawing/2014/main" id="{78BE2978-6722-3C72-B51F-CC6802C67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2E0948-493C-F850-72A9-EB2E07E9F74A}"/>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115713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4E66-43E6-307C-9214-958862D16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C0E00C-26D4-2D52-6998-03DC65CDE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374D5D-BE70-545E-7EB5-DBC9E0E28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BF2926-D7BE-F4A7-5EEA-B575154B35C7}"/>
              </a:ext>
            </a:extLst>
          </p:cNvPr>
          <p:cNvSpPr>
            <a:spLocks noGrp="1"/>
          </p:cNvSpPr>
          <p:nvPr>
            <p:ph type="dt" sz="half" idx="10"/>
          </p:nvPr>
        </p:nvSpPr>
        <p:spPr/>
        <p:txBody>
          <a:bodyPr/>
          <a:lstStyle/>
          <a:p>
            <a:fld id="{95E3D657-4FB1-403C-873F-0609E72E8942}" type="datetimeFigureOut">
              <a:rPr lang="en-IN" smtClean="0"/>
              <a:t>04-03-2023</a:t>
            </a:fld>
            <a:endParaRPr lang="en-IN"/>
          </a:p>
        </p:txBody>
      </p:sp>
      <p:sp>
        <p:nvSpPr>
          <p:cNvPr id="6" name="Footer Placeholder 5">
            <a:extLst>
              <a:ext uri="{FF2B5EF4-FFF2-40B4-BE49-F238E27FC236}">
                <a16:creationId xmlns:a16="http://schemas.microsoft.com/office/drawing/2014/main" id="{13AD03C6-0C72-A6C3-5164-81CFC16048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6DB32-A01A-0452-1B8D-215BBBD38600}"/>
              </a:ext>
            </a:extLst>
          </p:cNvPr>
          <p:cNvSpPr>
            <a:spLocks noGrp="1"/>
          </p:cNvSpPr>
          <p:nvPr>
            <p:ph type="sldNum" sz="quarter" idx="12"/>
          </p:nvPr>
        </p:nvSpPr>
        <p:spPr/>
        <p:txBody>
          <a:bodyPr/>
          <a:lstStyle/>
          <a:p>
            <a:fld id="{8C56AC88-54A9-45C6-A7EA-3B20222473D4}" type="slidenum">
              <a:rPr lang="en-IN" smtClean="0"/>
              <a:t>‹#›</a:t>
            </a:fld>
            <a:endParaRPr lang="en-IN"/>
          </a:p>
        </p:txBody>
      </p:sp>
    </p:spTree>
    <p:extLst>
      <p:ext uri="{BB962C8B-B14F-4D97-AF65-F5344CB8AC3E}">
        <p14:creationId xmlns:p14="http://schemas.microsoft.com/office/powerpoint/2010/main" val="341321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9B631-C5A5-8B17-92DB-DCDFAEA9B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ADD7C1-A165-EC70-46A2-4FB5D4FAA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E4626-B971-3447-6F85-E2C50E306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3D657-4FB1-403C-873F-0609E72E8942}" type="datetimeFigureOut">
              <a:rPr lang="en-IN" smtClean="0"/>
              <a:t>04-03-2023</a:t>
            </a:fld>
            <a:endParaRPr lang="en-IN"/>
          </a:p>
        </p:txBody>
      </p:sp>
      <p:sp>
        <p:nvSpPr>
          <p:cNvPr id="5" name="Footer Placeholder 4">
            <a:extLst>
              <a:ext uri="{FF2B5EF4-FFF2-40B4-BE49-F238E27FC236}">
                <a16:creationId xmlns:a16="http://schemas.microsoft.com/office/drawing/2014/main" id="{870EE7F4-FAC5-DE50-3033-BBDDAE5F3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7C8E70-A560-22B1-73C6-B6AC742CD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6AC88-54A9-45C6-A7EA-3B20222473D4}" type="slidenum">
              <a:rPr lang="en-IN" smtClean="0"/>
              <a:t>‹#›</a:t>
            </a:fld>
            <a:endParaRPr lang="en-IN"/>
          </a:p>
        </p:txBody>
      </p:sp>
    </p:spTree>
    <p:extLst>
      <p:ext uri="{BB962C8B-B14F-4D97-AF65-F5344CB8AC3E}">
        <p14:creationId xmlns:p14="http://schemas.microsoft.com/office/powerpoint/2010/main" val="1129374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0546A35-F252-114E-60BD-37861E7E8193}"/>
              </a:ext>
            </a:extLst>
          </p:cNvPr>
          <p:cNvPicPr>
            <a:picLocks noChangeAspect="1"/>
          </p:cNvPicPr>
          <p:nvPr/>
        </p:nvPicPr>
        <p:blipFill>
          <a:blip r:embed="rId2"/>
          <a:stretch>
            <a:fillRect/>
          </a:stretch>
        </p:blipFill>
        <p:spPr>
          <a:xfrm>
            <a:off x="0" y="1269507"/>
            <a:ext cx="12171287" cy="5437743"/>
          </a:xfrm>
          <a:prstGeom prst="rect">
            <a:avLst/>
          </a:prstGeom>
        </p:spPr>
      </p:pic>
      <p:sp>
        <p:nvSpPr>
          <p:cNvPr id="4" name="Title 1">
            <a:extLst>
              <a:ext uri="{FF2B5EF4-FFF2-40B4-BE49-F238E27FC236}">
                <a16:creationId xmlns:a16="http://schemas.microsoft.com/office/drawing/2014/main" id="{138B1FD9-E451-6BC9-EF46-1404A68B4631}"/>
              </a:ext>
            </a:extLst>
          </p:cNvPr>
          <p:cNvSpPr>
            <a:spLocks noGrp="1"/>
          </p:cNvSpPr>
          <p:nvPr>
            <p:ph type="ctrTitle"/>
          </p:nvPr>
        </p:nvSpPr>
        <p:spPr>
          <a:xfrm>
            <a:off x="1035937" y="-412738"/>
            <a:ext cx="10058400" cy="3380506"/>
          </a:xfrm>
        </p:spPr>
        <p:txBody>
          <a:bodyPr>
            <a:noAutofit/>
          </a:bodyPr>
          <a:lstStyle/>
          <a:p>
            <a:pPr algn="ctr">
              <a:lnSpc>
                <a:spcPct val="107000"/>
              </a:lnSpc>
              <a:spcAft>
                <a:spcPts val="800"/>
              </a:spcAft>
            </a:pPr>
            <a:r>
              <a:rPr lang="en-IN" sz="3200" b="1" u="sng"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NAME OF THE PROJECT:</a:t>
            </a:r>
            <a:br>
              <a:rPr lang="en-IN" sz="32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br>
            <a:r>
              <a:rPr lang="en-IN" sz="3200" b="1"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A Power Point Presentation on:</a:t>
            </a:r>
            <a:br>
              <a:rPr lang="en-IN" sz="32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br>
            <a:endParaRPr lang="en-IN" sz="3200" i="1" dirty="0">
              <a:solidFill>
                <a:schemeClr val="bg1"/>
              </a:solidFill>
              <a:latin typeface="Arial Black" panose="020B0A040201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38CE791-EF39-94AC-0C37-C0899128F7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2989" y="-987522"/>
            <a:ext cx="4566021" cy="3325061"/>
          </a:xfrm>
          <a:prstGeom prst="rect">
            <a:avLst/>
          </a:prstGeom>
          <a:noFill/>
          <a:ln>
            <a:noFill/>
          </a:ln>
        </p:spPr>
      </p:pic>
      <p:sp>
        <p:nvSpPr>
          <p:cNvPr id="6" name="TextBox 5">
            <a:extLst>
              <a:ext uri="{FF2B5EF4-FFF2-40B4-BE49-F238E27FC236}">
                <a16:creationId xmlns:a16="http://schemas.microsoft.com/office/drawing/2014/main" id="{1E01F050-A99D-86D0-82B2-0AA44370B00F}"/>
              </a:ext>
            </a:extLst>
          </p:cNvPr>
          <p:cNvSpPr txBox="1"/>
          <p:nvPr/>
        </p:nvSpPr>
        <p:spPr>
          <a:xfrm>
            <a:off x="570797" y="4818100"/>
            <a:ext cx="2323323" cy="1362937"/>
          </a:xfrm>
          <a:prstGeom prst="rect">
            <a:avLst/>
          </a:prstGeom>
          <a:noFill/>
        </p:spPr>
        <p:txBody>
          <a:bodyPr wrap="square" rtlCol="0">
            <a:spAutoFit/>
          </a:bodyPr>
          <a:lstStyle/>
          <a:p>
            <a:pPr algn="ctr">
              <a:lnSpc>
                <a:spcPct val="107000"/>
              </a:lnSpc>
              <a:spcAft>
                <a:spcPts val="800"/>
              </a:spcAft>
            </a:pPr>
            <a:r>
              <a:rPr lang="en-IN" sz="2400" b="1" u="sng" dirty="0">
                <a:solidFill>
                  <a:schemeClr val="bg1"/>
                </a:solidFill>
                <a:latin typeface="Calibri" panose="020F0502020204030204" pitchFamily="34" charset="0"/>
                <a:cs typeface="Times New Roman" panose="02020603050405020304" pitchFamily="18" charset="0"/>
              </a:rPr>
              <a:t>Submitted by:</a:t>
            </a:r>
          </a:p>
          <a:p>
            <a:pPr algn="ctr">
              <a:lnSpc>
                <a:spcPct val="107000"/>
              </a:lnSpc>
              <a:spcAft>
                <a:spcPts val="800"/>
              </a:spcAft>
            </a:pPr>
            <a:r>
              <a:rPr lang="en-IN" sz="2400" dirty="0">
                <a:solidFill>
                  <a:schemeClr val="bg1"/>
                </a:solidFill>
                <a:latin typeface="Calibri" panose="020F0502020204030204" pitchFamily="34" charset="0"/>
                <a:cs typeface="Times New Roman" panose="02020603050405020304" pitchFamily="18" charset="0"/>
              </a:rPr>
              <a:t>A KISHORE KUMAR</a:t>
            </a:r>
          </a:p>
        </p:txBody>
      </p:sp>
      <p:sp>
        <p:nvSpPr>
          <p:cNvPr id="7" name="TextBox 6">
            <a:extLst>
              <a:ext uri="{FF2B5EF4-FFF2-40B4-BE49-F238E27FC236}">
                <a16:creationId xmlns:a16="http://schemas.microsoft.com/office/drawing/2014/main" id="{D21DE016-924E-718B-F8B0-CE9677F49E11}"/>
              </a:ext>
            </a:extLst>
          </p:cNvPr>
          <p:cNvSpPr txBox="1"/>
          <p:nvPr/>
        </p:nvSpPr>
        <p:spPr>
          <a:xfrm>
            <a:off x="9241654" y="4852275"/>
            <a:ext cx="2323322" cy="1328762"/>
          </a:xfrm>
          <a:prstGeom prst="rect">
            <a:avLst/>
          </a:prstGeom>
          <a:noFill/>
        </p:spPr>
        <p:txBody>
          <a:bodyPr wrap="square" rtlCol="0">
            <a:spAutoFit/>
          </a:bodyPr>
          <a:lstStyle/>
          <a:p>
            <a:pPr algn="ctr">
              <a:lnSpc>
                <a:spcPct val="107000"/>
              </a:lnSpc>
              <a:spcAft>
                <a:spcPts val="800"/>
              </a:spcAft>
            </a:pPr>
            <a:r>
              <a:rPr lang="en-IN" sz="24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Batch No.:</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Internship_33</a:t>
            </a:r>
            <a:endParaRPr lang="en-IN"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67652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76AC3D-0CE6-2E75-1DB9-17AAF0EA2DAE}"/>
              </a:ext>
            </a:extLst>
          </p:cNvPr>
          <p:cNvPicPr>
            <a:picLocks noChangeAspect="1"/>
          </p:cNvPicPr>
          <p:nvPr/>
        </p:nvPicPr>
        <p:blipFill>
          <a:blip r:embed="rId2"/>
          <a:stretch>
            <a:fillRect/>
          </a:stretch>
        </p:blipFill>
        <p:spPr>
          <a:xfrm>
            <a:off x="0" y="0"/>
            <a:ext cx="5885895" cy="3137216"/>
          </a:xfrm>
          <a:prstGeom prst="rect">
            <a:avLst/>
          </a:prstGeom>
        </p:spPr>
      </p:pic>
      <p:pic>
        <p:nvPicPr>
          <p:cNvPr id="3" name="Picture 2">
            <a:extLst>
              <a:ext uri="{FF2B5EF4-FFF2-40B4-BE49-F238E27FC236}">
                <a16:creationId xmlns:a16="http://schemas.microsoft.com/office/drawing/2014/main" id="{386378EE-C859-7380-F99B-656C8E1AD301}"/>
              </a:ext>
            </a:extLst>
          </p:cNvPr>
          <p:cNvPicPr>
            <a:picLocks noChangeAspect="1"/>
          </p:cNvPicPr>
          <p:nvPr/>
        </p:nvPicPr>
        <p:blipFill>
          <a:blip r:embed="rId3"/>
          <a:stretch>
            <a:fillRect/>
          </a:stretch>
        </p:blipFill>
        <p:spPr>
          <a:xfrm>
            <a:off x="6096000" y="-16713"/>
            <a:ext cx="6096000" cy="3137216"/>
          </a:xfrm>
          <a:prstGeom prst="rect">
            <a:avLst/>
          </a:prstGeom>
        </p:spPr>
      </p:pic>
      <p:pic>
        <p:nvPicPr>
          <p:cNvPr id="4" name="Picture 3">
            <a:extLst>
              <a:ext uri="{FF2B5EF4-FFF2-40B4-BE49-F238E27FC236}">
                <a16:creationId xmlns:a16="http://schemas.microsoft.com/office/drawing/2014/main" id="{E27D9F93-C0F4-F889-6946-5AF6E9C81708}"/>
              </a:ext>
            </a:extLst>
          </p:cNvPr>
          <p:cNvPicPr>
            <a:picLocks noChangeAspect="1"/>
          </p:cNvPicPr>
          <p:nvPr/>
        </p:nvPicPr>
        <p:blipFill>
          <a:blip r:embed="rId4"/>
          <a:stretch>
            <a:fillRect/>
          </a:stretch>
        </p:blipFill>
        <p:spPr>
          <a:xfrm>
            <a:off x="710628" y="3137217"/>
            <a:ext cx="11327491" cy="3720784"/>
          </a:xfrm>
          <a:prstGeom prst="rect">
            <a:avLst/>
          </a:prstGeom>
        </p:spPr>
      </p:pic>
    </p:spTree>
    <p:extLst>
      <p:ext uri="{BB962C8B-B14F-4D97-AF65-F5344CB8AC3E}">
        <p14:creationId xmlns:p14="http://schemas.microsoft.com/office/powerpoint/2010/main" val="215827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056A57-9C20-E0ED-B33F-0F6078E271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247" y="629675"/>
            <a:ext cx="6735950" cy="5918247"/>
          </a:xfrm>
          <a:prstGeom prst="rect">
            <a:avLst/>
          </a:prstGeom>
          <a:noFill/>
          <a:ln>
            <a:noFill/>
          </a:ln>
        </p:spPr>
      </p:pic>
      <p:sp>
        <p:nvSpPr>
          <p:cNvPr id="4" name="TextBox 3">
            <a:extLst>
              <a:ext uri="{FF2B5EF4-FFF2-40B4-BE49-F238E27FC236}">
                <a16:creationId xmlns:a16="http://schemas.microsoft.com/office/drawing/2014/main" id="{F10ABC68-696F-4411-3AA1-B217C09FECC7}"/>
              </a:ext>
            </a:extLst>
          </p:cNvPr>
          <p:cNvSpPr txBox="1"/>
          <p:nvPr/>
        </p:nvSpPr>
        <p:spPr>
          <a:xfrm>
            <a:off x="7335175" y="788031"/>
            <a:ext cx="4729578" cy="5601533"/>
          </a:xfrm>
          <a:prstGeom prst="rect">
            <a:avLst/>
          </a:prstGeom>
          <a:noFill/>
        </p:spPr>
        <p:txBody>
          <a:bodyPr wrap="square">
            <a:spAutoFit/>
          </a:bodyPr>
          <a:lstStyle/>
          <a:p>
            <a:r>
              <a:rPr lang="en-US" sz="2000" dirty="0">
                <a:effectLst/>
                <a:latin typeface="Carlito"/>
                <a:ea typeface="Carlito"/>
                <a:cs typeface="Carlito"/>
              </a:rPr>
              <a:t>- Heatmap is used for determining the correlation between dataset attributes.</a:t>
            </a:r>
          </a:p>
          <a:p>
            <a:endParaRPr lang="en-US" sz="2000" dirty="0">
              <a:latin typeface="Carlito"/>
            </a:endParaRPr>
          </a:p>
          <a:p>
            <a:r>
              <a:rPr lang="en-US" sz="2000" dirty="0">
                <a:effectLst/>
                <a:latin typeface="Carlito"/>
                <a:ea typeface="Carlito"/>
                <a:cs typeface="Carlito"/>
              </a:rPr>
              <a:t>- It uses a color system to represent the correlation among different attributes. </a:t>
            </a:r>
          </a:p>
          <a:p>
            <a:endParaRPr lang="en-US" sz="2000" dirty="0">
              <a:latin typeface="Carlito"/>
            </a:endParaRPr>
          </a:p>
          <a:p>
            <a:r>
              <a:rPr lang="en-US" sz="2000" u="sng" dirty="0">
                <a:solidFill>
                  <a:srgbClr val="000000"/>
                </a:solidFill>
                <a:effectLst/>
                <a:latin typeface="Carlito"/>
                <a:ea typeface="Carlito"/>
                <a:cs typeface="Carlito"/>
              </a:rPr>
              <a:t>- Variables correlated with Purchase:</a:t>
            </a:r>
            <a:endParaRPr lang="en-IN" sz="2000" dirty="0">
              <a:effectLst/>
              <a:latin typeface="Carlito"/>
              <a:ea typeface="Carlito"/>
              <a:cs typeface="Carlito"/>
            </a:endParaRPr>
          </a:p>
          <a:p>
            <a:pPr marL="342900" lvl="0" indent="-342900">
              <a:buSzPts val="1000"/>
              <a:buFont typeface="Symbol" panose="05050102010706020507" pitchFamily="18" charset="2"/>
              <a:buChar char=""/>
              <a:tabLst>
                <a:tab pos="457200" algn="l"/>
              </a:tabLst>
            </a:pPr>
            <a:r>
              <a:rPr lang="en-US" sz="2000" dirty="0">
                <a:solidFill>
                  <a:srgbClr val="000000"/>
                </a:solidFill>
                <a:effectLst/>
                <a:latin typeface="Carlito"/>
                <a:ea typeface="Carlito"/>
                <a:cs typeface="Carlito"/>
              </a:rPr>
              <a:t>Product_Category_3 (positive correlation)</a:t>
            </a:r>
            <a:endParaRPr lang="en-IN" sz="2000" dirty="0">
              <a:effectLst/>
              <a:latin typeface="Carlito"/>
              <a:ea typeface="Carlito"/>
              <a:cs typeface="Carlito"/>
            </a:endParaRPr>
          </a:p>
          <a:p>
            <a:pPr marL="342900" lvl="0" indent="-342900">
              <a:buSzPts val="1000"/>
              <a:buFont typeface="Symbol" panose="05050102010706020507" pitchFamily="18" charset="2"/>
              <a:buChar char=""/>
              <a:tabLst>
                <a:tab pos="457200" algn="l"/>
              </a:tabLst>
            </a:pPr>
            <a:r>
              <a:rPr lang="en-US" sz="2000" dirty="0">
                <a:solidFill>
                  <a:srgbClr val="000000"/>
                </a:solidFill>
                <a:effectLst/>
                <a:latin typeface="Carlito"/>
                <a:ea typeface="Carlito"/>
                <a:cs typeface="Carlito"/>
              </a:rPr>
              <a:t>Product_Category_1 (negative correlation)</a:t>
            </a:r>
            <a:endParaRPr lang="en-IN" sz="2000" dirty="0">
              <a:effectLst/>
              <a:latin typeface="Carlito"/>
              <a:ea typeface="Carlito"/>
              <a:cs typeface="Carlito"/>
            </a:endParaRPr>
          </a:p>
          <a:p>
            <a:endParaRPr lang="en-US" sz="2000" dirty="0">
              <a:latin typeface="Carlito"/>
            </a:endParaRPr>
          </a:p>
          <a:p>
            <a:r>
              <a:rPr lang="en-US" sz="2000" dirty="0">
                <a:solidFill>
                  <a:srgbClr val="000000"/>
                </a:solidFill>
                <a:effectLst/>
                <a:latin typeface="Carlito"/>
                <a:ea typeface="Carlito"/>
                <a:cs typeface="Carlito"/>
              </a:rPr>
              <a:t>- Perhaps </a:t>
            </a:r>
            <a:r>
              <a:rPr lang="en-US" sz="2000" dirty="0" err="1">
                <a:solidFill>
                  <a:srgbClr val="000000"/>
                </a:solidFill>
                <a:effectLst/>
                <a:latin typeface="Carlito"/>
                <a:ea typeface="Carlito"/>
                <a:cs typeface="Carlito"/>
              </a:rPr>
              <a:t>Product_category</a:t>
            </a:r>
            <a:r>
              <a:rPr lang="en-US" sz="2000" dirty="0">
                <a:solidFill>
                  <a:srgbClr val="000000"/>
                </a:solidFill>
                <a:effectLst/>
                <a:latin typeface="Carlito"/>
                <a:ea typeface="Carlito"/>
                <a:cs typeface="Carlito"/>
              </a:rPr>
              <a:t> 3 is positively correlated because it offered cheaper products. So, let's see if this is true by checking the average price of the product categories.</a:t>
            </a:r>
            <a:endParaRPr lang="en-IN" sz="2000" dirty="0">
              <a:effectLst/>
              <a:latin typeface="Carlito"/>
              <a:ea typeface="Carlito"/>
              <a:cs typeface="Carlito"/>
            </a:endParaRPr>
          </a:p>
          <a:p>
            <a:endParaRPr lang="en-IN" dirty="0"/>
          </a:p>
        </p:txBody>
      </p:sp>
    </p:spTree>
    <p:extLst>
      <p:ext uri="{BB962C8B-B14F-4D97-AF65-F5344CB8AC3E}">
        <p14:creationId xmlns:p14="http://schemas.microsoft.com/office/powerpoint/2010/main" val="82491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ABBF0-19E3-A40A-54B8-9366A3D9C40B}"/>
              </a:ext>
            </a:extLst>
          </p:cNvPr>
          <p:cNvSpPr txBox="1"/>
          <p:nvPr/>
        </p:nvSpPr>
        <p:spPr>
          <a:xfrm>
            <a:off x="1141335" y="1283797"/>
            <a:ext cx="9909329" cy="4290405"/>
          </a:xfrm>
          <a:prstGeom prst="rect">
            <a:avLst/>
          </a:prstGeom>
          <a:noFill/>
        </p:spPr>
        <p:txBody>
          <a:bodyPr wrap="square">
            <a:spAutoFit/>
          </a:bodyPr>
          <a:lstStyle/>
          <a:p>
            <a:pPr marR="539115" algn="ctr">
              <a:lnSpc>
                <a:spcPct val="85000"/>
              </a:lnSpc>
              <a:spcBef>
                <a:spcPct val="0"/>
              </a:spcBef>
            </a:pPr>
            <a:r>
              <a:rPr lang="en-US" sz="4800" b="1" u="sng" spc="-50" dirty="0">
                <a:solidFill>
                  <a:schemeClr val="tx1">
                    <a:lumMod val="75000"/>
                    <a:lumOff val="25000"/>
                  </a:schemeClr>
                </a:solidFill>
                <a:latin typeface="Arial Black" panose="020B0A04020102020204" pitchFamily="34" charset="0"/>
                <a:ea typeface="+mj-ea"/>
                <a:cs typeface="+mj-cs"/>
              </a:rPr>
              <a:t>CONCLUSION </a:t>
            </a:r>
            <a:endParaRPr lang="en-IN" sz="4800" b="1" u="sng" spc="-50" dirty="0">
              <a:solidFill>
                <a:schemeClr val="tx1">
                  <a:lumMod val="75000"/>
                  <a:lumOff val="25000"/>
                </a:schemeClr>
              </a:solidFill>
              <a:latin typeface="Arial Black" panose="020B0A04020102020204" pitchFamily="34" charset="0"/>
              <a:ea typeface="+mj-ea"/>
              <a:cs typeface="+mj-cs"/>
            </a:endParaRPr>
          </a:p>
          <a:p>
            <a:pPr algn="just"/>
            <a:r>
              <a:rPr lang="en-US" sz="1800" dirty="0">
                <a:effectLst/>
                <a:latin typeface="Carlito"/>
                <a:ea typeface="Carlito"/>
                <a:cs typeface="Carlito"/>
              </a:rPr>
              <a:t> </a:t>
            </a:r>
            <a:endParaRPr lang="en-IN" sz="1200" dirty="0">
              <a:effectLst/>
              <a:latin typeface="Carlito"/>
              <a:ea typeface="Carlito"/>
              <a:cs typeface="Carlito"/>
            </a:endParaRPr>
          </a:p>
          <a:p>
            <a:pPr algn="just"/>
            <a:r>
              <a:rPr lang="en-US" sz="2800" dirty="0">
                <a:effectLst/>
                <a:latin typeface="Carlito"/>
                <a:ea typeface="Carlito"/>
                <a:cs typeface="Carlito"/>
              </a:rPr>
              <a:t>The key purpose of this study is to investigate the Exploratory Data Analysis (EDA) techniques in extremely noise data. More specifically, the current results have confirmed the effective strategy to predict the amount of purpose. The Black Friday challenge is still operating, so much further consideration can be made to improve the result. This project strongly indicates the need of more advanced model's tuning and feature engineering.</a:t>
            </a:r>
            <a:endParaRPr lang="en-IN" sz="2800" dirty="0">
              <a:effectLst/>
              <a:latin typeface="Carlito"/>
              <a:ea typeface="Carlito"/>
              <a:cs typeface="Carlito"/>
            </a:endParaRPr>
          </a:p>
          <a:p>
            <a:pPr algn="just"/>
            <a:r>
              <a:rPr lang="en-US" sz="1800" dirty="0">
                <a:effectLst/>
                <a:latin typeface="Carlito"/>
                <a:ea typeface="Carlito"/>
                <a:cs typeface="Carlito"/>
              </a:rPr>
              <a:t> </a:t>
            </a:r>
            <a:endParaRPr lang="en-IN" sz="1200" dirty="0">
              <a:effectLst/>
              <a:latin typeface="Carlito"/>
              <a:ea typeface="Carlito"/>
              <a:cs typeface="Carlito"/>
            </a:endParaRPr>
          </a:p>
        </p:txBody>
      </p:sp>
    </p:spTree>
    <p:extLst>
      <p:ext uri="{BB962C8B-B14F-4D97-AF65-F5344CB8AC3E}">
        <p14:creationId xmlns:p14="http://schemas.microsoft.com/office/powerpoint/2010/main" val="235300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FCD27-4281-E676-A106-C48637239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120" y="497746"/>
            <a:ext cx="8793760" cy="5862507"/>
          </a:xfrm>
          <a:prstGeom prst="rect">
            <a:avLst/>
          </a:prstGeom>
        </p:spPr>
      </p:pic>
    </p:spTree>
    <p:extLst>
      <p:ext uri="{BB962C8B-B14F-4D97-AF65-F5344CB8AC3E}">
        <p14:creationId xmlns:p14="http://schemas.microsoft.com/office/powerpoint/2010/main" val="47989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0F0D2E-27C6-8320-847C-DB0778C4388D}"/>
              </a:ext>
            </a:extLst>
          </p:cNvPr>
          <p:cNvSpPr txBox="1"/>
          <p:nvPr/>
        </p:nvSpPr>
        <p:spPr>
          <a:xfrm>
            <a:off x="233408" y="262043"/>
            <a:ext cx="11725183" cy="6333913"/>
          </a:xfrm>
          <a:prstGeom prst="rect">
            <a:avLst/>
          </a:prstGeom>
          <a:noFill/>
        </p:spPr>
        <p:txBody>
          <a:bodyPr wrap="square">
            <a:spAutoFit/>
          </a:bodyPr>
          <a:lstStyle/>
          <a:p>
            <a:pPr>
              <a:lnSpc>
                <a:spcPct val="85000"/>
              </a:lnSpc>
              <a:spcBef>
                <a:spcPct val="0"/>
              </a:spcBef>
            </a:pPr>
            <a:r>
              <a:rPr lang="en-IN" sz="4800" b="1" spc="-50" dirty="0">
                <a:solidFill>
                  <a:schemeClr val="tx1">
                    <a:lumMod val="75000"/>
                    <a:lumOff val="25000"/>
                  </a:schemeClr>
                </a:solidFill>
                <a:latin typeface="Arial Black" panose="020B0A04020102020204" pitchFamily="34" charset="0"/>
                <a:ea typeface="+mj-ea"/>
                <a:cs typeface="+mj-cs"/>
              </a:rPr>
              <a:t>INTRODUCTION:</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600" dirty="0">
                <a:solidFill>
                  <a:srgbClr val="000000"/>
                </a:solidFill>
                <a:cs typeface="Mangal" panose="02040503050203030202" pitchFamily="18" charset="0"/>
              </a:rPr>
              <a:t>For a long history of several decades, Black Friday has been recognized as the largest shopping day of the year in the US. It is the Friday after Thanksgiving and for American consumers, it ignites the Christmas holiday shopping.</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600" dirty="0">
                <a:solidFill>
                  <a:srgbClr val="000000"/>
                </a:solidFill>
                <a:cs typeface="Mangal" panose="02040503050203030202" pitchFamily="18" charset="0"/>
              </a:rPr>
              <a:t>On Black Friday big shopping giants like Amazon, Flipkart, etc. lure customers by offering discounts and deals on different product categories. The product categories range from electronic items, Clothing, kitchen appliances, Décor.</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600" dirty="0">
                <a:solidFill>
                  <a:srgbClr val="000000"/>
                </a:solidFill>
                <a:cs typeface="Mangal" panose="02040503050203030202" pitchFamily="18" charset="0"/>
              </a:rPr>
              <a:t>For most retailers, it is the busiest day of the year. Sales are so high for Black Friday that it has become a crucial day for stores</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600" dirty="0">
                <a:solidFill>
                  <a:srgbClr val="000000"/>
                </a:solidFill>
                <a:cs typeface="Mangal" panose="02040503050203030202" pitchFamily="18" charset="0"/>
              </a:rPr>
              <a:t>Research has been carried out to predict sales by various researchers. The analysis of this data serves as a basis to provide discounts on various product items. With the purpose of analyzing the sales. </a:t>
            </a:r>
            <a:endParaRPr lang="en-IN" sz="2600" dirty="0">
              <a:solidFill>
                <a:srgbClr val="000000"/>
              </a:solidFill>
              <a:cs typeface="Mangal" panose="02040503050203030202" pitchFamily="18" charset="0"/>
            </a:endParaRPr>
          </a:p>
        </p:txBody>
      </p:sp>
    </p:spTree>
    <p:extLst>
      <p:ext uri="{BB962C8B-B14F-4D97-AF65-F5344CB8AC3E}">
        <p14:creationId xmlns:p14="http://schemas.microsoft.com/office/powerpoint/2010/main" val="55406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B9DEC5-C41D-FECE-1B1D-D9AE4960E82E}"/>
              </a:ext>
            </a:extLst>
          </p:cNvPr>
          <p:cNvSpPr txBox="1"/>
          <p:nvPr/>
        </p:nvSpPr>
        <p:spPr>
          <a:xfrm>
            <a:off x="446473" y="237022"/>
            <a:ext cx="11299054" cy="6231321"/>
          </a:xfrm>
          <a:prstGeom prst="rect">
            <a:avLst/>
          </a:prstGeom>
          <a:noFill/>
        </p:spPr>
        <p:txBody>
          <a:bodyPr wrap="square">
            <a:spAutoFit/>
          </a:bodyPr>
          <a:lstStyle/>
          <a:p>
            <a:pPr>
              <a:lnSpc>
                <a:spcPct val="85000"/>
              </a:lnSpc>
              <a:spcBef>
                <a:spcPct val="0"/>
              </a:spcBef>
            </a:pPr>
            <a:r>
              <a:rPr lang="en-US" sz="4800" b="1" spc="-50" dirty="0">
                <a:solidFill>
                  <a:schemeClr val="tx1">
                    <a:lumMod val="75000"/>
                    <a:lumOff val="25000"/>
                  </a:schemeClr>
                </a:solidFill>
                <a:latin typeface="Arial Black" panose="020B0A04020102020204" pitchFamily="34" charset="0"/>
                <a:ea typeface="+mj-ea"/>
                <a:cs typeface="+mj-cs"/>
              </a:rPr>
              <a:t>Problem Statement:</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A retail company “ABC Private Limited” wants to understand the customer purchase behavior (specifically, purchase amount) against various products of different categories.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The data set also contains customer demographics (age, gender, marital status, </a:t>
            </a:r>
            <a:r>
              <a:rPr lang="en-US" sz="2200" dirty="0" err="1">
                <a:solidFill>
                  <a:srgbClr val="000000"/>
                </a:solidFill>
                <a:cs typeface="Mangal" panose="02040503050203030202" pitchFamily="18" charset="0"/>
              </a:rPr>
              <a:t>city_type</a:t>
            </a:r>
            <a:r>
              <a:rPr lang="en-US" sz="2200" dirty="0">
                <a:solidFill>
                  <a:srgbClr val="000000"/>
                </a:solidFill>
                <a:cs typeface="Mangal" panose="02040503050203030202" pitchFamily="18" charset="0"/>
              </a:rPr>
              <a:t>, </a:t>
            </a:r>
            <a:r>
              <a:rPr lang="en-US" sz="2200" dirty="0" err="1">
                <a:solidFill>
                  <a:srgbClr val="000000"/>
                </a:solidFill>
                <a:cs typeface="Mangal" panose="02040503050203030202" pitchFamily="18" charset="0"/>
              </a:rPr>
              <a:t>stay_in_current_city</a:t>
            </a:r>
            <a:r>
              <a:rPr lang="en-US" sz="2200" dirty="0">
                <a:solidFill>
                  <a:srgbClr val="000000"/>
                </a:solidFill>
                <a:cs typeface="Mangal" panose="02040503050203030202" pitchFamily="18" charset="0"/>
              </a:rPr>
              <a:t>), product details (</a:t>
            </a:r>
            <a:r>
              <a:rPr lang="en-US" sz="2200" dirty="0" err="1">
                <a:solidFill>
                  <a:srgbClr val="000000"/>
                </a:solidFill>
                <a:cs typeface="Mangal" panose="02040503050203030202" pitchFamily="18" charset="0"/>
              </a:rPr>
              <a:t>product_id</a:t>
            </a:r>
            <a:r>
              <a:rPr lang="en-US" sz="2200" dirty="0">
                <a:solidFill>
                  <a:srgbClr val="000000"/>
                </a:solidFill>
                <a:cs typeface="Mangal" panose="02040503050203030202" pitchFamily="18" charset="0"/>
              </a:rPr>
              <a:t> and product category) and Total </a:t>
            </a:r>
            <a:r>
              <a:rPr lang="en-US" sz="2200" dirty="0" err="1">
                <a:solidFill>
                  <a:srgbClr val="000000"/>
                </a:solidFill>
                <a:cs typeface="Mangal" panose="02040503050203030202" pitchFamily="18" charset="0"/>
              </a:rPr>
              <a:t>purchase_amount</a:t>
            </a:r>
            <a:r>
              <a:rPr lang="en-US" sz="2200" dirty="0">
                <a:solidFill>
                  <a:srgbClr val="000000"/>
                </a:solidFill>
                <a:cs typeface="Mangal" panose="02040503050203030202" pitchFamily="18" charset="0"/>
              </a:rPr>
              <a:t> from last month.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Now, they want to build a model to predict the purchase amount of customer against various products which will help them to create personalized offer for customers against different products.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The Black Friday Sales dataset is used for training various machine learning models and also for predicting the purchase amount of customers on black Friday sales .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The purchase prediction made will provide an insight to retailers to analyze and personalize offers for more customer's preferred products.  </a:t>
            </a:r>
            <a:endParaRPr lang="en-IN" sz="2200" dirty="0">
              <a:solidFill>
                <a:srgbClr val="000000"/>
              </a:solidFill>
              <a:cs typeface="Mangal" panose="02040503050203030202" pitchFamily="18" charset="0"/>
            </a:endParaRPr>
          </a:p>
        </p:txBody>
      </p:sp>
    </p:spTree>
    <p:extLst>
      <p:ext uri="{BB962C8B-B14F-4D97-AF65-F5344CB8AC3E}">
        <p14:creationId xmlns:p14="http://schemas.microsoft.com/office/powerpoint/2010/main" val="320860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781726-CE4B-5179-743D-84EA6E815827}"/>
              </a:ext>
            </a:extLst>
          </p:cNvPr>
          <p:cNvSpPr txBox="1"/>
          <p:nvPr/>
        </p:nvSpPr>
        <p:spPr>
          <a:xfrm>
            <a:off x="221942" y="290288"/>
            <a:ext cx="11869444" cy="4525726"/>
          </a:xfrm>
          <a:prstGeom prst="rect">
            <a:avLst/>
          </a:prstGeom>
          <a:noFill/>
        </p:spPr>
        <p:txBody>
          <a:bodyPr wrap="square">
            <a:spAutoFit/>
          </a:bodyPr>
          <a:lstStyle/>
          <a:p>
            <a:pPr>
              <a:lnSpc>
                <a:spcPct val="85000"/>
              </a:lnSpc>
              <a:spcBef>
                <a:spcPct val="0"/>
              </a:spcBef>
            </a:pPr>
            <a:r>
              <a:rPr lang="en-US" sz="4800" b="1" spc="-50" dirty="0">
                <a:solidFill>
                  <a:schemeClr val="tx1">
                    <a:lumMod val="75000"/>
                    <a:lumOff val="25000"/>
                  </a:schemeClr>
                </a:solidFill>
                <a:latin typeface="Arial Black" panose="020B0A04020102020204" pitchFamily="34" charset="0"/>
                <a:ea typeface="+mj-ea"/>
                <a:cs typeface="+mj-cs"/>
              </a:rPr>
              <a:t>Data Sources and their formats:</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Data set provided by Flip Robo was in the format of CSV (Comma Separated Values).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There are 2 data sets that are given. One is training data and one is testing data. </a:t>
            </a:r>
          </a:p>
          <a:p>
            <a:pPr marL="457200" indent="-457200" algn="just">
              <a:lnSpc>
                <a:spcPct val="107000"/>
              </a:lnSpc>
              <a:spcBef>
                <a:spcPts val="1200"/>
              </a:spcBef>
              <a:spcAft>
                <a:spcPts val="800"/>
              </a:spcAft>
              <a:buClr>
                <a:schemeClr val="accent1"/>
              </a:buClr>
              <a:buSzPct val="100000"/>
              <a:buAutoNum type="arabicParenR"/>
            </a:pPr>
            <a:r>
              <a:rPr lang="en-US" sz="2200" dirty="0">
                <a:solidFill>
                  <a:srgbClr val="000000"/>
                </a:solidFill>
                <a:cs typeface="Mangal" panose="02040503050203030202" pitchFamily="18" charset="0"/>
              </a:rPr>
              <a:t>Train file will be used for training the model, i.e., the model will learn from this file. It contains all the independent variables and the target variable. The dimension of data is 5,50,068 rows and 12 columns. </a:t>
            </a:r>
          </a:p>
          <a:p>
            <a:pPr marL="457200" indent="-457200" algn="just">
              <a:lnSpc>
                <a:spcPct val="107000"/>
              </a:lnSpc>
              <a:spcBef>
                <a:spcPts val="1200"/>
              </a:spcBef>
              <a:spcAft>
                <a:spcPts val="800"/>
              </a:spcAft>
              <a:buClr>
                <a:schemeClr val="accent1"/>
              </a:buClr>
              <a:buSzPct val="100000"/>
              <a:buFontTx/>
              <a:buAutoNum type="arabicParenR"/>
            </a:pPr>
            <a:r>
              <a:rPr lang="en-US" sz="2200" dirty="0">
                <a:solidFill>
                  <a:srgbClr val="000000"/>
                </a:solidFill>
                <a:cs typeface="Mangal" panose="02040503050203030202" pitchFamily="18" charset="0"/>
              </a:rPr>
              <a:t>Test file contains all the independent variables, but not the target variable. We will apply the model to predict the target variable for the test data. The dimension of data is 2,33,600 rows and 12 columns. </a:t>
            </a:r>
            <a:endParaRPr lang="en-IN" sz="2200" dirty="0">
              <a:solidFill>
                <a:srgbClr val="000000"/>
              </a:solidFill>
              <a:cs typeface="Mangal" panose="02040503050203030202" pitchFamily="18" charset="0"/>
            </a:endParaRPr>
          </a:p>
        </p:txBody>
      </p:sp>
      <p:pic>
        <p:nvPicPr>
          <p:cNvPr id="5" name="Picture 4">
            <a:extLst>
              <a:ext uri="{FF2B5EF4-FFF2-40B4-BE49-F238E27FC236}">
                <a16:creationId xmlns:a16="http://schemas.microsoft.com/office/drawing/2014/main" id="{2717A549-6460-65D6-D168-845A29F9251A}"/>
              </a:ext>
            </a:extLst>
          </p:cNvPr>
          <p:cNvPicPr>
            <a:picLocks noChangeAspect="1"/>
          </p:cNvPicPr>
          <p:nvPr/>
        </p:nvPicPr>
        <p:blipFill>
          <a:blip r:embed="rId2"/>
          <a:stretch>
            <a:fillRect/>
          </a:stretch>
        </p:blipFill>
        <p:spPr>
          <a:xfrm>
            <a:off x="1944210" y="4634144"/>
            <a:ext cx="10147175" cy="2223856"/>
          </a:xfrm>
          <a:prstGeom prst="rect">
            <a:avLst/>
          </a:prstGeom>
        </p:spPr>
      </p:pic>
    </p:spTree>
    <p:extLst>
      <p:ext uri="{BB962C8B-B14F-4D97-AF65-F5344CB8AC3E}">
        <p14:creationId xmlns:p14="http://schemas.microsoft.com/office/powerpoint/2010/main" val="134873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FDBB52-201D-C024-4169-E7F617F32A92}"/>
              </a:ext>
            </a:extLst>
          </p:cNvPr>
          <p:cNvPicPr>
            <a:picLocks noChangeAspect="1"/>
          </p:cNvPicPr>
          <p:nvPr/>
        </p:nvPicPr>
        <p:blipFill>
          <a:blip r:embed="rId2"/>
          <a:stretch>
            <a:fillRect/>
          </a:stretch>
        </p:blipFill>
        <p:spPr>
          <a:xfrm>
            <a:off x="424278" y="53264"/>
            <a:ext cx="11343443" cy="4403825"/>
          </a:xfrm>
          <a:prstGeom prst="rect">
            <a:avLst/>
          </a:prstGeom>
        </p:spPr>
      </p:pic>
      <p:sp>
        <p:nvSpPr>
          <p:cNvPr id="5" name="TextBox 4">
            <a:extLst>
              <a:ext uri="{FF2B5EF4-FFF2-40B4-BE49-F238E27FC236}">
                <a16:creationId xmlns:a16="http://schemas.microsoft.com/office/drawing/2014/main" id="{229800E5-05AD-2EED-1BA7-6E89D64F1A72}"/>
              </a:ext>
            </a:extLst>
          </p:cNvPr>
          <p:cNvSpPr txBox="1"/>
          <p:nvPr/>
        </p:nvSpPr>
        <p:spPr>
          <a:xfrm>
            <a:off x="570390" y="4127080"/>
            <a:ext cx="11343442" cy="2677656"/>
          </a:xfrm>
          <a:prstGeom prst="rect">
            <a:avLst/>
          </a:prstGeom>
          <a:noFill/>
        </p:spPr>
        <p:txBody>
          <a:bodyPr wrap="square">
            <a:spAutoFit/>
          </a:bodyPr>
          <a:lstStyle/>
          <a:p>
            <a:r>
              <a:rPr lang="en-US" sz="2400" b="1" dirty="0"/>
              <a:t>Dataset Information: </a:t>
            </a:r>
          </a:p>
          <a:p>
            <a:r>
              <a:rPr lang="en-US" sz="2400" dirty="0"/>
              <a:t>• Dataset consist of two CSV files, one for training model &amp; other for testing dataset. </a:t>
            </a:r>
          </a:p>
          <a:p>
            <a:r>
              <a:rPr lang="en-US" sz="2400" dirty="0"/>
              <a:t>• Training dataset contain 550068 Rows &amp; 12 Columns. </a:t>
            </a:r>
          </a:p>
          <a:p>
            <a:r>
              <a:rPr lang="en-US" sz="2400" dirty="0"/>
              <a:t>• There can be some missing values that are present in the dataset. With which we'll have to deal. </a:t>
            </a:r>
          </a:p>
          <a:p>
            <a:r>
              <a:rPr lang="en-US" sz="2400" dirty="0"/>
              <a:t>• We can drop 'User_ID','</a:t>
            </a:r>
            <a:r>
              <a:rPr lang="en-US" sz="2400" dirty="0" err="1"/>
              <a:t>Product_ID</a:t>
            </a:r>
            <a:r>
              <a:rPr lang="en-US" sz="2400" dirty="0"/>
              <a:t>', because we want to be able to predict the buying behavior of any customer, not just those who are already recorded in the dataset.</a:t>
            </a:r>
            <a:endParaRPr lang="en-IN" sz="2400" dirty="0"/>
          </a:p>
        </p:txBody>
      </p:sp>
    </p:spTree>
    <p:extLst>
      <p:ext uri="{BB962C8B-B14F-4D97-AF65-F5344CB8AC3E}">
        <p14:creationId xmlns:p14="http://schemas.microsoft.com/office/powerpoint/2010/main" val="75437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57B43-4642-35AE-1418-01EF616FF3A0}"/>
              </a:ext>
            </a:extLst>
          </p:cNvPr>
          <p:cNvPicPr>
            <a:picLocks noChangeAspect="1"/>
          </p:cNvPicPr>
          <p:nvPr/>
        </p:nvPicPr>
        <p:blipFill>
          <a:blip r:embed="rId2"/>
          <a:stretch>
            <a:fillRect/>
          </a:stretch>
        </p:blipFill>
        <p:spPr>
          <a:xfrm>
            <a:off x="555440" y="232872"/>
            <a:ext cx="11081120" cy="3959441"/>
          </a:xfrm>
          <a:prstGeom prst="rect">
            <a:avLst/>
          </a:prstGeom>
        </p:spPr>
      </p:pic>
      <p:pic>
        <p:nvPicPr>
          <p:cNvPr id="5" name="Picture 4">
            <a:extLst>
              <a:ext uri="{FF2B5EF4-FFF2-40B4-BE49-F238E27FC236}">
                <a16:creationId xmlns:a16="http://schemas.microsoft.com/office/drawing/2014/main" id="{EFAF38C7-F8A9-D194-5947-E8CEEE4C50B9}"/>
              </a:ext>
            </a:extLst>
          </p:cNvPr>
          <p:cNvPicPr>
            <a:picLocks noChangeAspect="1"/>
          </p:cNvPicPr>
          <p:nvPr/>
        </p:nvPicPr>
        <p:blipFill>
          <a:blip r:embed="rId3"/>
          <a:stretch>
            <a:fillRect/>
          </a:stretch>
        </p:blipFill>
        <p:spPr>
          <a:xfrm>
            <a:off x="184212" y="4458644"/>
            <a:ext cx="12007788" cy="1737969"/>
          </a:xfrm>
          <a:prstGeom prst="rect">
            <a:avLst/>
          </a:prstGeom>
        </p:spPr>
      </p:pic>
    </p:spTree>
    <p:extLst>
      <p:ext uri="{BB962C8B-B14F-4D97-AF65-F5344CB8AC3E}">
        <p14:creationId xmlns:p14="http://schemas.microsoft.com/office/powerpoint/2010/main" val="406226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E46AAC-E7B7-124A-B8A8-A8A3F7BF055F}"/>
              </a:ext>
            </a:extLst>
          </p:cNvPr>
          <p:cNvSpPr txBox="1"/>
          <p:nvPr/>
        </p:nvSpPr>
        <p:spPr>
          <a:xfrm>
            <a:off x="419839" y="743329"/>
            <a:ext cx="11352321" cy="5371342"/>
          </a:xfrm>
          <a:prstGeom prst="rect">
            <a:avLst/>
          </a:prstGeom>
          <a:noFill/>
        </p:spPr>
        <p:txBody>
          <a:bodyPr wrap="square">
            <a:spAutoFit/>
          </a:bodyPr>
          <a:lstStyle/>
          <a:p>
            <a:r>
              <a:rPr lang="en-US" sz="3200" b="1" u="sng" dirty="0"/>
              <a:t>Observations: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Dataset contains both Object &amp; Numerical data types.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Dataset contains numerical as well as categorical variables.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It would make sense to look at the summary statistics of the purchase variable. We see that the average purchase amount is 9263.97. The remainder of the variables don't make much sense to check summary statistics, as they are categories. Nevertheless, we have included them but won't examine them for insight.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The dataset contains many null values in Product_Category_3 &amp; Product_Category_2 </a:t>
            </a:r>
            <a:r>
              <a:rPr lang="en-US" sz="2200" dirty="0" err="1">
                <a:solidFill>
                  <a:srgbClr val="000000"/>
                </a:solidFill>
                <a:cs typeface="Mangal" panose="02040503050203030202" pitchFamily="18" charset="0"/>
              </a:rPr>
              <a:t>coumns</a:t>
            </a:r>
            <a:r>
              <a:rPr lang="en-US" sz="2200" dirty="0">
                <a:solidFill>
                  <a:srgbClr val="000000"/>
                </a:solidFill>
                <a:cs typeface="Mangal" panose="02040503050203030202" pitchFamily="18" charset="0"/>
              </a:rPr>
              <a:t>. </a:t>
            </a:r>
          </a:p>
          <a:p>
            <a:pPr marL="457200" indent="-457200" algn="just">
              <a:lnSpc>
                <a:spcPct val="107000"/>
              </a:lnSpc>
              <a:spcBef>
                <a:spcPts val="1200"/>
              </a:spcBef>
              <a:spcAft>
                <a:spcPts val="800"/>
              </a:spcAft>
              <a:buClr>
                <a:schemeClr val="accent1"/>
              </a:buClr>
              <a:buSzPct val="100000"/>
              <a:buFont typeface="Wingdings" panose="05000000000000000000" pitchFamily="2" charset="2"/>
              <a:buChar char="Ø"/>
            </a:pPr>
            <a:r>
              <a:rPr lang="en-US" sz="2200" dirty="0">
                <a:solidFill>
                  <a:srgbClr val="000000"/>
                </a:solidFill>
                <a:cs typeface="Mangal" panose="02040503050203030202" pitchFamily="18" charset="0"/>
              </a:rPr>
              <a:t>It makes sense for there to be missing values because some customers might only buy one category of product and not buy from the other 2 product categories. We should fill the missing value with a 0 to show this. </a:t>
            </a:r>
            <a:endParaRPr lang="en-IN" sz="2200" dirty="0">
              <a:solidFill>
                <a:srgbClr val="000000"/>
              </a:solidFill>
              <a:cs typeface="Mangal" panose="02040503050203030202" pitchFamily="18" charset="0"/>
            </a:endParaRPr>
          </a:p>
        </p:txBody>
      </p:sp>
    </p:spTree>
    <p:extLst>
      <p:ext uri="{BB962C8B-B14F-4D97-AF65-F5344CB8AC3E}">
        <p14:creationId xmlns:p14="http://schemas.microsoft.com/office/powerpoint/2010/main" val="403836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E713CFB-8C04-D258-D320-C38B9B733FEF}"/>
              </a:ext>
            </a:extLst>
          </p:cNvPr>
          <p:cNvPicPr>
            <a:picLocks noChangeAspect="1"/>
          </p:cNvPicPr>
          <p:nvPr/>
        </p:nvPicPr>
        <p:blipFill>
          <a:blip r:embed="rId2"/>
          <a:stretch>
            <a:fillRect/>
          </a:stretch>
        </p:blipFill>
        <p:spPr>
          <a:xfrm>
            <a:off x="5919357" y="3291715"/>
            <a:ext cx="5736133" cy="3096752"/>
          </a:xfrm>
          <a:prstGeom prst="rect">
            <a:avLst/>
          </a:prstGeom>
        </p:spPr>
      </p:pic>
      <p:sp>
        <p:nvSpPr>
          <p:cNvPr id="3" name="TextBox 2">
            <a:extLst>
              <a:ext uri="{FF2B5EF4-FFF2-40B4-BE49-F238E27FC236}">
                <a16:creationId xmlns:a16="http://schemas.microsoft.com/office/drawing/2014/main" id="{5779B506-0E9A-64EA-EFED-640F113A1967}"/>
              </a:ext>
            </a:extLst>
          </p:cNvPr>
          <p:cNvSpPr txBox="1"/>
          <p:nvPr/>
        </p:nvSpPr>
        <p:spPr>
          <a:xfrm>
            <a:off x="36991" y="139369"/>
            <a:ext cx="12118018" cy="725391"/>
          </a:xfrm>
          <a:prstGeom prst="rect">
            <a:avLst/>
          </a:prstGeom>
          <a:noFill/>
        </p:spPr>
        <p:txBody>
          <a:bodyPr wrap="square">
            <a:spAutoFit/>
          </a:bodyPr>
          <a:lstStyle/>
          <a:p>
            <a:pPr algn="ctr">
              <a:lnSpc>
                <a:spcPct val="85000"/>
              </a:lnSpc>
              <a:spcBef>
                <a:spcPct val="0"/>
              </a:spcBef>
            </a:pPr>
            <a:r>
              <a:rPr lang="en-IN" sz="4800" b="1" u="sng" spc="-50" dirty="0">
                <a:solidFill>
                  <a:schemeClr val="tx1">
                    <a:lumMod val="75000"/>
                    <a:lumOff val="25000"/>
                  </a:schemeClr>
                </a:solidFill>
                <a:latin typeface="Arial Black" panose="020B0A04020102020204" pitchFamily="34" charset="0"/>
                <a:ea typeface="+mj-ea"/>
                <a:cs typeface="+mj-cs"/>
              </a:rPr>
              <a:t>Exploratory Data Analysis (EDA)</a:t>
            </a:r>
          </a:p>
        </p:txBody>
      </p:sp>
      <p:pic>
        <p:nvPicPr>
          <p:cNvPr id="4" name="Picture 3">
            <a:extLst>
              <a:ext uri="{FF2B5EF4-FFF2-40B4-BE49-F238E27FC236}">
                <a16:creationId xmlns:a16="http://schemas.microsoft.com/office/drawing/2014/main" id="{1F65DEC4-A93F-4033-51CB-BF99986B3653}"/>
              </a:ext>
            </a:extLst>
          </p:cNvPr>
          <p:cNvPicPr>
            <a:picLocks noChangeAspect="1"/>
          </p:cNvPicPr>
          <p:nvPr/>
        </p:nvPicPr>
        <p:blipFill>
          <a:blip r:embed="rId3"/>
          <a:stretch>
            <a:fillRect/>
          </a:stretch>
        </p:blipFill>
        <p:spPr>
          <a:xfrm>
            <a:off x="612799" y="974290"/>
            <a:ext cx="3615690" cy="2334895"/>
          </a:xfrm>
          <a:prstGeom prst="rect">
            <a:avLst/>
          </a:prstGeom>
        </p:spPr>
      </p:pic>
      <p:sp>
        <p:nvSpPr>
          <p:cNvPr id="6" name="TextBox 5">
            <a:extLst>
              <a:ext uri="{FF2B5EF4-FFF2-40B4-BE49-F238E27FC236}">
                <a16:creationId xmlns:a16="http://schemas.microsoft.com/office/drawing/2014/main" id="{193B90A4-B51E-7A8F-6EBF-240AD60E68F1}"/>
              </a:ext>
            </a:extLst>
          </p:cNvPr>
          <p:cNvSpPr txBox="1"/>
          <p:nvPr/>
        </p:nvSpPr>
        <p:spPr>
          <a:xfrm>
            <a:off x="36991" y="6441620"/>
            <a:ext cx="12118017" cy="369332"/>
          </a:xfrm>
          <a:prstGeom prst="rect">
            <a:avLst/>
          </a:prstGeom>
          <a:noFill/>
        </p:spPr>
        <p:txBody>
          <a:bodyPr wrap="square">
            <a:spAutoFit/>
          </a:bodyPr>
          <a:lstStyle/>
          <a:p>
            <a:pPr algn="ctr"/>
            <a:r>
              <a:rPr lang="en-US" sz="1800" dirty="0">
                <a:effectLst/>
                <a:latin typeface="Carlito"/>
                <a:ea typeface="Carlito"/>
                <a:cs typeface="Carlito"/>
              </a:rPr>
              <a:t>The count plots for different attributes are visualized as different figures are shown above. </a:t>
            </a:r>
            <a:endParaRPr lang="en-IN" dirty="0"/>
          </a:p>
        </p:txBody>
      </p:sp>
      <p:pic>
        <p:nvPicPr>
          <p:cNvPr id="7" name="Picture 6">
            <a:extLst>
              <a:ext uri="{FF2B5EF4-FFF2-40B4-BE49-F238E27FC236}">
                <a16:creationId xmlns:a16="http://schemas.microsoft.com/office/drawing/2014/main" id="{6D0D27F3-C907-9D07-BCC5-1A539A61E64E}"/>
              </a:ext>
            </a:extLst>
          </p:cNvPr>
          <p:cNvPicPr>
            <a:picLocks noChangeAspect="1"/>
          </p:cNvPicPr>
          <p:nvPr/>
        </p:nvPicPr>
        <p:blipFill>
          <a:blip r:embed="rId4"/>
          <a:stretch>
            <a:fillRect/>
          </a:stretch>
        </p:blipFill>
        <p:spPr>
          <a:xfrm>
            <a:off x="7800068" y="974290"/>
            <a:ext cx="3855422" cy="2363786"/>
          </a:xfrm>
          <a:prstGeom prst="rect">
            <a:avLst/>
          </a:prstGeom>
        </p:spPr>
      </p:pic>
      <p:pic>
        <p:nvPicPr>
          <p:cNvPr id="8" name="Picture 7">
            <a:extLst>
              <a:ext uri="{FF2B5EF4-FFF2-40B4-BE49-F238E27FC236}">
                <a16:creationId xmlns:a16="http://schemas.microsoft.com/office/drawing/2014/main" id="{8269AEED-8FAD-F746-481A-13CF33FE8B02}"/>
              </a:ext>
            </a:extLst>
          </p:cNvPr>
          <p:cNvPicPr>
            <a:picLocks noChangeAspect="1"/>
          </p:cNvPicPr>
          <p:nvPr/>
        </p:nvPicPr>
        <p:blipFill>
          <a:blip r:embed="rId5"/>
          <a:stretch>
            <a:fillRect/>
          </a:stretch>
        </p:blipFill>
        <p:spPr>
          <a:xfrm>
            <a:off x="4228490" y="974290"/>
            <a:ext cx="3571578" cy="2363786"/>
          </a:xfrm>
          <a:prstGeom prst="rect">
            <a:avLst/>
          </a:prstGeom>
        </p:spPr>
      </p:pic>
      <p:pic>
        <p:nvPicPr>
          <p:cNvPr id="9" name="Picture 8">
            <a:extLst>
              <a:ext uri="{FF2B5EF4-FFF2-40B4-BE49-F238E27FC236}">
                <a16:creationId xmlns:a16="http://schemas.microsoft.com/office/drawing/2014/main" id="{9940E5D0-3A1A-DD2E-68B9-4EE777256C4B}"/>
              </a:ext>
            </a:extLst>
          </p:cNvPr>
          <p:cNvPicPr>
            <a:picLocks noChangeAspect="1"/>
          </p:cNvPicPr>
          <p:nvPr/>
        </p:nvPicPr>
        <p:blipFill>
          <a:blip r:embed="rId6"/>
          <a:stretch>
            <a:fillRect/>
          </a:stretch>
        </p:blipFill>
        <p:spPr>
          <a:xfrm>
            <a:off x="346229" y="3291715"/>
            <a:ext cx="5573128" cy="3132455"/>
          </a:xfrm>
          <a:prstGeom prst="rect">
            <a:avLst/>
          </a:prstGeom>
        </p:spPr>
      </p:pic>
    </p:spTree>
    <p:extLst>
      <p:ext uri="{BB962C8B-B14F-4D97-AF65-F5344CB8AC3E}">
        <p14:creationId xmlns:p14="http://schemas.microsoft.com/office/powerpoint/2010/main" val="172566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D3122B-07C3-6809-E952-C47EED3647BF}"/>
              </a:ext>
            </a:extLst>
          </p:cNvPr>
          <p:cNvPicPr>
            <a:picLocks noChangeAspect="1"/>
          </p:cNvPicPr>
          <p:nvPr/>
        </p:nvPicPr>
        <p:blipFill>
          <a:blip r:embed="rId2"/>
          <a:stretch>
            <a:fillRect/>
          </a:stretch>
        </p:blipFill>
        <p:spPr>
          <a:xfrm>
            <a:off x="0" y="-1"/>
            <a:ext cx="5521911" cy="3612663"/>
          </a:xfrm>
          <a:prstGeom prst="rect">
            <a:avLst/>
          </a:prstGeom>
        </p:spPr>
      </p:pic>
      <p:pic>
        <p:nvPicPr>
          <p:cNvPr id="3" name="Picture 2">
            <a:extLst>
              <a:ext uri="{FF2B5EF4-FFF2-40B4-BE49-F238E27FC236}">
                <a16:creationId xmlns:a16="http://schemas.microsoft.com/office/drawing/2014/main" id="{ED3EE762-2BE1-64A0-51D5-EEB774B1908A}"/>
              </a:ext>
            </a:extLst>
          </p:cNvPr>
          <p:cNvPicPr>
            <a:picLocks noChangeAspect="1"/>
          </p:cNvPicPr>
          <p:nvPr/>
        </p:nvPicPr>
        <p:blipFill>
          <a:blip r:embed="rId3"/>
          <a:stretch>
            <a:fillRect/>
          </a:stretch>
        </p:blipFill>
        <p:spPr>
          <a:xfrm>
            <a:off x="5634635" y="76200"/>
            <a:ext cx="6343093" cy="3352800"/>
          </a:xfrm>
          <a:prstGeom prst="rect">
            <a:avLst/>
          </a:prstGeom>
        </p:spPr>
      </p:pic>
      <p:pic>
        <p:nvPicPr>
          <p:cNvPr id="4" name="Picture 3">
            <a:extLst>
              <a:ext uri="{FF2B5EF4-FFF2-40B4-BE49-F238E27FC236}">
                <a16:creationId xmlns:a16="http://schemas.microsoft.com/office/drawing/2014/main" id="{DDAA8D8F-6F6D-54D6-A6D0-9D6EC8D47B66}"/>
              </a:ext>
            </a:extLst>
          </p:cNvPr>
          <p:cNvPicPr>
            <a:picLocks noChangeAspect="1"/>
          </p:cNvPicPr>
          <p:nvPr/>
        </p:nvPicPr>
        <p:blipFill rotWithShape="1">
          <a:blip r:embed="rId4"/>
          <a:srcRect l="3568"/>
          <a:stretch/>
        </p:blipFill>
        <p:spPr bwMode="auto">
          <a:xfrm>
            <a:off x="112724" y="3429000"/>
            <a:ext cx="11952029" cy="34231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524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870</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Calibri Light</vt:lpstr>
      <vt:lpstr>Carlito</vt:lpstr>
      <vt:lpstr>Symbol</vt:lpstr>
      <vt:lpstr>Wingdings</vt:lpstr>
      <vt:lpstr>Office Theme</vt:lpstr>
      <vt:lpstr>NAME OF THE PROJECT: A Power Point Presentation 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kumar</dc:creator>
  <cp:lastModifiedBy>kishore kumar</cp:lastModifiedBy>
  <cp:revision>13</cp:revision>
  <dcterms:created xsi:type="dcterms:W3CDTF">2023-03-03T19:56:17Z</dcterms:created>
  <dcterms:modified xsi:type="dcterms:W3CDTF">2023-03-03T20:58:14Z</dcterms:modified>
</cp:coreProperties>
</file>