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7"/>
  </p:notesMasterIdLst>
  <p:handoutMasterIdLst>
    <p:handoutMasterId r:id="rId28"/>
  </p:handoutMasterIdLst>
  <p:sldIdLst>
    <p:sldId id="318" r:id="rId2"/>
    <p:sldId id="339" r:id="rId3"/>
    <p:sldId id="341" r:id="rId4"/>
    <p:sldId id="380" r:id="rId5"/>
    <p:sldId id="381" r:id="rId6"/>
    <p:sldId id="382" r:id="rId7"/>
    <p:sldId id="387" r:id="rId8"/>
    <p:sldId id="388" r:id="rId9"/>
    <p:sldId id="385" r:id="rId10"/>
    <p:sldId id="384" r:id="rId11"/>
    <p:sldId id="383" r:id="rId12"/>
    <p:sldId id="391" r:id="rId13"/>
    <p:sldId id="390" r:id="rId14"/>
    <p:sldId id="389" r:id="rId15"/>
    <p:sldId id="395" r:id="rId16"/>
    <p:sldId id="394" r:id="rId17"/>
    <p:sldId id="393" r:id="rId18"/>
    <p:sldId id="392" r:id="rId19"/>
    <p:sldId id="399" r:id="rId20"/>
    <p:sldId id="398" r:id="rId21"/>
    <p:sldId id="397" r:id="rId22"/>
    <p:sldId id="396" r:id="rId23"/>
    <p:sldId id="400" r:id="rId24"/>
    <p:sldId id="403" r:id="rId25"/>
    <p:sldId id="402"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6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22:25:38.745"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1/19/2023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7400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1/19/2023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22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t>1/19/2023</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6483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1/19/2023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445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1/19/2023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grpSp>
        <p:nvGrpSpPr>
          <p:cNvPr id="9" name="Group 8">
            <a:extLst>
              <a:ext uri="{FF2B5EF4-FFF2-40B4-BE49-F238E27FC236}">
                <a16:creationId xmlns:a16="http://schemas.microsoft.com/office/drawing/2014/main"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8505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1/19/2023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584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1/19/2023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514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1/19/2023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331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1/19/2023</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9199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1/19/2023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354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8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1/19/2023</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title"/>
          </p:nvPr>
        </p:nvSpPr>
        <p:spPr>
          <a:xfrm>
            <a:off x="945840" y="1844824"/>
            <a:ext cx="10297143" cy="2304256"/>
          </a:xfrm>
          <a:scene3d>
            <a:camera prst="orthographicFront"/>
            <a:lightRig rig="threePt" dir="t"/>
          </a:scene3d>
          <a:sp3d>
            <a:bevelT/>
          </a:sp3d>
        </p:spPr>
        <p:txBody>
          <a:bodyPr>
            <a:normAutofit/>
          </a:bodyPr>
          <a:lstStyle/>
          <a:p>
            <a:pPr algn="ctr"/>
            <a:r>
              <a:rPr lang="en-IN" sz="54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Times New Roman" panose="02020603050405020304" pitchFamily="18" charset="0"/>
              </a:rPr>
              <a:t>Presentation On:</a:t>
            </a:r>
            <a:br>
              <a:rPr lang="en-IN" b="1" cap="none" dirty="0">
                <a:ln w="12700" cmpd="sng">
                  <a:solidFill>
                    <a:schemeClr val="accent4"/>
                  </a:solidFill>
                  <a:prstDash val="solid"/>
                </a:ln>
                <a:solidFill>
                  <a:srgbClr val="00B050"/>
                </a:solidFill>
                <a:latin typeface="Bahnschrift" panose="020B0502040204020203" pitchFamily="34" charset="0"/>
              </a:rPr>
            </a:br>
            <a:r>
              <a:rPr lang="en-IN" sz="4400" b="1" spc="-5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cs typeface="+mn-cs"/>
              </a:rPr>
              <a:t>Micro-Credit Defaulter Machine Learning Model</a:t>
            </a:r>
          </a:p>
        </p:txBody>
      </p:sp>
      <p:pic>
        <p:nvPicPr>
          <p:cNvPr id="4" name="Picture 3">
            <a:extLst>
              <a:ext uri="{FF2B5EF4-FFF2-40B4-BE49-F238E27FC236}">
                <a16:creationId xmlns:a16="http://schemas.microsoft.com/office/drawing/2014/main" id="{B9D80FA1-FFF9-4298-AE2A-0CF78A68E9E1}"/>
              </a:ext>
            </a:extLst>
          </p:cNvPr>
          <p:cNvPicPr>
            <a:picLocks noChangeAspect="1"/>
          </p:cNvPicPr>
          <p:nvPr/>
        </p:nvPicPr>
        <p:blipFill rotWithShape="1">
          <a:blip r:embed="rId2">
            <a:extLst>
              <a:ext uri="{28A0092B-C50C-407E-A947-70E740481C1C}">
                <a14:useLocalDpi xmlns:a14="http://schemas.microsoft.com/office/drawing/2010/main" val="0"/>
              </a:ext>
            </a:extLst>
          </a:blip>
          <a:srcRect l="9905" t="32983" r="21851" b="37322"/>
          <a:stretch/>
        </p:blipFill>
        <p:spPr bwMode="auto">
          <a:xfrm>
            <a:off x="4565346" y="692696"/>
            <a:ext cx="3058132" cy="969031"/>
          </a:xfrm>
          <a:prstGeom prst="rect">
            <a:avLst/>
          </a:prstGeom>
          <a:noFill/>
          <a:ln>
            <a:noFill/>
          </a:ln>
        </p:spPr>
      </p:pic>
      <p:sp>
        <p:nvSpPr>
          <p:cNvPr id="5" name="TextBox 7">
            <a:extLst>
              <a:ext uri="{FF2B5EF4-FFF2-40B4-BE49-F238E27FC236}">
                <a16:creationId xmlns:a16="http://schemas.microsoft.com/office/drawing/2014/main" id="{559EA9FE-B166-4DD0-98E2-A2A628ECF0F1}"/>
              </a:ext>
            </a:extLst>
          </p:cNvPr>
          <p:cNvSpPr txBox="1"/>
          <p:nvPr/>
        </p:nvSpPr>
        <p:spPr>
          <a:xfrm>
            <a:off x="621804" y="5187090"/>
            <a:ext cx="3600400" cy="150278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Submitted by:</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A KISHORE KUMAR</a:t>
            </a:r>
          </a:p>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8">
            <a:extLst>
              <a:ext uri="{FF2B5EF4-FFF2-40B4-BE49-F238E27FC236}">
                <a16:creationId xmlns:a16="http://schemas.microsoft.com/office/drawing/2014/main" id="{4371C83A-5CCE-454F-BD05-A6745ADA66C0}"/>
              </a:ext>
            </a:extLst>
          </p:cNvPr>
          <p:cNvSpPr txBox="1"/>
          <p:nvPr/>
        </p:nvSpPr>
        <p:spPr>
          <a:xfrm>
            <a:off x="8204589" y="5187090"/>
            <a:ext cx="2323322" cy="10868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Batch No.:</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sz="2800" b="1" dirty="0">
                <a:effectLst/>
                <a:latin typeface="Calibri" panose="020F0502020204030204" pitchFamily="34" charset="0"/>
                <a:ea typeface="Calibri" panose="020F0502020204030204" pitchFamily="34" charset="0"/>
                <a:cs typeface="Times New Roman" panose="02020603050405020304" pitchFamily="18" charset="0"/>
              </a:rPr>
              <a:t>Internship_33</a:t>
            </a:r>
            <a:endParaRPr lang="en-IN" sz="2800" b="1" dirty="0"/>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amount of loan taken by customers</a:t>
            </a:r>
            <a:endParaRPr lang="en-IN" sz="2400" dirty="0"/>
          </a:p>
        </p:txBody>
      </p:sp>
      <p:sp>
        <p:nvSpPr>
          <p:cNvPr id="5" name="Content Placeholder 4">
            <a:extLst>
              <a:ext uri="{FF2B5EF4-FFF2-40B4-BE49-F238E27FC236}">
                <a16:creationId xmlns:a16="http://schemas.microsoft.com/office/drawing/2014/main" id="{59C198A8-43F6-491B-AED0-CD3FAB291D00}"/>
              </a:ext>
            </a:extLst>
          </p:cNvPr>
          <p:cNvSpPr>
            <a:spLocks noGrp="1"/>
          </p:cNvSpPr>
          <p:nvPr>
            <p:ph sz="half" idx="2"/>
          </p:nvPr>
        </p:nvSpPr>
        <p:spPr>
          <a:xfrm>
            <a:off x="7102524" y="2060849"/>
            <a:ext cx="4505261" cy="4067493"/>
          </a:xfrm>
        </p:spPr>
        <p:txBody>
          <a:bodyPr>
            <a:normAutofit/>
          </a:bodyPr>
          <a:lstStyle/>
          <a:p>
            <a:r>
              <a:rPr lang="en-US" sz="2000" dirty="0"/>
              <a:t>In 30 &amp; 90 days, maximum number of people had taken 6Rs as the loan amount.</a:t>
            </a:r>
          </a:p>
          <a:p>
            <a:r>
              <a:rPr lang="en-US" sz="2000" dirty="0"/>
              <a:t>Customers have less tendency to take loan in amount of 12.</a:t>
            </a:r>
          </a:p>
          <a:p>
            <a:r>
              <a:rPr lang="en-US" sz="2000" dirty="0"/>
              <a:t>There are very few people who do not taken loan.</a:t>
            </a:r>
            <a:endParaRPr lang="en-IN" sz="2000" dirty="0"/>
          </a:p>
        </p:txBody>
      </p:sp>
      <p:pic>
        <p:nvPicPr>
          <p:cNvPr id="10" name="Content Placeholder 9">
            <a:extLst>
              <a:ext uri="{FF2B5EF4-FFF2-40B4-BE49-F238E27FC236}">
                <a16:creationId xmlns:a16="http://schemas.microsoft.com/office/drawing/2014/main" id="{0DFEB2AB-6F09-49F8-AEF7-DD40C35520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1144" y="2060849"/>
            <a:ext cx="5786167" cy="4067494"/>
          </a:xfrm>
          <a:effectLst>
            <a:glow rad="228600">
              <a:schemeClr val="accent5">
                <a:satMod val="175000"/>
                <a:alpha val="40000"/>
              </a:schemeClr>
            </a:glow>
          </a:effectLst>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F559-7E37-4A96-AB6F-21D0ADAEF5DE}"/>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Number of loan taken by customers in 30 days vs Amount of loan taken in 30 days</a:t>
            </a:r>
            <a:endParaRPr lang="en-IN" sz="2000" dirty="0"/>
          </a:p>
        </p:txBody>
      </p:sp>
      <p:pic>
        <p:nvPicPr>
          <p:cNvPr id="7" name="Content Placeholder 6">
            <a:extLst>
              <a:ext uri="{FF2B5EF4-FFF2-40B4-BE49-F238E27FC236}">
                <a16:creationId xmlns:a16="http://schemas.microsoft.com/office/drawing/2014/main" id="{A9AC847E-8289-4A9F-AB76-B9CD6D7554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3594" y="2261604"/>
            <a:ext cx="7490807" cy="3995486"/>
          </a:xfrm>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id="{02DF360E-538A-4B8B-845F-07E5EB191F48}"/>
              </a:ext>
            </a:extLst>
          </p:cNvPr>
          <p:cNvSpPr>
            <a:spLocks noGrp="1"/>
          </p:cNvSpPr>
          <p:nvPr>
            <p:ph sz="half" idx="2"/>
          </p:nvPr>
        </p:nvSpPr>
        <p:spPr>
          <a:xfrm>
            <a:off x="8398667" y="2261604"/>
            <a:ext cx="3209117" cy="3633047"/>
          </a:xfrm>
        </p:spPr>
        <p:txBody>
          <a:bodyPr>
            <a:normAutofit/>
          </a:bodyPr>
          <a:lstStyle/>
          <a:p>
            <a:r>
              <a:rPr lang="en-US" sz="2000" dirty="0"/>
              <a:t>Maximum number of times loans taken by the people is 50 and the Average loan amount is equivalent to 300</a:t>
            </a:r>
            <a:endParaRPr lang="en-IN" sz="2000" dirty="0"/>
          </a:p>
        </p:txBody>
      </p:sp>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pic>
        <p:nvPicPr>
          <p:cNvPr id="6" name="Content Placeholder 5">
            <a:extLst>
              <a:ext uri="{FF2B5EF4-FFF2-40B4-BE49-F238E27FC236}">
                <a16:creationId xmlns:a16="http://schemas.microsoft.com/office/drawing/2014/main" id="{B584223C-57E6-4DB1-A4CC-A661A84AF4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41" y="2228004"/>
            <a:ext cx="7756778" cy="3770300"/>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93C188C8-F2F5-4287-8F7C-40ED41D8B4B8}"/>
              </a:ext>
            </a:extLst>
          </p:cNvPr>
          <p:cNvSpPr>
            <a:spLocks noGrp="1"/>
          </p:cNvSpPr>
          <p:nvPr>
            <p:ph sz="half" idx="2"/>
          </p:nvPr>
        </p:nvSpPr>
        <p:spPr>
          <a:xfrm>
            <a:off x="8614692" y="2228004"/>
            <a:ext cx="2993092" cy="3633047"/>
          </a:xfrm>
        </p:spPr>
        <p:txBody>
          <a:bodyPr>
            <a:normAutofit/>
          </a:bodyPr>
          <a:lstStyle/>
          <a:p>
            <a:r>
              <a:rPr lang="en-US" sz="2000" dirty="0"/>
              <a:t>Average payback time over last 30 days is higher for people who had taken loan 2 times. </a:t>
            </a:r>
            <a:endParaRPr lang="en-IN" sz="2000" dirty="0"/>
          </a:p>
        </p:txBody>
      </p:sp>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Number of loan taken by customers in 30 days</a:t>
            </a:r>
            <a:endParaRPr lang="en-IN" sz="2200" dirty="0"/>
          </a:p>
        </p:txBody>
      </p:sp>
      <p:pic>
        <p:nvPicPr>
          <p:cNvPr id="6" name="Content Placeholder 5">
            <a:extLst>
              <a:ext uri="{FF2B5EF4-FFF2-40B4-BE49-F238E27FC236}">
                <a16:creationId xmlns:a16="http://schemas.microsoft.com/office/drawing/2014/main" id="{1191DAD6-2DC6-4D56-8405-25F1674320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0986" y="2227264"/>
            <a:ext cx="6795593" cy="3900338"/>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255FA097-905A-4E7E-8B6C-36FAE7A15026}"/>
              </a:ext>
            </a:extLst>
          </p:cNvPr>
          <p:cNvSpPr>
            <a:spLocks noGrp="1"/>
          </p:cNvSpPr>
          <p:nvPr>
            <p:ph sz="half" idx="2"/>
          </p:nvPr>
        </p:nvSpPr>
        <p:spPr>
          <a:xfrm>
            <a:off x="8254652" y="2228004"/>
            <a:ext cx="3353133" cy="3900338"/>
          </a:xfrm>
        </p:spPr>
        <p:txBody>
          <a:bodyPr/>
          <a:lstStyle/>
          <a:p>
            <a:pPr>
              <a:buFont typeface="Wingdings" panose="05000000000000000000" pitchFamily="2" charset="2"/>
              <a:buChar char="§"/>
            </a:pPr>
            <a:r>
              <a:rPr lang="en-IN" sz="2000" dirty="0">
                <a:effectLst/>
                <a:latin typeface="Bahnschrift SemiLight" panose="020B0502040204020203" pitchFamily="34" charset="0"/>
                <a:ea typeface="Calibri" panose="020F0502020204030204" pitchFamily="34" charset="0"/>
                <a:cs typeface="Mangal" panose="02040503050203030202" pitchFamily="18" charset="0"/>
              </a:rPr>
              <a:t>Very few defaulters in case of customers who have taken loan in amount of 12.</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0488E9-6A2C-4FBD-BEC3-ED468863A534}"/>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000" dirty="0">
                <a:solidFill>
                  <a:srgbClr val="FFFF00"/>
                </a:solidFill>
              </a:rPr>
              <a:t>Outliers detection &amp; removal</a:t>
            </a:r>
            <a:endParaRPr lang="en-IN" dirty="0">
              <a:solidFill>
                <a:srgbClr val="FFFF00"/>
              </a:solidFill>
            </a:endParaRPr>
          </a:p>
        </p:txBody>
      </p:sp>
      <p:sp>
        <p:nvSpPr>
          <p:cNvPr id="6" name="Content Placeholder 5">
            <a:extLst>
              <a:ext uri="{FF2B5EF4-FFF2-40B4-BE49-F238E27FC236}">
                <a16:creationId xmlns:a16="http://schemas.microsoft.com/office/drawing/2014/main" id="{695FB668-8D9B-4BD8-B7E0-205BC98E50C1}"/>
              </a:ext>
            </a:extLst>
          </p:cNvPr>
          <p:cNvSpPr>
            <a:spLocks noGrp="1"/>
          </p:cNvSpPr>
          <p:nvPr>
            <p:ph idx="1"/>
          </p:nvPr>
        </p:nvSpPr>
        <p:spPr>
          <a:xfrm>
            <a:off x="581041" y="2180497"/>
            <a:ext cx="11026743" cy="3678303"/>
          </a:xfrm>
        </p:spPr>
        <p:txBody>
          <a:bodyPr>
            <a:normAutofit/>
          </a:bodyPr>
          <a:lstStyle/>
          <a:p>
            <a:r>
              <a:rPr lang="en-IN" sz="2400" dirty="0">
                <a:latin typeface="Bahnschrift SemiLight" panose="020B0502040204020203" pitchFamily="34" charset="0"/>
                <a:ea typeface="Calibri" panose="020F0502020204030204" pitchFamily="34" charset="0"/>
                <a:cs typeface="Mangal" panose="02040503050203030202" pitchFamily="18" charset="0"/>
              </a:rPr>
              <a:t>O</a:t>
            </a:r>
            <a:r>
              <a:rPr lang="en-IN" sz="2400" dirty="0">
                <a:effectLst/>
                <a:latin typeface="Bahnschrift SemiLight" panose="020B0502040204020203" pitchFamily="34" charset="0"/>
                <a:ea typeface="Calibri" panose="020F0502020204030204" pitchFamily="34" charset="0"/>
                <a:cs typeface="Mangal" panose="02040503050203030202" pitchFamily="18" charset="0"/>
              </a:rPr>
              <a:t>utliers do not exist in lower bound but outliers exist in upper bound of features. </a:t>
            </a:r>
            <a:endParaRPr lang="en-US" sz="2400" dirty="0"/>
          </a:p>
          <a:p>
            <a:r>
              <a:rPr lang="en-US" sz="2400" dirty="0"/>
              <a:t>Z-score method results in huge data loss of 23.42 %, which we cannot afford.</a:t>
            </a:r>
          </a:p>
          <a:p>
            <a:r>
              <a:rPr lang="en-US" sz="2400" b="1" dirty="0">
                <a:solidFill>
                  <a:schemeClr val="tx1"/>
                </a:solidFill>
              </a:rPr>
              <a:t>Quantile-based Flooring- Capping Method </a:t>
            </a:r>
            <a:r>
              <a:rPr lang="en-US" sz="2400" dirty="0"/>
              <a:t>employed for outliers removal.</a:t>
            </a:r>
          </a:p>
          <a:p>
            <a:r>
              <a:rPr lang="en-US" sz="2400" u="sng" dirty="0">
                <a:solidFill>
                  <a:schemeClr val="tx1"/>
                </a:solidFill>
              </a:rPr>
              <a:t>Flooring is performed at 0th percentile for lower bound and capping perform at 99th percentile for upper bound.</a:t>
            </a:r>
          </a:p>
          <a:p>
            <a:r>
              <a:rPr lang="en-US" sz="2400" b="1" dirty="0">
                <a:solidFill>
                  <a:schemeClr val="tx1"/>
                </a:solidFill>
              </a:rPr>
              <a:t>Data Loss </a:t>
            </a:r>
            <a:r>
              <a:rPr lang="en-US" sz="2400" dirty="0"/>
              <a:t>: 5.44 % which is acceptable.</a:t>
            </a:r>
          </a:p>
          <a:p>
            <a:endParaRPr lang="en-IN" sz="2400" dirty="0"/>
          </a:p>
        </p:txBody>
      </p:sp>
    </p:spTree>
    <p:extLst>
      <p:ext uri="{BB962C8B-B14F-4D97-AF65-F5344CB8AC3E}">
        <p14:creationId xmlns:p14="http://schemas.microsoft.com/office/powerpoint/2010/main" val="242714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4EB2FD-EBBA-4343-9689-91EC71483E9F}"/>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200" dirty="0">
                <a:solidFill>
                  <a:srgbClr val="FFFF00"/>
                </a:solidFill>
              </a:rPr>
              <a:t>Skewness detection &amp; transformation</a:t>
            </a:r>
            <a:endParaRPr lang="en-IN" sz="2200" dirty="0"/>
          </a:p>
        </p:txBody>
      </p:sp>
      <p:pic>
        <p:nvPicPr>
          <p:cNvPr id="7" name="Content Placeholder 6">
            <a:extLst>
              <a:ext uri="{FF2B5EF4-FFF2-40B4-BE49-F238E27FC236}">
                <a16:creationId xmlns:a16="http://schemas.microsoft.com/office/drawing/2014/main" id="{956C70A5-54FA-4667-8791-F4E5095357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035" y="3543530"/>
            <a:ext cx="10522754" cy="2627844"/>
          </a:xfrm>
          <a:prstGeom prst="rect">
            <a:avLst/>
          </a:prstGeom>
          <a:ln w="12700">
            <a:solidFill>
              <a:schemeClr val="tx1"/>
            </a:solidFill>
          </a:ln>
        </p:spPr>
      </p:pic>
      <p:sp>
        <p:nvSpPr>
          <p:cNvPr id="9" name="Rectangle: Rounded Corners 8">
            <a:extLst>
              <a:ext uri="{FF2B5EF4-FFF2-40B4-BE49-F238E27FC236}">
                <a16:creationId xmlns:a16="http://schemas.microsoft.com/office/drawing/2014/main" id="{BE9F0336-0728-4122-BDAC-2FC2869674B7}"/>
              </a:ext>
            </a:extLst>
          </p:cNvPr>
          <p:cNvSpPr/>
          <p:nvPr/>
        </p:nvSpPr>
        <p:spPr>
          <a:xfrm>
            <a:off x="833035" y="1988840"/>
            <a:ext cx="10522754" cy="1325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lgn="ctr">
              <a:buFont typeface="Arial" panose="020B0604020202020204" pitchFamily="34" charset="0"/>
              <a:buChar char="•"/>
            </a:pPr>
            <a:r>
              <a:rPr lang="en-IN" sz="2200" dirty="0"/>
              <a:t>Considerable amount of skewness exist in different features.</a:t>
            </a:r>
          </a:p>
          <a:p>
            <a:pPr marL="342900" indent="-342900" algn="ctr">
              <a:buFont typeface="Arial" panose="020B0604020202020204" pitchFamily="34" charset="0"/>
              <a:buChar char="•"/>
            </a:pPr>
            <a:r>
              <a:rPr lang="en-IN" sz="2200" dirty="0"/>
              <a:t>Yeo-Johnson Power Transformation used to reduce skewness.</a:t>
            </a:r>
          </a:p>
        </p:txBody>
      </p:sp>
    </p:spTree>
    <p:extLst>
      <p:ext uri="{BB962C8B-B14F-4D97-AF65-F5344CB8AC3E}">
        <p14:creationId xmlns:p14="http://schemas.microsoft.com/office/powerpoint/2010/main" val="81845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959018-C2ED-46F6-B1E4-FCAC4ABCA4A8}"/>
              </a:ext>
            </a:extLst>
          </p:cNvPr>
          <p:cNvSpPr>
            <a:spLocks noGrp="1"/>
          </p:cNvSpPr>
          <p:nvPr>
            <p:ph type="title"/>
          </p:nvPr>
        </p:nvSpPr>
        <p:spPr/>
        <p:txBody>
          <a:bodyPr/>
          <a:lstStyle/>
          <a:p>
            <a:r>
              <a:rPr lang="en-IN" sz="2500" dirty="0">
                <a:effectLst/>
                <a:ea typeface="Calibri" panose="020F0502020204030204" pitchFamily="34" charset="0"/>
                <a:cs typeface="Mangal" panose="02040503050203030202" pitchFamily="18" charset="0"/>
              </a:rPr>
              <a:t>Data Inputs- Logic- Output Relationships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13" name="Content Placeholder 12">
            <a:extLst>
              <a:ext uri="{FF2B5EF4-FFF2-40B4-BE49-F238E27FC236}">
                <a16:creationId xmlns:a16="http://schemas.microsoft.com/office/drawing/2014/main" id="{C941B553-E6D3-4DDA-B3A7-FCA139E1A6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4" y="2228004"/>
            <a:ext cx="7601620" cy="3668468"/>
          </a:xfrm>
          <a:effectLst>
            <a:glow rad="228600">
              <a:schemeClr val="accent5">
                <a:satMod val="175000"/>
                <a:alpha val="40000"/>
              </a:schemeClr>
            </a:glow>
          </a:effectLst>
        </p:spPr>
      </p:pic>
      <p:sp>
        <p:nvSpPr>
          <p:cNvPr id="11" name="Content Placeholder 10">
            <a:extLst>
              <a:ext uri="{FF2B5EF4-FFF2-40B4-BE49-F238E27FC236}">
                <a16:creationId xmlns:a16="http://schemas.microsoft.com/office/drawing/2014/main" id="{110180CC-D354-413C-8D97-59C210B05F1B}"/>
              </a:ext>
            </a:extLst>
          </p:cNvPr>
          <p:cNvSpPr>
            <a:spLocks noGrp="1"/>
          </p:cNvSpPr>
          <p:nvPr>
            <p:ph sz="half" idx="2"/>
          </p:nvPr>
        </p:nvSpPr>
        <p:spPr>
          <a:xfrm>
            <a:off x="8686700" y="2228004"/>
            <a:ext cx="2921085" cy="3633047"/>
          </a:xfrm>
        </p:spPr>
        <p:txBody>
          <a:bodyPr>
            <a:normAutofit/>
          </a:bodyPr>
          <a:lstStyle/>
          <a:p>
            <a:r>
              <a:rPr lang="en-IN" sz="2000" dirty="0">
                <a:latin typeface="Bahnschrift SemiLight" panose="020B0502040204020203" pitchFamily="34" charset="0"/>
                <a:ea typeface="Calibri" panose="020F0502020204030204" pitchFamily="34" charset="0"/>
                <a:cs typeface="Mangal" panose="02040503050203030202" pitchFamily="18" charset="0"/>
              </a:rPr>
              <a:t>M</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ost of independent features are poorly or moderately correlated with target variable label. </a:t>
            </a:r>
            <a:endParaRPr lang="en-IN" sz="2000" dirty="0"/>
          </a:p>
        </p:txBody>
      </p:sp>
    </p:spTree>
    <p:extLst>
      <p:ext uri="{BB962C8B-B14F-4D97-AF65-F5344CB8AC3E}">
        <p14:creationId xmlns:p14="http://schemas.microsoft.com/office/powerpoint/2010/main" val="18996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125F-8347-4B84-A7ED-F91AB3CED4FA}"/>
              </a:ext>
            </a:extLst>
          </p:cNvPr>
          <p:cNvSpPr>
            <a:spLocks noGrp="1"/>
          </p:cNvSpPr>
          <p:nvPr>
            <p:ph type="title"/>
          </p:nvPr>
        </p:nvSpPr>
        <p:spPr/>
        <p:txBody>
          <a:bodyPr/>
          <a:lstStyle/>
          <a:p>
            <a:r>
              <a:rPr lang="en-IN" dirty="0"/>
              <a:t>Handling IMBALANCED DATA</a:t>
            </a:r>
          </a:p>
        </p:txBody>
      </p:sp>
      <p:pic>
        <p:nvPicPr>
          <p:cNvPr id="6" name="Content Placeholder 5">
            <a:extLst>
              <a:ext uri="{FF2B5EF4-FFF2-40B4-BE49-F238E27FC236}">
                <a16:creationId xmlns:a16="http://schemas.microsoft.com/office/drawing/2014/main" id="{EEF8F585-EB1D-4C05-8A39-50BFCD87AB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3852" y="2676375"/>
            <a:ext cx="5518985" cy="273630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D95960C0-F717-4ABC-9D1C-DD4520D49314}"/>
              </a:ext>
            </a:extLst>
          </p:cNvPr>
          <p:cNvSpPr>
            <a:spLocks noGrp="1"/>
          </p:cNvSpPr>
          <p:nvPr>
            <p:ph sz="half" idx="2"/>
          </p:nvPr>
        </p:nvSpPr>
        <p:spPr>
          <a:xfrm>
            <a:off x="7462565" y="2228004"/>
            <a:ext cx="4145220" cy="3633047"/>
          </a:xfrm>
        </p:spPr>
        <p:txBody>
          <a:bodyPr>
            <a:normAutofit/>
          </a:bodyPr>
          <a:lstStyle/>
          <a:p>
            <a:r>
              <a:rPr lang="en-IN" sz="2000" dirty="0"/>
              <a:t>Target Variable label is Imbalanced in nature.</a:t>
            </a:r>
          </a:p>
          <a:p>
            <a:r>
              <a:rPr lang="en-IN" sz="2000" dirty="0"/>
              <a:t>SMOTE techniques used to oversample minority class.</a:t>
            </a:r>
          </a:p>
        </p:txBody>
      </p:sp>
    </p:spTree>
    <p:extLst>
      <p:ext uri="{BB962C8B-B14F-4D97-AF65-F5344CB8AC3E}">
        <p14:creationId xmlns:p14="http://schemas.microsoft.com/office/powerpoint/2010/main" val="101211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802E-C7E8-4961-8F15-522B60BC7775}"/>
              </a:ext>
            </a:extLst>
          </p:cNvPr>
          <p:cNvSpPr>
            <a:spLocks noGrp="1"/>
          </p:cNvSpPr>
          <p:nvPr>
            <p:ph type="title"/>
          </p:nvPr>
        </p:nvSpPr>
        <p:spPr/>
        <p:txBody>
          <a:bodyPr/>
          <a:lstStyle/>
          <a:p>
            <a:r>
              <a:rPr lang="en-IN" dirty="0"/>
              <a:t>Multicollinearity and PCA</a:t>
            </a:r>
          </a:p>
        </p:txBody>
      </p:sp>
      <p:pic>
        <p:nvPicPr>
          <p:cNvPr id="8" name="Content Placeholder 7">
            <a:extLst>
              <a:ext uri="{FF2B5EF4-FFF2-40B4-BE49-F238E27FC236}">
                <a16:creationId xmlns:a16="http://schemas.microsoft.com/office/drawing/2014/main" id="{1930CD18-4979-49A8-BBA9-A62B2355FD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3852" y="2060848"/>
            <a:ext cx="5256584" cy="451669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6100ECBA-6646-4B7A-B68D-EBC79A946593}"/>
              </a:ext>
            </a:extLst>
          </p:cNvPr>
          <p:cNvSpPr>
            <a:spLocks noGrp="1"/>
          </p:cNvSpPr>
          <p:nvPr>
            <p:ph sz="half" idx="2"/>
          </p:nvPr>
        </p:nvSpPr>
        <p:spPr>
          <a:xfrm>
            <a:off x="7534572" y="2228004"/>
            <a:ext cx="4073213" cy="3649268"/>
          </a:xfrm>
        </p:spPr>
        <p:txBody>
          <a:bodyPr>
            <a:normAutofit/>
          </a:bodyPr>
          <a:lstStyle/>
          <a:p>
            <a:r>
              <a:rPr lang="en-IN" sz="2000" dirty="0"/>
              <a:t>Multicollinearity exist between few features.</a:t>
            </a:r>
          </a:p>
          <a:p>
            <a:r>
              <a:rPr lang="en-IN" sz="2000" dirty="0"/>
              <a:t>To resolve it PCA is applied.</a:t>
            </a:r>
          </a:p>
          <a:p>
            <a:r>
              <a:rPr lang="en-US" sz="2000" dirty="0"/>
              <a:t>Eleven principal components attribute for 90% of variation in the data. </a:t>
            </a:r>
          </a:p>
          <a:p>
            <a:r>
              <a:rPr lang="en-US" sz="2000" dirty="0"/>
              <a:t>PCA applied for Eleven components.</a:t>
            </a:r>
            <a:endParaRPr lang="en-IN" sz="2000" dirty="0"/>
          </a:p>
        </p:txBody>
      </p:sp>
    </p:spTree>
    <p:extLst>
      <p:ext uri="{BB962C8B-B14F-4D97-AF65-F5344CB8AC3E}">
        <p14:creationId xmlns:p14="http://schemas.microsoft.com/office/powerpoint/2010/main" val="169989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7FAD-8B69-4B0D-A4A1-DE1B41FBA4D8}"/>
              </a:ext>
            </a:extLst>
          </p:cNvPr>
          <p:cNvSpPr>
            <a:spLocks noGrp="1"/>
          </p:cNvSpPr>
          <p:nvPr>
            <p:ph type="title"/>
          </p:nvPr>
        </p:nvSpPr>
        <p:spPr/>
        <p:txBody>
          <a:bodyPr/>
          <a:lstStyle/>
          <a:p>
            <a:r>
              <a:rPr lang="en-IN" dirty="0"/>
              <a:t>MACHINE LEARNING MODEL BUILDING</a:t>
            </a:r>
          </a:p>
        </p:txBody>
      </p:sp>
      <p:sp>
        <p:nvSpPr>
          <p:cNvPr id="5" name="Content Placeholder 4">
            <a:extLst>
              <a:ext uri="{FF2B5EF4-FFF2-40B4-BE49-F238E27FC236}">
                <a16:creationId xmlns:a16="http://schemas.microsoft.com/office/drawing/2014/main" id="{D0130A0E-7568-458D-8C4D-E14CF20F6047}"/>
              </a:ext>
            </a:extLst>
          </p:cNvPr>
          <p:cNvSpPr>
            <a:spLocks noGrp="1"/>
          </p:cNvSpPr>
          <p:nvPr>
            <p:ph idx="1"/>
          </p:nvPr>
        </p:nvSpPr>
        <p:spPr>
          <a:xfrm>
            <a:off x="581041" y="2060849"/>
            <a:ext cx="11026743" cy="4094996"/>
          </a:xfrm>
        </p:spPr>
        <p:txBody>
          <a:bodyPr>
            <a:normAutofit/>
          </a:bodyPr>
          <a:lstStyle/>
          <a:p>
            <a:r>
              <a:rPr lang="en-IN" sz="2400" dirty="0"/>
              <a:t>Objective is to predict customer is defaulter or not. It can be solve by application of classification ML algorithm.</a:t>
            </a:r>
          </a:p>
          <a:p>
            <a:r>
              <a:rPr lang="en-IN" sz="2400" dirty="0"/>
              <a:t>Different Classification algorithm used to train model, in order to have maximum accuracy score.</a:t>
            </a:r>
          </a:p>
          <a:p>
            <a:r>
              <a:rPr lang="en-IN" sz="2400" dirty="0"/>
              <a:t>Machine learning classification algorithms used in this project are –</a:t>
            </a: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dirty="0">
              <a:solidFill>
                <a:schemeClr val="tx1"/>
              </a:solidFill>
            </a:endParaRP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Overview of Presentation </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581041" y="2060848"/>
            <a:ext cx="10771171" cy="4392488"/>
          </a:xfrm>
        </p:spPr>
        <p:txBody>
          <a:bodyPr>
            <a:noAutofit/>
          </a:bodyPr>
          <a:lstStyle/>
          <a:p>
            <a:pPr>
              <a:spcBef>
                <a:spcPts val="300"/>
              </a:spcBef>
              <a:spcAft>
                <a:spcPts val="300"/>
              </a:spcAft>
              <a:buFont typeface="Wingdings" panose="05000000000000000000" pitchFamily="2" charset="2"/>
              <a:buChar char="Ø"/>
            </a:pPr>
            <a:r>
              <a:rPr lang="en-US" sz="2200" dirty="0">
                <a:solidFill>
                  <a:schemeClr val="tx1"/>
                </a:solidFill>
              </a:rPr>
              <a:t>What is Micro Credit?</a:t>
            </a:r>
          </a:p>
          <a:p>
            <a:pPr>
              <a:spcBef>
                <a:spcPts val="300"/>
              </a:spcBef>
              <a:spcAft>
                <a:spcPts val="300"/>
              </a:spcAft>
              <a:buFont typeface="Wingdings" panose="05000000000000000000" pitchFamily="2" charset="2"/>
              <a:buChar char="Ø"/>
            </a:pPr>
            <a:r>
              <a:rPr lang="en-US" sz="2200" dirty="0">
                <a:solidFill>
                  <a:schemeClr val="tx1"/>
                </a:solidFill>
              </a:rPr>
              <a:t>Problem Statement.</a:t>
            </a:r>
          </a:p>
          <a:p>
            <a:pPr>
              <a:spcBef>
                <a:spcPts val="300"/>
              </a:spcBef>
              <a:spcAft>
                <a:spcPts val="300"/>
              </a:spcAft>
              <a:buFont typeface="Wingdings" panose="05000000000000000000" pitchFamily="2" charset="2"/>
              <a:buChar char="Ø"/>
            </a:pPr>
            <a:r>
              <a:rPr lang="en-US" sz="2200" dirty="0">
                <a:solidFill>
                  <a:schemeClr val="tx1"/>
                </a:solidFill>
              </a:rPr>
              <a:t>Data Preprocessing</a:t>
            </a:r>
          </a:p>
          <a:p>
            <a:pPr>
              <a:spcBef>
                <a:spcPts val="300"/>
              </a:spcBef>
              <a:spcAft>
                <a:spcPts val="300"/>
              </a:spcAft>
              <a:buFont typeface="Wingdings" panose="05000000000000000000" pitchFamily="2" charset="2"/>
              <a:buChar char="Ø"/>
            </a:pPr>
            <a:r>
              <a:rPr lang="en-US" sz="2200" dirty="0">
                <a:solidFill>
                  <a:schemeClr val="tx1"/>
                </a:solidFill>
              </a:rPr>
              <a:t>Exploratory data analysis.</a:t>
            </a:r>
          </a:p>
          <a:p>
            <a:pPr>
              <a:spcBef>
                <a:spcPts val="300"/>
              </a:spcBef>
              <a:spcAft>
                <a:spcPts val="300"/>
              </a:spcAft>
              <a:buFont typeface="Wingdings" panose="05000000000000000000" pitchFamily="2" charset="2"/>
              <a:buChar char="Ø"/>
            </a:pPr>
            <a:r>
              <a:rPr lang="en-US" sz="2200" dirty="0">
                <a:solidFill>
                  <a:schemeClr val="tx1"/>
                </a:solidFill>
              </a:rPr>
              <a:t>Feature Engineering </a:t>
            </a:r>
          </a:p>
          <a:p>
            <a:pPr>
              <a:spcBef>
                <a:spcPts val="300"/>
              </a:spcBef>
              <a:spcAft>
                <a:spcPts val="300"/>
              </a:spcAft>
              <a:buFont typeface="Wingdings" panose="05000000000000000000" pitchFamily="2" charset="2"/>
              <a:buChar char="Ø"/>
            </a:pPr>
            <a:r>
              <a:rPr lang="en-US" sz="2200" dirty="0">
                <a:solidFill>
                  <a:schemeClr val="tx1"/>
                </a:solidFill>
              </a:rPr>
              <a:t>Machine Learning Building.</a:t>
            </a:r>
          </a:p>
          <a:p>
            <a:pPr>
              <a:spcBef>
                <a:spcPts val="300"/>
              </a:spcBef>
              <a:spcAft>
                <a:spcPts val="300"/>
              </a:spcAft>
              <a:buFont typeface="Wingdings" panose="05000000000000000000" pitchFamily="2" charset="2"/>
              <a:buChar char="Ø"/>
            </a:pPr>
            <a:r>
              <a:rPr lang="en-US" sz="2200" dirty="0">
                <a:solidFill>
                  <a:schemeClr val="tx1"/>
                </a:solidFill>
              </a:rPr>
              <a:t>ROC-AUC Curve of Different Model </a:t>
            </a:r>
          </a:p>
          <a:p>
            <a:pPr>
              <a:spcBef>
                <a:spcPts val="300"/>
              </a:spcBef>
              <a:spcAft>
                <a:spcPts val="300"/>
              </a:spcAft>
              <a:buFont typeface="Wingdings" panose="05000000000000000000" pitchFamily="2" charset="2"/>
              <a:buChar char="Ø"/>
            </a:pPr>
            <a:r>
              <a:rPr lang="en-US" sz="2200" dirty="0">
                <a:solidFill>
                  <a:schemeClr val="tx1"/>
                </a:solidFill>
              </a:rPr>
              <a:t>ROC Curve For Final Model.</a:t>
            </a:r>
          </a:p>
          <a:p>
            <a:pPr>
              <a:spcBef>
                <a:spcPts val="300"/>
              </a:spcBef>
              <a:spcAft>
                <a:spcPts val="300"/>
              </a:spcAft>
              <a:buFont typeface="Wingdings" panose="05000000000000000000" pitchFamily="2" charset="2"/>
              <a:buChar char="Ø"/>
            </a:pPr>
            <a:r>
              <a:rPr lang="en-US" sz="2200" dirty="0">
                <a:solidFill>
                  <a:schemeClr val="tx1"/>
                </a:solidFill>
              </a:rPr>
              <a:t>Limitations and Future Scope of work</a:t>
            </a:r>
          </a:p>
          <a:p>
            <a:pPr>
              <a:spcBef>
                <a:spcPts val="300"/>
              </a:spcBef>
              <a:spcAft>
                <a:spcPts val="300"/>
              </a:spcAft>
              <a:buFont typeface="Wingdings" panose="05000000000000000000" pitchFamily="2" charset="2"/>
              <a:buChar char="Ø"/>
            </a:pPr>
            <a:endParaRPr lang="en-US" sz="1700" dirty="0">
              <a:solidFill>
                <a:schemeClr val="tx2"/>
              </a:solidFill>
              <a:latin typeface="Century" panose="02040604050505020304" pitchFamily="18" charset="0"/>
            </a:endParaRP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id="{280DC525-CB0A-489D-BDFD-EB0CC14E5860}"/>
              </a:ext>
            </a:extLst>
          </p:cNvPr>
          <p:cNvSpPr>
            <a:spLocks noGrp="1"/>
          </p:cNvSpPr>
          <p:nvPr>
            <p:ph idx="1"/>
          </p:nvPr>
        </p:nvSpPr>
        <p:spPr>
          <a:xfrm>
            <a:off x="8758708" y="2708920"/>
            <a:ext cx="2849076" cy="3446924"/>
          </a:xfrm>
        </p:spPr>
        <p:txBody>
          <a:bodyPr>
            <a:normAutofit fontScale="92500" lnSpcReduction="20000"/>
          </a:bodyPr>
          <a:lstStyle/>
          <a:p>
            <a:r>
              <a:rPr lang="en-IN" sz="2200" dirty="0">
                <a:solidFill>
                  <a:srgbClr val="FF0000"/>
                </a:solidFill>
                <a:latin typeface="Harlow Solid Italic" panose="04030604020F02020D02" pitchFamily="82" charset="0"/>
              </a:rPr>
              <a:t>Extra Tree Classifier gives maximum accuracy score and cross validation score.</a:t>
            </a:r>
          </a:p>
          <a:p>
            <a:r>
              <a:rPr lang="en-IN" sz="2200" dirty="0">
                <a:solidFill>
                  <a:srgbClr val="FF0000"/>
                </a:solidFill>
                <a:latin typeface="Harlow Solid Italic" panose="04030604020F02020D02" pitchFamily="82" charset="0"/>
              </a:rPr>
              <a:t>Hyper parameter tuning perform on this ETC model to gain more accuracy.</a:t>
            </a:r>
          </a:p>
          <a:p>
            <a:r>
              <a:rPr lang="en-IN" sz="2200" dirty="0">
                <a:solidFill>
                  <a:srgbClr val="FF0000"/>
                </a:solidFill>
                <a:latin typeface="Harlow Solid Italic" panose="04030604020F02020D02" pitchFamily="82" charset="0"/>
              </a:rPr>
              <a:t>ETC –tuned model used has final model.</a:t>
            </a:r>
          </a:p>
        </p:txBody>
      </p:sp>
      <p:pic>
        <p:nvPicPr>
          <p:cNvPr id="9" name="Picture 8">
            <a:extLst>
              <a:ext uri="{FF2B5EF4-FFF2-40B4-BE49-F238E27FC236}">
                <a16:creationId xmlns:a16="http://schemas.microsoft.com/office/drawing/2014/main" id="{81EA52AF-DAFF-4689-9444-CEAE2D2B2F90}"/>
              </a:ext>
            </a:extLst>
          </p:cNvPr>
          <p:cNvPicPr>
            <a:picLocks noChangeAspect="1"/>
          </p:cNvPicPr>
          <p:nvPr/>
        </p:nvPicPr>
        <p:blipFill rotWithShape="1">
          <a:blip r:embed="rId2"/>
          <a:srcRect t="-1" b="-320"/>
          <a:stretch/>
        </p:blipFill>
        <p:spPr>
          <a:xfrm>
            <a:off x="581041" y="2169132"/>
            <a:ext cx="7986550" cy="4343748"/>
          </a:xfrm>
          <a:prstGeom prst="rect">
            <a:avLst/>
          </a:prstGeom>
        </p:spPr>
      </p:pic>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236F-ED0D-47DA-A7F3-2CD7C1B0FF0A}"/>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id="{0E7BF4B7-EF6B-465E-8B80-39A8E7DC6B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0220" y="2362760"/>
            <a:ext cx="4887823" cy="3586520"/>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id="{C8913673-20E2-412F-B672-308C6A1CC0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6460" y="2362758"/>
            <a:ext cx="4714291" cy="3586519"/>
          </a:xfrm>
          <a:effectLst>
            <a:glow rad="228600">
              <a:schemeClr val="accent5">
                <a:satMod val="175000"/>
                <a:alpha val="40000"/>
              </a:schemeClr>
            </a:glow>
          </a:effectLst>
        </p:spPr>
      </p:pic>
    </p:spTree>
    <p:extLst>
      <p:ext uri="{BB962C8B-B14F-4D97-AF65-F5344CB8AC3E}">
        <p14:creationId xmlns:p14="http://schemas.microsoft.com/office/powerpoint/2010/main" val="149755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9363-0675-4D8A-BFD2-8117500A2DC2}"/>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id="{11C455E7-0D0C-4B4E-A67E-6E2CFFB425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8230" y="2353233"/>
            <a:ext cx="4830158" cy="3489549"/>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id="{13591C45-767B-44CA-B356-CB3CAE0FDA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49284" y="2353233"/>
            <a:ext cx="5023125" cy="3489549"/>
          </a:xfrm>
          <a:effectLst>
            <a:glow rad="228600">
              <a:schemeClr val="accent5">
                <a:satMod val="175000"/>
                <a:alpha val="40000"/>
              </a:schemeClr>
            </a:glow>
          </a:effectLst>
        </p:spPr>
      </p:pic>
    </p:spTree>
    <p:extLst>
      <p:ext uri="{BB962C8B-B14F-4D97-AF65-F5344CB8AC3E}">
        <p14:creationId xmlns:p14="http://schemas.microsoft.com/office/powerpoint/2010/main" val="4318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9AE3-63C6-4F1F-9808-E8C51BCCE7F6}"/>
              </a:ext>
            </a:extLst>
          </p:cNvPr>
          <p:cNvSpPr>
            <a:spLocks noGrp="1"/>
          </p:cNvSpPr>
          <p:nvPr>
            <p:ph type="title"/>
          </p:nvPr>
        </p:nvSpPr>
        <p:spPr/>
        <p:txBody>
          <a:bodyPr/>
          <a:lstStyle/>
          <a:p>
            <a:r>
              <a:rPr lang="en-IN" dirty="0"/>
              <a:t>AOC – ROC CURVE OF FINAL MODEL</a:t>
            </a:r>
          </a:p>
        </p:txBody>
      </p:sp>
      <p:pic>
        <p:nvPicPr>
          <p:cNvPr id="6" name="Content Placeholder 5">
            <a:extLst>
              <a:ext uri="{FF2B5EF4-FFF2-40B4-BE49-F238E27FC236}">
                <a16:creationId xmlns:a16="http://schemas.microsoft.com/office/drawing/2014/main" id="{CE044976-F636-49A9-9D48-6C67583FE8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2226031"/>
            <a:ext cx="5184576" cy="3738878"/>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66EBC6C5-7A20-437E-B7C3-4007E26393EA}"/>
              </a:ext>
            </a:extLst>
          </p:cNvPr>
          <p:cNvSpPr>
            <a:spLocks noGrp="1"/>
          </p:cNvSpPr>
          <p:nvPr>
            <p:ph sz="half" idx="2"/>
          </p:nvPr>
        </p:nvSpPr>
        <p:spPr>
          <a:xfrm>
            <a:off x="6670476" y="2228004"/>
            <a:ext cx="4937308" cy="3633047"/>
          </a:xfrm>
        </p:spPr>
        <p:txBody>
          <a:bodyPr/>
          <a:lstStyle/>
          <a:p>
            <a:r>
              <a:rPr lang="en-IN" sz="2400" dirty="0">
                <a:solidFill>
                  <a:srgbClr val="CC6600"/>
                </a:solidFill>
                <a:latin typeface="Harlow Solid Italic" panose="04030604020F02020D02" pitchFamily="82" charset="0"/>
                <a:ea typeface="Calibri" panose="020F0502020204030204" pitchFamily="34" charset="0"/>
                <a:cs typeface="Mangal" panose="02040503050203030202" pitchFamily="18" charset="0"/>
              </a:rPr>
              <a:t>Extra Tree Classifier Hyper parameter tuned   </a:t>
            </a:r>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gives maximum accuracy score of 0.9345 with cross validation score of 0.9410. </a:t>
            </a:r>
          </a:p>
          <a:p>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It also gives us maximum AUC score.</a:t>
            </a:r>
          </a:p>
          <a:p>
            <a:endParaRPr lang="en-IN" dirty="0"/>
          </a:p>
        </p:txBody>
      </p:sp>
    </p:spTree>
    <p:extLst>
      <p:ext uri="{BB962C8B-B14F-4D97-AF65-F5344CB8AC3E}">
        <p14:creationId xmlns:p14="http://schemas.microsoft.com/office/powerpoint/2010/main" val="419840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F1817-CD06-486C-93B6-125B84C2ED05}"/>
              </a:ext>
            </a:extLst>
          </p:cNvPr>
          <p:cNvSpPr>
            <a:spLocks noGrp="1"/>
          </p:cNvSpPr>
          <p:nvPr>
            <p:ph type="title"/>
          </p:nvPr>
        </p:nvSpPr>
        <p:spPr/>
        <p:txBody>
          <a:bodyPr>
            <a:normAutofit/>
          </a:bodyPr>
          <a:lstStyle/>
          <a:p>
            <a:r>
              <a:rPr lang="en-IN" sz="2600" dirty="0">
                <a:effectLst/>
                <a:ea typeface="Calibri" panose="020F0502020204030204" pitchFamily="34" charset="0"/>
                <a:cs typeface="Mangal" panose="02040503050203030202" pitchFamily="18" charset="0"/>
              </a:rPr>
              <a:t>Limitations &amp; Scope for Future OF THIS Work</a:t>
            </a:r>
            <a:endParaRPr lang="en-IN" sz="2600" dirty="0"/>
          </a:p>
        </p:txBody>
      </p:sp>
      <p:sp>
        <p:nvSpPr>
          <p:cNvPr id="6" name="Content Placeholder 5">
            <a:extLst>
              <a:ext uri="{FF2B5EF4-FFF2-40B4-BE49-F238E27FC236}">
                <a16:creationId xmlns:a16="http://schemas.microsoft.com/office/drawing/2014/main" id="{82F0A02E-9FF7-4F93-8551-93CF0D659814}"/>
              </a:ext>
            </a:extLst>
          </p:cNvPr>
          <p:cNvSpPr>
            <a:spLocks noGrp="1"/>
          </p:cNvSpPr>
          <p:nvPr>
            <p:ph idx="1"/>
          </p:nvPr>
        </p:nvSpPr>
        <p:spPr/>
        <p:txBody>
          <a:bodyPr/>
          <a:lstStyle/>
          <a:p>
            <a:pPr marL="400050" lvl="0" indent="-400050" algn="just">
              <a:lnSpc>
                <a:spcPct val="107000"/>
              </a:lnSpc>
              <a:buFont typeface="+mj-lt"/>
              <a:buAutoNum type="romanUcPeriod"/>
            </a:pPr>
            <a:r>
              <a:rPr lang="en-IN" sz="2200" dirty="0">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lgn="just">
              <a:lnSpc>
                <a:spcPct val="107000"/>
              </a:lnSpc>
              <a:spcAft>
                <a:spcPts val="800"/>
              </a:spcAft>
              <a:buFont typeface="+mj-lt"/>
              <a:buAutoNum type="romanUcPeriod"/>
            </a:pPr>
            <a:r>
              <a:rPr lang="en-IN" sz="2200" dirty="0">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981844" y="2405889"/>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4131" y="2420888"/>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id="{96E37F8B-2DA0-4141-A4E6-65101D9201C5}"/>
              </a:ext>
            </a:extLst>
          </p:cNvPr>
          <p:cNvSpPr>
            <a:spLocks noGrp="1"/>
          </p:cNvSpPr>
          <p:nvPr>
            <p:ph idx="1"/>
          </p:nvPr>
        </p:nvSpPr>
        <p:spPr>
          <a:xfrm>
            <a:off x="1053853" y="1916833"/>
            <a:ext cx="10298360" cy="4248472"/>
          </a:xfrm>
        </p:spPr>
        <p:txBody>
          <a:bodyPr>
            <a:normAutofit/>
          </a:bodyPr>
          <a:lstStyle/>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400" dirty="0">
                <a:solidFill>
                  <a:schemeClr val="tx1"/>
                </a:solidFill>
              </a:rPr>
              <a:t>Loan amount of 5 - Payback amount 6 (in Indonesian Rupiah)</a:t>
            </a:r>
          </a:p>
          <a:p>
            <a:pPr lvl="1">
              <a:buFont typeface="Wingdings" panose="05000000000000000000" pitchFamily="2" charset="2"/>
              <a:buChar char="§"/>
            </a:pPr>
            <a:r>
              <a:rPr lang="en-US" sz="2400" dirty="0">
                <a:solidFill>
                  <a:schemeClr val="tx1"/>
                </a:solidFill>
              </a:rPr>
              <a:t>Loan amount of 10 - Payback amount 12 (in Indonesian Rupiah)</a:t>
            </a:r>
            <a:endParaRPr lang="en-US" sz="2400" dirty="0">
              <a:solidFill>
                <a:schemeClr val="tx1"/>
              </a:solidFill>
              <a:latin typeface="Century" panose="02040604050505020304" pitchFamily="18" charset="0"/>
              <a:cs typeface="Times New Roman" panose="02020603050405020304" pitchFamily="18" charset="0"/>
            </a:endParaRPr>
          </a:p>
          <a:p>
            <a:pPr marL="282575" lvl="1" indent="0">
              <a:buNone/>
            </a:pPr>
            <a:r>
              <a:rPr lang="en-US" sz="2400" dirty="0">
                <a:solidFill>
                  <a:schemeClr val="tx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976E-3162-473C-A493-405ABA38DC9D}"/>
              </a:ext>
            </a:extLst>
          </p:cNvPr>
          <p:cNvSpPr>
            <a:spLocks noGrp="1"/>
          </p:cNvSpPr>
          <p:nvPr>
            <p:ph type="title"/>
          </p:nvPr>
        </p:nvSpPr>
        <p:spPr/>
        <p:txBody>
          <a:bodyPr/>
          <a:lstStyle/>
          <a:p>
            <a:r>
              <a:rPr lang="en-IN" dirty="0"/>
              <a:t>DATASET Information</a:t>
            </a:r>
          </a:p>
        </p:txBody>
      </p:sp>
      <p:sp>
        <p:nvSpPr>
          <p:cNvPr id="4" name="Content Placeholder 3">
            <a:extLst>
              <a:ext uri="{FF2B5EF4-FFF2-40B4-BE49-F238E27FC236}">
                <a16:creationId xmlns:a16="http://schemas.microsoft.com/office/drawing/2014/main" id="{6377B5E0-8378-4534-85B0-043462D3F1CC}"/>
              </a:ext>
            </a:extLst>
          </p:cNvPr>
          <p:cNvSpPr>
            <a:spLocks noGrp="1"/>
          </p:cNvSpPr>
          <p:nvPr>
            <p:ph idx="1"/>
          </p:nvPr>
        </p:nvSpPr>
        <p:spPr>
          <a:xfrm>
            <a:off x="581041" y="2180497"/>
            <a:ext cx="11026743" cy="3678303"/>
          </a:xfrm>
        </p:spPr>
        <p:txBody>
          <a:bodyPr>
            <a:normAutofit/>
          </a:bodyPr>
          <a:lstStyle/>
          <a:p>
            <a:pPr marL="541338" indent="-360363">
              <a:buClr>
                <a:srgbClr val="7030A0"/>
              </a:buClr>
              <a:buFont typeface="Wingdings" panose="05000000000000000000" pitchFamily="2" charset="2"/>
              <a:buChar char="v"/>
              <a:tabLst>
                <a:tab pos="269875" algn="l"/>
              </a:tabLst>
            </a:pPr>
            <a:r>
              <a:rPr lang="en-IN" sz="2400" dirty="0">
                <a:solidFill>
                  <a:schemeClr val="tx1"/>
                </a:solidFill>
              </a:rPr>
              <a:t>Dataset provide by Fliprobo Technologies Ltd.</a:t>
            </a:r>
          </a:p>
          <a:p>
            <a:pPr marL="541338" indent="-360363">
              <a:buClr>
                <a:srgbClr val="7030A0"/>
              </a:buClr>
              <a:buFont typeface="Wingdings" panose="05000000000000000000" pitchFamily="2" charset="2"/>
              <a:buChar char="v"/>
              <a:tabLst>
                <a:tab pos="269875" algn="l"/>
              </a:tabLst>
            </a:pPr>
            <a:r>
              <a:rPr lang="en-IN" sz="2400" dirty="0">
                <a:solidFill>
                  <a:schemeClr val="tx1"/>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No missing values, whitespaces, ‘NA’, ‘-’ are present in dataset.</a:t>
            </a:r>
          </a:p>
          <a:p>
            <a:pPr marL="0" indent="0">
              <a:buClr>
                <a:srgbClr val="7030A0"/>
              </a:buClr>
              <a:buNone/>
            </a:pPr>
            <a:endParaRPr lang="en-IN" sz="2400" dirty="0"/>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F612-FF01-4E99-B424-3FC739486200}"/>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5BBE2D39-F060-481C-B7DF-8377D1BFBC04}"/>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Strategy To Handle Data Error In Min And Max Column  </a:t>
            </a:r>
          </a:p>
          <a:p>
            <a:pPr marL="457200" indent="-457200">
              <a:buClr>
                <a:srgbClr val="7030A0"/>
              </a:buClr>
              <a:buFont typeface="+mj-lt"/>
              <a:buAutoNum type="arabicPeriod"/>
            </a:pPr>
            <a:r>
              <a:rPr lang="en-US" sz="2400" b="1" dirty="0">
                <a:solidFill>
                  <a:schemeClr val="tx1"/>
                </a:solidFill>
              </a:rPr>
              <a:t>Assumption</a:t>
            </a:r>
            <a:r>
              <a:rPr lang="en-US" sz="2400" dirty="0"/>
              <a:t> - All negative values are typing error happen accidentally by type - in front of original value (except feature depicting median). </a:t>
            </a:r>
          </a:p>
          <a:p>
            <a:pPr marL="457200" indent="-457200">
              <a:buClr>
                <a:srgbClr val="7030A0"/>
              </a:buClr>
              <a:buFont typeface="+mj-lt"/>
              <a:buAutoNum type="arabicPeriod"/>
            </a:pPr>
            <a:r>
              <a:rPr lang="en-US" sz="2400" b="1" dirty="0">
                <a:solidFill>
                  <a:schemeClr val="tx1"/>
                </a:solidFill>
              </a:rPr>
              <a:t>Corrective Approach </a:t>
            </a:r>
            <a:r>
              <a:rPr lang="en-US" sz="2400" dirty="0"/>
              <a:t>- Negative values are converted into absolute value to correct negative typing error whenever applicable except feature depicting median.</a:t>
            </a:r>
          </a:p>
          <a:p>
            <a:pPr>
              <a:buClr>
                <a:srgbClr val="7030A0"/>
              </a:buClr>
              <a:buFont typeface="Wingdings" panose="05000000000000000000" pitchFamily="2" charset="2"/>
              <a:buChar char="§"/>
            </a:pPr>
            <a:r>
              <a:rPr lang="en-US" sz="2400" b="1" dirty="0">
                <a:solidFill>
                  <a:schemeClr val="tx1"/>
                </a:solidFill>
              </a:rPr>
              <a:t>Feature Engineering on '</a:t>
            </a:r>
            <a:r>
              <a:rPr lang="en-US" sz="2400" b="1" dirty="0" err="1">
                <a:solidFill>
                  <a:schemeClr val="tx1"/>
                </a:solidFill>
              </a:rPr>
              <a:t>pdate</a:t>
            </a:r>
            <a:r>
              <a:rPr lang="en-US" sz="2400" b="1" dirty="0">
                <a:solidFill>
                  <a:schemeClr val="tx1"/>
                </a:solidFill>
              </a:rPr>
              <a:t>' column</a:t>
            </a:r>
          </a:p>
          <a:p>
            <a:pPr marL="457200" indent="-457200">
              <a:buClr>
                <a:srgbClr val="7030A0"/>
              </a:buClr>
              <a:buFont typeface="+mj-lt"/>
              <a:buAutoNum type="arabicPeriod"/>
            </a:pPr>
            <a:r>
              <a:rPr lang="en-US" sz="2400" dirty="0"/>
              <a:t>Extracting new columns for day, month and year out of ‘</a:t>
            </a:r>
            <a:r>
              <a:rPr lang="en-US" sz="2400" dirty="0" err="1"/>
              <a:t>pdate</a:t>
            </a:r>
            <a:r>
              <a:rPr lang="en-US" sz="2400" dirty="0"/>
              <a:t>’</a:t>
            </a:r>
            <a:endParaRPr lang="en-IN" sz="2400" b="1" dirty="0">
              <a:solidFill>
                <a:schemeClr val="tx1"/>
              </a:solidFill>
            </a:endParaRPr>
          </a:p>
        </p:txBody>
      </p:sp>
    </p:spTree>
    <p:extLst>
      <p:ext uri="{BB962C8B-B14F-4D97-AF65-F5344CB8AC3E}">
        <p14:creationId xmlns:p14="http://schemas.microsoft.com/office/powerpoint/2010/main" val="292965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0DC9-B68C-4121-9C6B-83B9FC045BF2}"/>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FD069DD8-4CC3-4AA5-B55F-4BEDD6385E85}"/>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Data error and correction in maxamnt_loans30 column </a:t>
            </a:r>
          </a:p>
          <a:p>
            <a:pPr>
              <a:buClr>
                <a:srgbClr val="7030A0"/>
              </a:buClr>
              <a:buFont typeface="Wingdings" panose="05000000000000000000" pitchFamily="2" charset="2"/>
              <a:buChar char="v"/>
            </a:pPr>
            <a:r>
              <a:rPr lang="en-US" sz="2400" dirty="0"/>
              <a:t>The maximum value in maxamnt_loans30 is not reliable. </a:t>
            </a:r>
            <a:endParaRPr lang="en-US" sz="2400" b="1" dirty="0">
              <a:solidFill>
                <a:schemeClr val="tx1"/>
              </a:solidFill>
            </a:endParaRPr>
          </a:p>
          <a:p>
            <a:pPr>
              <a:buClr>
                <a:srgbClr val="7030A0"/>
              </a:buClr>
              <a:buFont typeface="Wingdings" panose="05000000000000000000" pitchFamily="2" charset="2"/>
              <a:buChar char="v"/>
            </a:pPr>
            <a:r>
              <a:rPr lang="en-US" sz="2400" b="1" dirty="0">
                <a:solidFill>
                  <a:schemeClr val="tx1"/>
                </a:solidFill>
              </a:rPr>
              <a:t>Assumption</a:t>
            </a:r>
            <a:r>
              <a:rPr lang="en-US" sz="2400" dirty="0"/>
              <a:t> - The maximum value in maxamnt_loans30 is 12.</a:t>
            </a:r>
          </a:p>
          <a:p>
            <a:pPr>
              <a:buClr>
                <a:srgbClr val="7030A0"/>
              </a:buClr>
              <a:buFont typeface="Wingdings" panose="05000000000000000000" pitchFamily="2" charset="2"/>
              <a:buChar char="v"/>
            </a:pPr>
            <a:r>
              <a:rPr lang="en-US" sz="2400" b="1" dirty="0">
                <a:solidFill>
                  <a:schemeClr val="tx1"/>
                </a:solidFill>
              </a:rPr>
              <a:t>Corrective Action </a:t>
            </a:r>
            <a:r>
              <a:rPr lang="en-US" sz="2400" dirty="0"/>
              <a:t>- Replacing values greater than 12 into category of zero.</a:t>
            </a:r>
          </a:p>
          <a:p>
            <a:pPr>
              <a:buClr>
                <a:srgbClr val="7030A0"/>
              </a:buClr>
              <a:buFont typeface="Wingdings" panose="05000000000000000000" pitchFamily="2" charset="2"/>
              <a:buChar char="§"/>
            </a:pPr>
            <a:r>
              <a:rPr lang="en-US" sz="2400" b="1" dirty="0">
                <a:solidFill>
                  <a:schemeClr val="tx1"/>
                </a:solidFill>
              </a:rPr>
              <a:t>Dropping Unnecessary columns </a:t>
            </a:r>
          </a:p>
          <a:p>
            <a:pPr>
              <a:buClr>
                <a:srgbClr val="7030A0"/>
              </a:buClr>
              <a:buFont typeface="Wingdings" panose="05000000000000000000" pitchFamily="2" charset="2"/>
              <a:buChar char="v"/>
            </a:pPr>
            <a:endParaRPr lang="en-IN" sz="2400" b="1" dirty="0">
              <a:solidFill>
                <a:schemeClr val="tx1"/>
              </a:solidFill>
            </a:endParaRPr>
          </a:p>
        </p:txBody>
      </p:sp>
    </p:spTree>
    <p:extLst>
      <p:ext uri="{BB962C8B-B14F-4D97-AF65-F5344CB8AC3E}">
        <p14:creationId xmlns:p14="http://schemas.microsoft.com/office/powerpoint/2010/main" val="73922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Target  Variable Label Distribution</a:t>
            </a:r>
          </a:p>
        </p:txBody>
      </p:sp>
      <p:pic>
        <p:nvPicPr>
          <p:cNvPr id="9" name="Content Placeholder 8">
            <a:extLst>
              <a:ext uri="{FF2B5EF4-FFF2-40B4-BE49-F238E27FC236}">
                <a16:creationId xmlns:a16="http://schemas.microsoft.com/office/drawing/2014/main" id="{9FAF62BC-21BC-466F-9ADB-98EAEFC3DD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5" y="2320451"/>
            <a:ext cx="7385050" cy="3447411"/>
          </a:xfrm>
          <a:ln w="12700">
            <a:solidFill>
              <a:srgbClr val="FFFFFF"/>
            </a:solidFill>
          </a:ln>
          <a:effectLst>
            <a:glow rad="228600">
              <a:schemeClr val="accent5">
                <a:satMod val="175000"/>
                <a:alpha val="40000"/>
              </a:schemeClr>
            </a:glow>
          </a:effectLst>
        </p:spPr>
      </p:pic>
      <p:sp>
        <p:nvSpPr>
          <p:cNvPr id="7" name="Content Placeholder 6">
            <a:extLst>
              <a:ext uri="{FF2B5EF4-FFF2-40B4-BE49-F238E27FC236}">
                <a16:creationId xmlns:a16="http://schemas.microsoft.com/office/drawing/2014/main" id="{63BCF39C-EEA4-41D5-B9EF-C2C0C66197DD}"/>
              </a:ext>
            </a:extLst>
          </p:cNvPr>
          <p:cNvSpPr>
            <a:spLocks noGrp="1"/>
          </p:cNvSpPr>
          <p:nvPr>
            <p:ph sz="half" idx="2"/>
          </p:nvPr>
        </p:nvSpPr>
        <p:spPr>
          <a:xfrm>
            <a:off x="8470675" y="2228004"/>
            <a:ext cx="3137109" cy="3633047"/>
          </a:xfrm>
        </p:spPr>
        <p:txBody>
          <a:bodyPr/>
          <a:lstStyle/>
          <a:p>
            <a:r>
              <a:rPr lang="en-IN" sz="2000" dirty="0">
                <a:effectLst/>
                <a:latin typeface="Bahnschrift SemiLight" panose="020B0502040204020203" pitchFamily="34" charset="0"/>
                <a:ea typeface="Calibri" panose="020F0502020204030204" pitchFamily="34" charset="0"/>
                <a:cs typeface="Mangal" panose="02040503050203030202" pitchFamily="18" charset="0"/>
              </a:rPr>
              <a:t>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while 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a:t>
            </a:r>
          </a:p>
          <a:p>
            <a:r>
              <a:rPr lang="en-IN" sz="2000" dirty="0">
                <a:latin typeface="Bahnschrift SemiLight" panose="020B0502040204020203" pitchFamily="34" charset="0"/>
                <a:cs typeface="Mangal" panose="02040503050203030202" pitchFamily="18" charset="0"/>
              </a:rPr>
              <a:t>Only 12.5% customers are defaulters.</a:t>
            </a:r>
          </a:p>
          <a:p>
            <a:r>
              <a:rPr lang="en-IN" sz="2000" dirty="0">
                <a:latin typeface="Bahnschrift SemiLight" panose="020B0502040204020203" pitchFamily="34" charset="0"/>
                <a:cs typeface="Mangal" panose="02040503050203030202" pitchFamily="18" charset="0"/>
              </a:rPr>
              <a:t>Target Variable Label is imbalanced in nature</a:t>
            </a:r>
            <a:r>
              <a:rPr lang="en-IN" sz="1800" dirty="0">
                <a:latin typeface="Bahnschrift SemiLight" panose="020B0502040204020203" pitchFamily="34" charset="0"/>
                <a:cs typeface="Mangal" panose="02040503050203030202" pitchFamily="18" charset="0"/>
              </a:rPr>
              <a:t>.</a:t>
            </a:r>
            <a:endParaRPr lang="en-IN" dirty="0"/>
          </a:p>
        </p:txBody>
      </p:sp>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Month vs defaulter distribution</a:t>
            </a:r>
          </a:p>
        </p:txBody>
      </p:sp>
      <p:pic>
        <p:nvPicPr>
          <p:cNvPr id="7" name="Content Placeholder 6">
            <a:extLst>
              <a:ext uri="{FF2B5EF4-FFF2-40B4-BE49-F238E27FC236}">
                <a16:creationId xmlns:a16="http://schemas.microsoft.com/office/drawing/2014/main" id="{55BDF030-3E7B-4B63-8D23-BA01360940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7838" y="2279023"/>
            <a:ext cx="7488782" cy="3564529"/>
          </a:xfrm>
          <a:ln w="12700">
            <a:noFill/>
          </a:ln>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id="{8BC0FEC0-7758-4F17-8312-93D960A00535}"/>
              </a:ext>
            </a:extLst>
          </p:cNvPr>
          <p:cNvSpPr>
            <a:spLocks noGrp="1"/>
          </p:cNvSpPr>
          <p:nvPr>
            <p:ph sz="half" idx="2"/>
          </p:nvPr>
        </p:nvSpPr>
        <p:spPr>
          <a:xfrm>
            <a:off x="8182644" y="2228004"/>
            <a:ext cx="3425141" cy="3633047"/>
          </a:xfrm>
        </p:spPr>
        <p:txBody>
          <a:bodyPr>
            <a:normAutofit/>
          </a:bodyPr>
          <a:lstStyle/>
          <a:p>
            <a:r>
              <a:rPr lang="en-US" sz="2000" dirty="0"/>
              <a:t>Most of data belong to month 6 and 7, followed by month 8.</a:t>
            </a:r>
            <a:endParaRPr lang="en-IN" sz="2000" dirty="0"/>
          </a:p>
        </p:txBody>
      </p:sp>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629</TotalTime>
  <Words>980</Words>
  <Application>Microsoft Office PowerPoint</Application>
  <PresentationFormat>Custom</PresentationFormat>
  <Paragraphs>97</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Bahnschrift</vt:lpstr>
      <vt:lpstr>Bahnschrift SemiLight</vt:lpstr>
      <vt:lpstr>Calibri</vt:lpstr>
      <vt:lpstr>Cambria</vt:lpstr>
      <vt:lpstr>Century</vt:lpstr>
      <vt:lpstr>Gill Sans MT</vt:lpstr>
      <vt:lpstr>Harlow Solid Italic</vt:lpstr>
      <vt:lpstr>Wingdings</vt:lpstr>
      <vt:lpstr>Wingdings 2</vt:lpstr>
      <vt:lpstr>Dividend</vt:lpstr>
      <vt:lpstr>Presentation On: Micro-Credit Defaulter Machine Learning Model</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Month vs defaulter distribution</vt:lpstr>
      <vt:lpstr>Exploratory Data Analysis Maximum amount of loan taken by customers</vt:lpstr>
      <vt:lpstr>Exploratory Data Analysis Number of loan taken by customers in 30 days vs Amount of loan taken in 30 days</vt:lpstr>
      <vt:lpstr>Exploratory Data Analysis Maximum Number of loan taken VS Average payback time in last 30 days</vt:lpstr>
      <vt:lpstr>Exploratory Data Analysis Number of loan taken by customers in 30 days</vt:lpstr>
      <vt:lpstr>Feature Engineering Outliers detection &amp; removal</vt:lpstr>
      <vt:lpstr>Feature Engineering Skewness detection &amp; transformation</vt:lpstr>
      <vt:lpstr>Data Inputs- Logic- Output Relationships </vt:lpstr>
      <vt:lpstr>Handling IMBALANCED DATA</vt:lpstr>
      <vt:lpstr>Multicollinearity and PCA</vt:lpstr>
      <vt:lpstr>MACHINE LEARNING MODEL BUILDING</vt:lpstr>
      <vt:lpstr>ML MODEL Evaluation Matrix</vt:lpstr>
      <vt:lpstr>AUC-roc CURVE DIFFERENT MODELS</vt:lpstr>
      <vt:lpstr>AUC-roc CURVE DIFFERENT MODELS</vt:lpstr>
      <vt:lpstr>AOC – ROC CURVE OF FINAL MODEL</vt:lpstr>
      <vt:lpstr>Limitations &amp; Scope for Future OF THIS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kishore kumar</cp:lastModifiedBy>
  <cp:revision>24</cp:revision>
  <dcterms:created xsi:type="dcterms:W3CDTF">2021-10-01T13:22:47Z</dcterms:created>
  <dcterms:modified xsi:type="dcterms:W3CDTF">2023-01-19T17:26:05Z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