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93" r:id="rId14"/>
    <p:sldId id="268" r:id="rId15"/>
    <p:sldId id="269" r:id="rId16"/>
    <p:sldId id="270" r:id="rId17"/>
    <p:sldId id="272" r:id="rId18"/>
    <p:sldId id="273" r:id="rId19"/>
    <p:sldId id="274" r:id="rId20"/>
    <p:sldId id="275" r:id="rId21"/>
    <p:sldId id="276" r:id="rId22"/>
    <p:sldId id="277" r:id="rId23"/>
    <p:sldId id="291"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282"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077B-EBEE-473C-9E3F-D630ED857D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A80D99E-1013-4B5E-A2A4-5870EF33E8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16D2A6-D8B4-43C7-89B2-7EE8B38B9D67}"/>
              </a:ext>
            </a:extLst>
          </p:cNvPr>
          <p:cNvSpPr>
            <a:spLocks noGrp="1"/>
          </p:cNvSpPr>
          <p:nvPr>
            <p:ph type="dt" sz="half" idx="10"/>
          </p:nvPr>
        </p:nvSpPr>
        <p:spPr/>
        <p:txBody>
          <a:bodyPr/>
          <a:lstStyle/>
          <a:p>
            <a:fld id="{B5FD3117-CFB8-45F7-9CB7-8C0773BF34C4}" type="datetimeFigureOut">
              <a:rPr lang="en-IN" smtClean="0"/>
              <a:t>15-01-2023</a:t>
            </a:fld>
            <a:endParaRPr lang="en-IN"/>
          </a:p>
        </p:txBody>
      </p:sp>
      <p:sp>
        <p:nvSpPr>
          <p:cNvPr id="5" name="Footer Placeholder 4">
            <a:extLst>
              <a:ext uri="{FF2B5EF4-FFF2-40B4-BE49-F238E27FC236}">
                <a16:creationId xmlns:a16="http://schemas.microsoft.com/office/drawing/2014/main" id="{CDB237F3-CFB1-41F1-B7EE-536CF5865A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A3A479-E1B6-45D1-8C1A-002FC9BA922C}"/>
              </a:ext>
            </a:extLst>
          </p:cNvPr>
          <p:cNvSpPr>
            <a:spLocks noGrp="1"/>
          </p:cNvSpPr>
          <p:nvPr>
            <p:ph type="sldNum" sz="quarter" idx="12"/>
          </p:nvPr>
        </p:nvSpPr>
        <p:spPr/>
        <p:txBody>
          <a:bodyPr/>
          <a:lstStyle/>
          <a:p>
            <a:fld id="{8DD2F404-904C-4415-8FC9-D806FFBD186A}" type="slidenum">
              <a:rPr lang="en-IN" smtClean="0"/>
              <a:t>‹#›</a:t>
            </a:fld>
            <a:endParaRPr lang="en-IN"/>
          </a:p>
        </p:txBody>
      </p:sp>
    </p:spTree>
    <p:extLst>
      <p:ext uri="{BB962C8B-B14F-4D97-AF65-F5344CB8AC3E}">
        <p14:creationId xmlns:p14="http://schemas.microsoft.com/office/powerpoint/2010/main" val="2080928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1F028-FD40-4231-9D8C-73C69935EE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75A1D8-5721-48FA-B73C-2AE55DB603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0577F1-5DAA-4871-8425-B9F1992F6C7F}"/>
              </a:ext>
            </a:extLst>
          </p:cNvPr>
          <p:cNvSpPr>
            <a:spLocks noGrp="1"/>
          </p:cNvSpPr>
          <p:nvPr>
            <p:ph type="dt" sz="half" idx="10"/>
          </p:nvPr>
        </p:nvSpPr>
        <p:spPr/>
        <p:txBody>
          <a:bodyPr/>
          <a:lstStyle/>
          <a:p>
            <a:fld id="{B5FD3117-CFB8-45F7-9CB7-8C0773BF34C4}" type="datetimeFigureOut">
              <a:rPr lang="en-IN" smtClean="0"/>
              <a:t>15-01-2023</a:t>
            </a:fld>
            <a:endParaRPr lang="en-IN"/>
          </a:p>
        </p:txBody>
      </p:sp>
      <p:sp>
        <p:nvSpPr>
          <p:cNvPr id="5" name="Footer Placeholder 4">
            <a:extLst>
              <a:ext uri="{FF2B5EF4-FFF2-40B4-BE49-F238E27FC236}">
                <a16:creationId xmlns:a16="http://schemas.microsoft.com/office/drawing/2014/main" id="{90BC5533-B40E-4245-BCDF-692C3B1D45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7133E0-49AA-4A2A-9A24-A6D5A742D365}"/>
              </a:ext>
            </a:extLst>
          </p:cNvPr>
          <p:cNvSpPr>
            <a:spLocks noGrp="1"/>
          </p:cNvSpPr>
          <p:nvPr>
            <p:ph type="sldNum" sz="quarter" idx="12"/>
          </p:nvPr>
        </p:nvSpPr>
        <p:spPr/>
        <p:txBody>
          <a:bodyPr/>
          <a:lstStyle/>
          <a:p>
            <a:fld id="{8DD2F404-904C-4415-8FC9-D806FFBD186A}" type="slidenum">
              <a:rPr lang="en-IN" smtClean="0"/>
              <a:t>‹#›</a:t>
            </a:fld>
            <a:endParaRPr lang="en-IN"/>
          </a:p>
        </p:txBody>
      </p:sp>
    </p:spTree>
    <p:extLst>
      <p:ext uri="{BB962C8B-B14F-4D97-AF65-F5344CB8AC3E}">
        <p14:creationId xmlns:p14="http://schemas.microsoft.com/office/powerpoint/2010/main" val="1824081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055808-76AD-4426-8DBE-F0D9A0196B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F1AE03-DA95-4EE8-9CDB-0CBB90BB39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D70729-565E-4AFC-9626-E471DCEDF94A}"/>
              </a:ext>
            </a:extLst>
          </p:cNvPr>
          <p:cNvSpPr>
            <a:spLocks noGrp="1"/>
          </p:cNvSpPr>
          <p:nvPr>
            <p:ph type="dt" sz="half" idx="10"/>
          </p:nvPr>
        </p:nvSpPr>
        <p:spPr/>
        <p:txBody>
          <a:bodyPr/>
          <a:lstStyle/>
          <a:p>
            <a:fld id="{B5FD3117-CFB8-45F7-9CB7-8C0773BF34C4}" type="datetimeFigureOut">
              <a:rPr lang="en-IN" smtClean="0"/>
              <a:t>15-01-2023</a:t>
            </a:fld>
            <a:endParaRPr lang="en-IN"/>
          </a:p>
        </p:txBody>
      </p:sp>
      <p:sp>
        <p:nvSpPr>
          <p:cNvPr id="5" name="Footer Placeholder 4">
            <a:extLst>
              <a:ext uri="{FF2B5EF4-FFF2-40B4-BE49-F238E27FC236}">
                <a16:creationId xmlns:a16="http://schemas.microsoft.com/office/drawing/2014/main" id="{7021FCD3-ADDC-42B5-BC2C-2B8D339C05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6B9754-A82A-4437-A6D7-2036BC1CDDCF}"/>
              </a:ext>
            </a:extLst>
          </p:cNvPr>
          <p:cNvSpPr>
            <a:spLocks noGrp="1"/>
          </p:cNvSpPr>
          <p:nvPr>
            <p:ph type="sldNum" sz="quarter" idx="12"/>
          </p:nvPr>
        </p:nvSpPr>
        <p:spPr/>
        <p:txBody>
          <a:bodyPr/>
          <a:lstStyle/>
          <a:p>
            <a:fld id="{8DD2F404-904C-4415-8FC9-D806FFBD186A}" type="slidenum">
              <a:rPr lang="en-IN" smtClean="0"/>
              <a:t>‹#›</a:t>
            </a:fld>
            <a:endParaRPr lang="en-IN"/>
          </a:p>
        </p:txBody>
      </p:sp>
    </p:spTree>
    <p:extLst>
      <p:ext uri="{BB962C8B-B14F-4D97-AF65-F5344CB8AC3E}">
        <p14:creationId xmlns:p14="http://schemas.microsoft.com/office/powerpoint/2010/main" val="116854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82B2-02D2-433A-BCD2-0F3B989C2B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952E34-EB38-43C0-891C-64C4EFE46D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20AB61-2348-4CF1-85C4-67CC682F6717}"/>
              </a:ext>
            </a:extLst>
          </p:cNvPr>
          <p:cNvSpPr>
            <a:spLocks noGrp="1"/>
          </p:cNvSpPr>
          <p:nvPr>
            <p:ph type="dt" sz="half" idx="10"/>
          </p:nvPr>
        </p:nvSpPr>
        <p:spPr/>
        <p:txBody>
          <a:bodyPr/>
          <a:lstStyle/>
          <a:p>
            <a:fld id="{B5FD3117-CFB8-45F7-9CB7-8C0773BF34C4}" type="datetimeFigureOut">
              <a:rPr lang="en-IN" smtClean="0"/>
              <a:t>15-01-2023</a:t>
            </a:fld>
            <a:endParaRPr lang="en-IN"/>
          </a:p>
        </p:txBody>
      </p:sp>
      <p:sp>
        <p:nvSpPr>
          <p:cNvPr id="5" name="Footer Placeholder 4">
            <a:extLst>
              <a:ext uri="{FF2B5EF4-FFF2-40B4-BE49-F238E27FC236}">
                <a16:creationId xmlns:a16="http://schemas.microsoft.com/office/drawing/2014/main" id="{AAB1704C-7472-4227-8C97-31E3C1CDAE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71D67A-5AF8-46B0-A662-F6DF333DB50A}"/>
              </a:ext>
            </a:extLst>
          </p:cNvPr>
          <p:cNvSpPr>
            <a:spLocks noGrp="1"/>
          </p:cNvSpPr>
          <p:nvPr>
            <p:ph type="sldNum" sz="quarter" idx="12"/>
          </p:nvPr>
        </p:nvSpPr>
        <p:spPr/>
        <p:txBody>
          <a:bodyPr/>
          <a:lstStyle/>
          <a:p>
            <a:fld id="{8DD2F404-904C-4415-8FC9-D806FFBD186A}" type="slidenum">
              <a:rPr lang="en-IN" smtClean="0"/>
              <a:t>‹#›</a:t>
            </a:fld>
            <a:endParaRPr lang="en-IN"/>
          </a:p>
        </p:txBody>
      </p:sp>
    </p:spTree>
    <p:extLst>
      <p:ext uri="{BB962C8B-B14F-4D97-AF65-F5344CB8AC3E}">
        <p14:creationId xmlns:p14="http://schemas.microsoft.com/office/powerpoint/2010/main" val="2351348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FE53D-AB2E-4E74-AE25-E9281CD105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2E79C7-BD30-4AE3-A1DE-82117B0860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7C081A-C9FA-4D83-92B5-A905C4FD786F}"/>
              </a:ext>
            </a:extLst>
          </p:cNvPr>
          <p:cNvSpPr>
            <a:spLocks noGrp="1"/>
          </p:cNvSpPr>
          <p:nvPr>
            <p:ph type="dt" sz="half" idx="10"/>
          </p:nvPr>
        </p:nvSpPr>
        <p:spPr/>
        <p:txBody>
          <a:bodyPr/>
          <a:lstStyle/>
          <a:p>
            <a:fld id="{B5FD3117-CFB8-45F7-9CB7-8C0773BF34C4}" type="datetimeFigureOut">
              <a:rPr lang="en-IN" smtClean="0"/>
              <a:t>15-01-2023</a:t>
            </a:fld>
            <a:endParaRPr lang="en-IN"/>
          </a:p>
        </p:txBody>
      </p:sp>
      <p:sp>
        <p:nvSpPr>
          <p:cNvPr id="5" name="Footer Placeholder 4">
            <a:extLst>
              <a:ext uri="{FF2B5EF4-FFF2-40B4-BE49-F238E27FC236}">
                <a16:creationId xmlns:a16="http://schemas.microsoft.com/office/drawing/2014/main" id="{7C131EF6-68D5-42D2-AB1B-C36EE80067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5E5493-2CA8-4B45-A2A0-909279480558}"/>
              </a:ext>
            </a:extLst>
          </p:cNvPr>
          <p:cNvSpPr>
            <a:spLocks noGrp="1"/>
          </p:cNvSpPr>
          <p:nvPr>
            <p:ph type="sldNum" sz="quarter" idx="12"/>
          </p:nvPr>
        </p:nvSpPr>
        <p:spPr/>
        <p:txBody>
          <a:bodyPr/>
          <a:lstStyle/>
          <a:p>
            <a:fld id="{8DD2F404-904C-4415-8FC9-D806FFBD186A}" type="slidenum">
              <a:rPr lang="en-IN" smtClean="0"/>
              <a:t>‹#›</a:t>
            </a:fld>
            <a:endParaRPr lang="en-IN"/>
          </a:p>
        </p:txBody>
      </p:sp>
    </p:spTree>
    <p:extLst>
      <p:ext uri="{BB962C8B-B14F-4D97-AF65-F5344CB8AC3E}">
        <p14:creationId xmlns:p14="http://schemas.microsoft.com/office/powerpoint/2010/main" val="2184636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9818F-2D37-461C-95F4-07EFEDB660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0BDA08-ECC7-4337-A10B-5DB43C1EA3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876CF4-968D-4F11-BA4F-296C4C6EA1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4F1EB7-AD05-42FA-BBE4-DE4CB97CD999}"/>
              </a:ext>
            </a:extLst>
          </p:cNvPr>
          <p:cNvSpPr>
            <a:spLocks noGrp="1"/>
          </p:cNvSpPr>
          <p:nvPr>
            <p:ph type="dt" sz="half" idx="10"/>
          </p:nvPr>
        </p:nvSpPr>
        <p:spPr/>
        <p:txBody>
          <a:bodyPr/>
          <a:lstStyle/>
          <a:p>
            <a:fld id="{B5FD3117-CFB8-45F7-9CB7-8C0773BF34C4}" type="datetimeFigureOut">
              <a:rPr lang="en-IN" smtClean="0"/>
              <a:t>15-01-2023</a:t>
            </a:fld>
            <a:endParaRPr lang="en-IN"/>
          </a:p>
        </p:txBody>
      </p:sp>
      <p:sp>
        <p:nvSpPr>
          <p:cNvPr id="6" name="Footer Placeholder 5">
            <a:extLst>
              <a:ext uri="{FF2B5EF4-FFF2-40B4-BE49-F238E27FC236}">
                <a16:creationId xmlns:a16="http://schemas.microsoft.com/office/drawing/2014/main" id="{92FC2137-1A2E-4AD3-86EB-B25E746AD4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B72CBE-B08A-4AC0-9FD2-FF73D533F2B9}"/>
              </a:ext>
            </a:extLst>
          </p:cNvPr>
          <p:cNvSpPr>
            <a:spLocks noGrp="1"/>
          </p:cNvSpPr>
          <p:nvPr>
            <p:ph type="sldNum" sz="quarter" idx="12"/>
          </p:nvPr>
        </p:nvSpPr>
        <p:spPr/>
        <p:txBody>
          <a:bodyPr/>
          <a:lstStyle/>
          <a:p>
            <a:fld id="{8DD2F404-904C-4415-8FC9-D806FFBD186A}" type="slidenum">
              <a:rPr lang="en-IN" smtClean="0"/>
              <a:t>‹#›</a:t>
            </a:fld>
            <a:endParaRPr lang="en-IN"/>
          </a:p>
        </p:txBody>
      </p:sp>
    </p:spTree>
    <p:extLst>
      <p:ext uri="{BB962C8B-B14F-4D97-AF65-F5344CB8AC3E}">
        <p14:creationId xmlns:p14="http://schemas.microsoft.com/office/powerpoint/2010/main" val="3580857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E64B4-2AB9-4E02-B270-F14A84F4DEF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F4EF86-6D26-46B1-86A6-5B57A6BAE5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79F0CF-0B8B-4B64-BC88-7D41EBF52A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C7B7AA3-C036-48C1-92E8-FDDC01DC68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D127D5-61AD-479D-9A6A-BAFFD1D1D0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3191D67-BD8C-4E18-9AC2-9E36D28FF60D}"/>
              </a:ext>
            </a:extLst>
          </p:cNvPr>
          <p:cNvSpPr>
            <a:spLocks noGrp="1"/>
          </p:cNvSpPr>
          <p:nvPr>
            <p:ph type="dt" sz="half" idx="10"/>
          </p:nvPr>
        </p:nvSpPr>
        <p:spPr/>
        <p:txBody>
          <a:bodyPr/>
          <a:lstStyle/>
          <a:p>
            <a:fld id="{B5FD3117-CFB8-45F7-9CB7-8C0773BF34C4}" type="datetimeFigureOut">
              <a:rPr lang="en-IN" smtClean="0"/>
              <a:t>15-01-2023</a:t>
            </a:fld>
            <a:endParaRPr lang="en-IN"/>
          </a:p>
        </p:txBody>
      </p:sp>
      <p:sp>
        <p:nvSpPr>
          <p:cNvPr id="8" name="Footer Placeholder 7">
            <a:extLst>
              <a:ext uri="{FF2B5EF4-FFF2-40B4-BE49-F238E27FC236}">
                <a16:creationId xmlns:a16="http://schemas.microsoft.com/office/drawing/2014/main" id="{C50A4D37-465A-4CF1-805A-049FD382A3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D370C8-7056-40E4-98E5-D12C389CE29D}"/>
              </a:ext>
            </a:extLst>
          </p:cNvPr>
          <p:cNvSpPr>
            <a:spLocks noGrp="1"/>
          </p:cNvSpPr>
          <p:nvPr>
            <p:ph type="sldNum" sz="quarter" idx="12"/>
          </p:nvPr>
        </p:nvSpPr>
        <p:spPr/>
        <p:txBody>
          <a:bodyPr/>
          <a:lstStyle/>
          <a:p>
            <a:fld id="{8DD2F404-904C-4415-8FC9-D806FFBD186A}" type="slidenum">
              <a:rPr lang="en-IN" smtClean="0"/>
              <a:t>‹#›</a:t>
            </a:fld>
            <a:endParaRPr lang="en-IN"/>
          </a:p>
        </p:txBody>
      </p:sp>
    </p:spTree>
    <p:extLst>
      <p:ext uri="{BB962C8B-B14F-4D97-AF65-F5344CB8AC3E}">
        <p14:creationId xmlns:p14="http://schemas.microsoft.com/office/powerpoint/2010/main" val="3890020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5EBCD-3DAC-45FB-9C76-A427E1EE6C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A0ABBE-0302-4A1E-B270-C2267926D088}"/>
              </a:ext>
            </a:extLst>
          </p:cNvPr>
          <p:cNvSpPr>
            <a:spLocks noGrp="1"/>
          </p:cNvSpPr>
          <p:nvPr>
            <p:ph type="dt" sz="half" idx="10"/>
          </p:nvPr>
        </p:nvSpPr>
        <p:spPr/>
        <p:txBody>
          <a:bodyPr/>
          <a:lstStyle/>
          <a:p>
            <a:fld id="{B5FD3117-CFB8-45F7-9CB7-8C0773BF34C4}" type="datetimeFigureOut">
              <a:rPr lang="en-IN" smtClean="0"/>
              <a:t>15-01-2023</a:t>
            </a:fld>
            <a:endParaRPr lang="en-IN"/>
          </a:p>
        </p:txBody>
      </p:sp>
      <p:sp>
        <p:nvSpPr>
          <p:cNvPr id="4" name="Footer Placeholder 3">
            <a:extLst>
              <a:ext uri="{FF2B5EF4-FFF2-40B4-BE49-F238E27FC236}">
                <a16:creationId xmlns:a16="http://schemas.microsoft.com/office/drawing/2014/main" id="{2627B909-09CC-49CC-8334-D5A8DA50557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D6D344-C745-4AFF-A787-0892011D85C6}"/>
              </a:ext>
            </a:extLst>
          </p:cNvPr>
          <p:cNvSpPr>
            <a:spLocks noGrp="1"/>
          </p:cNvSpPr>
          <p:nvPr>
            <p:ph type="sldNum" sz="quarter" idx="12"/>
          </p:nvPr>
        </p:nvSpPr>
        <p:spPr/>
        <p:txBody>
          <a:bodyPr/>
          <a:lstStyle/>
          <a:p>
            <a:fld id="{8DD2F404-904C-4415-8FC9-D806FFBD186A}" type="slidenum">
              <a:rPr lang="en-IN" smtClean="0"/>
              <a:t>‹#›</a:t>
            </a:fld>
            <a:endParaRPr lang="en-IN"/>
          </a:p>
        </p:txBody>
      </p:sp>
    </p:spTree>
    <p:extLst>
      <p:ext uri="{BB962C8B-B14F-4D97-AF65-F5344CB8AC3E}">
        <p14:creationId xmlns:p14="http://schemas.microsoft.com/office/powerpoint/2010/main" val="2464690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188AF6-828B-44FA-B349-0D10DC5557E3}"/>
              </a:ext>
            </a:extLst>
          </p:cNvPr>
          <p:cNvSpPr>
            <a:spLocks noGrp="1"/>
          </p:cNvSpPr>
          <p:nvPr>
            <p:ph type="dt" sz="half" idx="10"/>
          </p:nvPr>
        </p:nvSpPr>
        <p:spPr/>
        <p:txBody>
          <a:bodyPr/>
          <a:lstStyle/>
          <a:p>
            <a:fld id="{B5FD3117-CFB8-45F7-9CB7-8C0773BF34C4}" type="datetimeFigureOut">
              <a:rPr lang="en-IN" smtClean="0"/>
              <a:t>15-01-2023</a:t>
            </a:fld>
            <a:endParaRPr lang="en-IN"/>
          </a:p>
        </p:txBody>
      </p:sp>
      <p:sp>
        <p:nvSpPr>
          <p:cNvPr id="3" name="Footer Placeholder 2">
            <a:extLst>
              <a:ext uri="{FF2B5EF4-FFF2-40B4-BE49-F238E27FC236}">
                <a16:creationId xmlns:a16="http://schemas.microsoft.com/office/drawing/2014/main" id="{7238EC90-2C77-48C3-B99B-DD6ACF6FEB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A80820D-87C2-4AD1-9776-2D87B597AEA4}"/>
              </a:ext>
            </a:extLst>
          </p:cNvPr>
          <p:cNvSpPr>
            <a:spLocks noGrp="1"/>
          </p:cNvSpPr>
          <p:nvPr>
            <p:ph type="sldNum" sz="quarter" idx="12"/>
          </p:nvPr>
        </p:nvSpPr>
        <p:spPr/>
        <p:txBody>
          <a:bodyPr/>
          <a:lstStyle/>
          <a:p>
            <a:fld id="{8DD2F404-904C-4415-8FC9-D806FFBD186A}" type="slidenum">
              <a:rPr lang="en-IN" smtClean="0"/>
              <a:t>‹#›</a:t>
            </a:fld>
            <a:endParaRPr lang="en-IN"/>
          </a:p>
        </p:txBody>
      </p:sp>
    </p:spTree>
    <p:extLst>
      <p:ext uri="{BB962C8B-B14F-4D97-AF65-F5344CB8AC3E}">
        <p14:creationId xmlns:p14="http://schemas.microsoft.com/office/powerpoint/2010/main" val="3083197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9C59B-7924-462B-8FB1-D54420861E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2DEA10-7529-4562-A808-040B8A0341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AE13DCD-1827-4E89-BBE7-5C3B097541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86457B-D493-4BBE-A62C-C5B03FCB1F0F}"/>
              </a:ext>
            </a:extLst>
          </p:cNvPr>
          <p:cNvSpPr>
            <a:spLocks noGrp="1"/>
          </p:cNvSpPr>
          <p:nvPr>
            <p:ph type="dt" sz="half" idx="10"/>
          </p:nvPr>
        </p:nvSpPr>
        <p:spPr/>
        <p:txBody>
          <a:bodyPr/>
          <a:lstStyle/>
          <a:p>
            <a:fld id="{B5FD3117-CFB8-45F7-9CB7-8C0773BF34C4}" type="datetimeFigureOut">
              <a:rPr lang="en-IN" smtClean="0"/>
              <a:t>15-01-2023</a:t>
            </a:fld>
            <a:endParaRPr lang="en-IN"/>
          </a:p>
        </p:txBody>
      </p:sp>
      <p:sp>
        <p:nvSpPr>
          <p:cNvPr id="6" name="Footer Placeholder 5">
            <a:extLst>
              <a:ext uri="{FF2B5EF4-FFF2-40B4-BE49-F238E27FC236}">
                <a16:creationId xmlns:a16="http://schemas.microsoft.com/office/drawing/2014/main" id="{D6E3E9ED-BE0F-4ED6-BFF7-7703382EE3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1EBB18-F307-49F5-B685-57603436B806}"/>
              </a:ext>
            </a:extLst>
          </p:cNvPr>
          <p:cNvSpPr>
            <a:spLocks noGrp="1"/>
          </p:cNvSpPr>
          <p:nvPr>
            <p:ph type="sldNum" sz="quarter" idx="12"/>
          </p:nvPr>
        </p:nvSpPr>
        <p:spPr/>
        <p:txBody>
          <a:bodyPr/>
          <a:lstStyle/>
          <a:p>
            <a:fld id="{8DD2F404-904C-4415-8FC9-D806FFBD186A}" type="slidenum">
              <a:rPr lang="en-IN" smtClean="0"/>
              <a:t>‹#›</a:t>
            </a:fld>
            <a:endParaRPr lang="en-IN"/>
          </a:p>
        </p:txBody>
      </p:sp>
    </p:spTree>
    <p:extLst>
      <p:ext uri="{BB962C8B-B14F-4D97-AF65-F5344CB8AC3E}">
        <p14:creationId xmlns:p14="http://schemas.microsoft.com/office/powerpoint/2010/main" val="3931008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FE9DC-8860-452F-B696-2809248381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D9BDC1B-F25E-476C-860A-2986E96406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3DA1C78-B9FC-4B87-B7CB-063F5D0579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28DA65-7E46-44A4-A5B4-659395C2A9A0}"/>
              </a:ext>
            </a:extLst>
          </p:cNvPr>
          <p:cNvSpPr>
            <a:spLocks noGrp="1"/>
          </p:cNvSpPr>
          <p:nvPr>
            <p:ph type="dt" sz="half" idx="10"/>
          </p:nvPr>
        </p:nvSpPr>
        <p:spPr/>
        <p:txBody>
          <a:bodyPr/>
          <a:lstStyle/>
          <a:p>
            <a:fld id="{B5FD3117-CFB8-45F7-9CB7-8C0773BF34C4}" type="datetimeFigureOut">
              <a:rPr lang="en-IN" smtClean="0"/>
              <a:t>15-01-2023</a:t>
            </a:fld>
            <a:endParaRPr lang="en-IN"/>
          </a:p>
        </p:txBody>
      </p:sp>
      <p:sp>
        <p:nvSpPr>
          <p:cNvPr id="6" name="Footer Placeholder 5">
            <a:extLst>
              <a:ext uri="{FF2B5EF4-FFF2-40B4-BE49-F238E27FC236}">
                <a16:creationId xmlns:a16="http://schemas.microsoft.com/office/drawing/2014/main" id="{F7D6C118-7FBF-4DE9-A9DA-E75CD23B12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83EA05-DBB6-410E-B26D-C21976D34244}"/>
              </a:ext>
            </a:extLst>
          </p:cNvPr>
          <p:cNvSpPr>
            <a:spLocks noGrp="1"/>
          </p:cNvSpPr>
          <p:nvPr>
            <p:ph type="sldNum" sz="quarter" idx="12"/>
          </p:nvPr>
        </p:nvSpPr>
        <p:spPr/>
        <p:txBody>
          <a:bodyPr/>
          <a:lstStyle/>
          <a:p>
            <a:fld id="{8DD2F404-904C-4415-8FC9-D806FFBD186A}" type="slidenum">
              <a:rPr lang="en-IN" smtClean="0"/>
              <a:t>‹#›</a:t>
            </a:fld>
            <a:endParaRPr lang="en-IN"/>
          </a:p>
        </p:txBody>
      </p:sp>
    </p:spTree>
    <p:extLst>
      <p:ext uri="{BB962C8B-B14F-4D97-AF65-F5344CB8AC3E}">
        <p14:creationId xmlns:p14="http://schemas.microsoft.com/office/powerpoint/2010/main" val="28066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B9533F-97DF-4E43-97F5-E53121922E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7979D8-CEFA-4F04-A8A5-89AF8F7CAC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CD7351-BBFF-48FB-82F8-406C89C5D2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FD3117-CFB8-45F7-9CB7-8C0773BF34C4}" type="datetimeFigureOut">
              <a:rPr lang="en-IN" smtClean="0"/>
              <a:t>15-01-2023</a:t>
            </a:fld>
            <a:endParaRPr lang="en-IN"/>
          </a:p>
        </p:txBody>
      </p:sp>
      <p:sp>
        <p:nvSpPr>
          <p:cNvPr id="5" name="Footer Placeholder 4">
            <a:extLst>
              <a:ext uri="{FF2B5EF4-FFF2-40B4-BE49-F238E27FC236}">
                <a16:creationId xmlns:a16="http://schemas.microsoft.com/office/drawing/2014/main" id="{4A52076E-4276-4CDC-87C4-15D1A77078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8F9F2D7-4424-4F62-8427-F942746EA2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D2F404-904C-4415-8FC9-D806FFBD186A}" type="slidenum">
              <a:rPr lang="en-IN" smtClean="0"/>
              <a:t>‹#›</a:t>
            </a:fld>
            <a:endParaRPr lang="en-IN"/>
          </a:p>
        </p:txBody>
      </p:sp>
    </p:spTree>
    <p:extLst>
      <p:ext uri="{BB962C8B-B14F-4D97-AF65-F5344CB8AC3E}">
        <p14:creationId xmlns:p14="http://schemas.microsoft.com/office/powerpoint/2010/main" val="1724245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999A43-226B-4E75-9028-97E875041D54}"/>
              </a:ext>
            </a:extLst>
          </p:cNvPr>
          <p:cNvSpPr>
            <a:spLocks noGrp="1"/>
          </p:cNvSpPr>
          <p:nvPr/>
        </p:nvSpPr>
        <p:spPr>
          <a:xfrm>
            <a:off x="1066800" y="3020770"/>
            <a:ext cx="10058400" cy="1632558"/>
          </a:xfrm>
          <a:prstGeom prst="rect">
            <a:avLst/>
          </a:prstGeom>
        </p:spPr>
        <p:txBody>
          <a:bodyPr vert="horz" lIns="91440" tIns="45720" rIns="91440" bIns="45720" rtlCol="0" anchor="b">
            <a:normAutofit fontScale="45000" lnSpcReduction="2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lnSpc>
                <a:spcPct val="107000"/>
              </a:lnSpc>
              <a:spcAft>
                <a:spcPts val="800"/>
              </a:spcAft>
            </a:pPr>
            <a:r>
              <a:rPr lang="en-IN" sz="11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n-lt"/>
                <a:ea typeface="+mn-ea"/>
                <a:cs typeface="+mn-cs"/>
              </a:rPr>
              <a:t>A Power Point Presentation on:</a:t>
            </a:r>
            <a:br>
              <a:rPr lang="en-IN" sz="11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n-lt"/>
                <a:ea typeface="+mn-ea"/>
                <a:cs typeface="+mn-cs"/>
              </a:rPr>
            </a:br>
            <a:r>
              <a:rPr lang="en-IN" sz="11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n-lt"/>
                <a:ea typeface="+mn-ea"/>
                <a:cs typeface="+mn-cs"/>
              </a:rPr>
              <a:t>Flight Price Prediction</a:t>
            </a:r>
          </a:p>
        </p:txBody>
      </p:sp>
      <p:pic>
        <p:nvPicPr>
          <p:cNvPr id="5" name="Picture 4">
            <a:extLst>
              <a:ext uri="{FF2B5EF4-FFF2-40B4-BE49-F238E27FC236}">
                <a16:creationId xmlns:a16="http://schemas.microsoft.com/office/drawing/2014/main" id="{1AA54F01-3B2A-4661-B48D-A0640A283DD5}"/>
              </a:ext>
            </a:extLst>
          </p:cNvPr>
          <p:cNvPicPr>
            <a:picLocks noChangeAspect="1"/>
          </p:cNvPicPr>
          <p:nvPr/>
        </p:nvPicPr>
        <p:blipFill rotWithShape="1">
          <a:blip r:embed="rId2">
            <a:extLst>
              <a:ext uri="{28A0092B-C50C-407E-A947-70E740481C1C}">
                <a14:useLocalDpi xmlns:a14="http://schemas.microsoft.com/office/drawing/2010/main" val="0"/>
              </a:ext>
            </a:extLst>
          </a:blip>
          <a:srcRect l="9905" t="32983" r="21851" b="37322"/>
          <a:stretch/>
        </p:blipFill>
        <p:spPr bwMode="auto">
          <a:xfrm>
            <a:off x="3906274" y="199692"/>
            <a:ext cx="3950361" cy="1251751"/>
          </a:xfrm>
          <a:prstGeom prst="rect">
            <a:avLst/>
          </a:prstGeom>
          <a:noFill/>
          <a:ln>
            <a:noFill/>
          </a:ln>
        </p:spPr>
      </p:pic>
      <p:sp>
        <p:nvSpPr>
          <p:cNvPr id="6" name="TextBox 7">
            <a:extLst>
              <a:ext uri="{FF2B5EF4-FFF2-40B4-BE49-F238E27FC236}">
                <a16:creationId xmlns:a16="http://schemas.microsoft.com/office/drawing/2014/main" id="{D06FD51B-F233-4135-BF77-BEBB9DF7B452}"/>
              </a:ext>
            </a:extLst>
          </p:cNvPr>
          <p:cNvSpPr txBox="1"/>
          <p:nvPr/>
        </p:nvSpPr>
        <p:spPr>
          <a:xfrm>
            <a:off x="473889" y="5197229"/>
            <a:ext cx="2976540" cy="150278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07000"/>
              </a:lnSpc>
              <a:spcAft>
                <a:spcPts val="800"/>
              </a:spcAft>
            </a:pPr>
            <a:r>
              <a:rPr lang="en-IN" sz="2800" b="1" u="sng" dirty="0">
                <a:effectLst/>
                <a:latin typeface="Calibri" panose="020F0502020204030204" pitchFamily="34" charset="0"/>
                <a:ea typeface="Calibri" panose="020F0502020204030204" pitchFamily="34" charset="0"/>
                <a:cs typeface="Times New Roman" panose="02020603050405020304" pitchFamily="18" charset="0"/>
              </a:rPr>
              <a:t>Submitted by:</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 KISHORE KUMAR</a:t>
            </a:r>
          </a:p>
          <a:p>
            <a:pPr algn="ct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7" name="TextBox 8">
            <a:extLst>
              <a:ext uri="{FF2B5EF4-FFF2-40B4-BE49-F238E27FC236}">
                <a16:creationId xmlns:a16="http://schemas.microsoft.com/office/drawing/2014/main" id="{F87254BE-13DD-43CA-9C3A-569194DE5739}"/>
              </a:ext>
            </a:extLst>
          </p:cNvPr>
          <p:cNvSpPr txBox="1"/>
          <p:nvPr/>
        </p:nvSpPr>
        <p:spPr>
          <a:xfrm>
            <a:off x="9394789" y="5197229"/>
            <a:ext cx="2323322" cy="108683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07000"/>
              </a:lnSpc>
              <a:spcAft>
                <a:spcPts val="800"/>
              </a:spcAft>
            </a:pPr>
            <a:r>
              <a:rPr lang="en-IN" sz="2800" b="1" u="sng" dirty="0">
                <a:effectLst/>
                <a:latin typeface="Calibri" panose="020F0502020204030204" pitchFamily="34" charset="0"/>
                <a:ea typeface="Calibri" panose="020F0502020204030204" pitchFamily="34" charset="0"/>
                <a:cs typeface="Times New Roman" panose="02020603050405020304" pitchFamily="18" charset="0"/>
              </a:rPr>
              <a:t>Batch No.:</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Internship_33</a:t>
            </a:r>
            <a:endParaRPr lang="en-IN" sz="2800" dirty="0">
              <a:solidFill>
                <a:srgbClr val="FF0000"/>
              </a:solidFill>
            </a:endParaRPr>
          </a:p>
        </p:txBody>
      </p:sp>
      <p:sp>
        <p:nvSpPr>
          <p:cNvPr id="2" name="Rectangle 1">
            <a:extLst>
              <a:ext uri="{FF2B5EF4-FFF2-40B4-BE49-F238E27FC236}">
                <a16:creationId xmlns:a16="http://schemas.microsoft.com/office/drawing/2014/main" id="{19072CC7-1E3D-499E-A73C-1A0CE97A5855}"/>
              </a:ext>
            </a:extLst>
          </p:cNvPr>
          <p:cNvSpPr/>
          <p:nvPr/>
        </p:nvSpPr>
        <p:spPr>
          <a:xfrm>
            <a:off x="2582666" y="1774441"/>
            <a:ext cx="7026668" cy="923330"/>
          </a:xfrm>
          <a:prstGeom prst="rect">
            <a:avLst/>
          </a:prstGeom>
          <a:noFill/>
        </p:spPr>
        <p:txBody>
          <a:bodyPr wrap="none" lIns="91440" tIns="45720" rIns="91440" bIns="45720">
            <a:spAutoFit/>
          </a:bodyPr>
          <a:lstStyle/>
          <a:p>
            <a:pPr algn="ctr"/>
            <a:r>
              <a:rPr lang="en-IN" sz="5400" b="1" u="sng" dirty="0">
                <a:ln w="9525">
                  <a:solidFill>
                    <a:schemeClr val="bg1"/>
                  </a:solidFill>
                  <a:prstDash val="solid"/>
                </a:ln>
                <a:effectLst>
                  <a:outerShdw blurRad="12700" dist="38100" dir="2700000" algn="tl" rotWithShape="0">
                    <a:schemeClr val="bg1">
                      <a:lumMod val="50000"/>
                    </a:schemeClr>
                  </a:outerShdw>
                </a:effectLst>
                <a:latin typeface="Calibri" panose="020F0502020204030204" pitchFamily="34" charset="0"/>
                <a:ea typeface="Calibri" panose="020F0502020204030204" pitchFamily="34" charset="0"/>
                <a:cs typeface="Times New Roman" panose="02020603050405020304" pitchFamily="18" charset="0"/>
              </a:rPr>
              <a:t>NAME OF THE PROJECT:</a:t>
            </a:r>
            <a:endParaRPr lang="en-IN" sz="54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266421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F102C8-2AFD-4628-B2CF-F76504EAE6D3}"/>
              </a:ext>
            </a:extLst>
          </p:cNvPr>
          <p:cNvPicPr>
            <a:picLocks noChangeAspect="1"/>
          </p:cNvPicPr>
          <p:nvPr/>
        </p:nvPicPr>
        <p:blipFill>
          <a:blip r:embed="rId2"/>
          <a:stretch>
            <a:fillRect/>
          </a:stretch>
        </p:blipFill>
        <p:spPr>
          <a:xfrm>
            <a:off x="173037" y="1325244"/>
            <a:ext cx="11891716" cy="5502315"/>
          </a:xfrm>
          <a:prstGeom prst="rect">
            <a:avLst/>
          </a:prstGeom>
        </p:spPr>
      </p:pic>
      <p:sp>
        <p:nvSpPr>
          <p:cNvPr id="4" name="TextBox 3">
            <a:extLst>
              <a:ext uri="{FF2B5EF4-FFF2-40B4-BE49-F238E27FC236}">
                <a16:creationId xmlns:a16="http://schemas.microsoft.com/office/drawing/2014/main" id="{7F5ADB5E-6178-4007-B1FD-F9341A8A1951}"/>
              </a:ext>
            </a:extLst>
          </p:cNvPr>
          <p:cNvSpPr txBox="1"/>
          <p:nvPr/>
        </p:nvSpPr>
        <p:spPr>
          <a:xfrm>
            <a:off x="254001" y="4849139"/>
            <a:ext cx="6421120" cy="1764201"/>
          </a:xfrm>
          <a:prstGeom prst="rect">
            <a:avLst/>
          </a:prstGeom>
          <a:noFill/>
        </p:spPr>
        <p:txBody>
          <a:bodyPr wrap="square">
            <a:spAutoFit/>
          </a:bodyPr>
          <a:lstStyle/>
          <a:p>
            <a:pPr algn="just">
              <a:lnSpc>
                <a:spcPct val="107000"/>
              </a:lnSpc>
              <a:spcAft>
                <a:spcPts val="800"/>
              </a:spcAft>
            </a:pPr>
            <a:r>
              <a:rPr lang="en-IN" sz="3200" b="1" u="sng"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rPr>
              <a:t>Observation:</a:t>
            </a:r>
            <a:endParaRPr lang="en-IN" sz="2000" u="sng"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90000"/>
              </a:lnSpc>
              <a:spcBef>
                <a:spcPts val="1000"/>
              </a:spcBef>
              <a:spcAft>
                <a:spcPts val="800"/>
              </a:spcAft>
              <a:buSzPts val="1400"/>
              <a:buFont typeface="Wingdings" panose="05000000000000000000" pitchFamily="2" charset="2"/>
              <a:buChar char="q"/>
            </a:pPr>
            <a:r>
              <a:rPr lang="en-IN" sz="2200" b="1" dirty="0">
                <a:solidFill>
                  <a:srgbClr val="FF0000"/>
                </a:solidFill>
              </a:rPr>
              <a:t>We can see maximum number of flights run by Vistara Premium Economy while minimum Flights run by </a:t>
            </a:r>
            <a:r>
              <a:rPr lang="en-IN" sz="2200" b="1" dirty="0" err="1">
                <a:solidFill>
                  <a:srgbClr val="FF0000"/>
                </a:solidFill>
              </a:rPr>
              <a:t>Spicejet</a:t>
            </a:r>
            <a:r>
              <a:rPr lang="en-IN" sz="2200" b="1" dirty="0">
                <a:solidFill>
                  <a:srgbClr val="FF0000"/>
                </a:solidFill>
              </a:rPr>
              <a:t>.</a:t>
            </a:r>
          </a:p>
        </p:txBody>
      </p:sp>
      <p:sp>
        <p:nvSpPr>
          <p:cNvPr id="6" name="TextBox 5">
            <a:extLst>
              <a:ext uri="{FF2B5EF4-FFF2-40B4-BE49-F238E27FC236}">
                <a16:creationId xmlns:a16="http://schemas.microsoft.com/office/drawing/2014/main" id="{CD1EA788-13FA-4865-90C5-44E05FFAACF6}"/>
              </a:ext>
            </a:extLst>
          </p:cNvPr>
          <p:cNvSpPr txBox="1"/>
          <p:nvPr/>
        </p:nvSpPr>
        <p:spPr>
          <a:xfrm>
            <a:off x="254000" y="254374"/>
            <a:ext cx="11724640" cy="671851"/>
          </a:xfrm>
          <a:prstGeom prst="rect">
            <a:avLst/>
          </a:prstGeom>
          <a:noFill/>
        </p:spPr>
        <p:txBody>
          <a:bodyPr wrap="square">
            <a:spAutoFit/>
          </a:bodyPr>
          <a:lstStyle/>
          <a:p>
            <a:pPr algn="just">
              <a:lnSpc>
                <a:spcPct val="150000"/>
              </a:lnSpc>
              <a:spcAft>
                <a:spcPts val="800"/>
              </a:spcAft>
            </a:pPr>
            <a:r>
              <a:rPr lang="en-US" sz="2800" b="1" u="sng" dirty="0">
                <a:latin typeface="Calibri" panose="020F0502020204030204" pitchFamily="34" charset="0"/>
                <a:cs typeface="Times New Roman" panose="02020603050405020304" pitchFamily="18" charset="0"/>
              </a:rPr>
              <a:t>Flight-wise Distribution of Airlines</a:t>
            </a:r>
            <a:endParaRPr lang="en-IN" sz="2800" b="1" u="sng"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0301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9FC002-C861-444D-8F67-DAE779BC7333}"/>
              </a:ext>
            </a:extLst>
          </p:cNvPr>
          <p:cNvPicPr>
            <a:picLocks noChangeAspect="1"/>
          </p:cNvPicPr>
          <p:nvPr/>
        </p:nvPicPr>
        <p:blipFill rotWithShape="1">
          <a:blip r:embed="rId2"/>
          <a:srcRect l="3876"/>
          <a:stretch/>
        </p:blipFill>
        <p:spPr>
          <a:xfrm>
            <a:off x="30479" y="1010364"/>
            <a:ext cx="12161521" cy="4928797"/>
          </a:xfrm>
          <a:prstGeom prst="rect">
            <a:avLst/>
          </a:prstGeom>
        </p:spPr>
      </p:pic>
      <p:sp>
        <p:nvSpPr>
          <p:cNvPr id="6" name="TextBox 5">
            <a:extLst>
              <a:ext uri="{FF2B5EF4-FFF2-40B4-BE49-F238E27FC236}">
                <a16:creationId xmlns:a16="http://schemas.microsoft.com/office/drawing/2014/main" id="{AE0FF40B-64B6-4413-B288-80481CC527F0}"/>
              </a:ext>
            </a:extLst>
          </p:cNvPr>
          <p:cNvSpPr txBox="1"/>
          <p:nvPr/>
        </p:nvSpPr>
        <p:spPr>
          <a:xfrm>
            <a:off x="126753" y="4856841"/>
            <a:ext cx="6460477" cy="1764201"/>
          </a:xfrm>
          <a:prstGeom prst="rect">
            <a:avLst/>
          </a:prstGeom>
          <a:noFill/>
        </p:spPr>
        <p:txBody>
          <a:bodyPr wrap="square">
            <a:spAutoFit/>
          </a:bodyPr>
          <a:lstStyle/>
          <a:p>
            <a:pPr algn="just">
              <a:lnSpc>
                <a:spcPct val="107000"/>
              </a:lnSpc>
              <a:spcAft>
                <a:spcPts val="800"/>
              </a:spcAft>
            </a:pPr>
            <a:r>
              <a:rPr lang="en-IN" sz="3200" b="1" u="sng" dirty="0">
                <a:solidFill>
                  <a:schemeClr val="accent6">
                    <a:lumMod val="50000"/>
                  </a:schemeClr>
                </a:solidFill>
                <a:latin typeface="Calibri" panose="020F0502020204030204" pitchFamily="34" charset="0"/>
                <a:cs typeface="Times New Roman" panose="02020603050405020304" pitchFamily="18" charset="0"/>
              </a:rPr>
              <a:t>Observation:</a:t>
            </a:r>
          </a:p>
          <a:p>
            <a:pPr marL="342900" lvl="0" indent="-342900">
              <a:lnSpc>
                <a:spcPct val="90000"/>
              </a:lnSpc>
              <a:spcBef>
                <a:spcPts val="1000"/>
              </a:spcBef>
              <a:spcAft>
                <a:spcPts val="800"/>
              </a:spcAft>
              <a:buSzPts val="1400"/>
              <a:buFont typeface="Wingdings" panose="05000000000000000000" pitchFamily="2" charset="2"/>
              <a:buChar char="q"/>
            </a:pPr>
            <a:r>
              <a:rPr lang="en-IN" sz="2200" b="1" dirty="0">
                <a:solidFill>
                  <a:srgbClr val="FF0000"/>
                </a:solidFill>
              </a:rPr>
              <a:t>To have a balanced dataset for price prediction all the three classes are being integrated into the dataset in equal proportions.</a:t>
            </a:r>
          </a:p>
        </p:txBody>
      </p:sp>
      <p:sp>
        <p:nvSpPr>
          <p:cNvPr id="8" name="TextBox 7">
            <a:extLst>
              <a:ext uri="{FF2B5EF4-FFF2-40B4-BE49-F238E27FC236}">
                <a16:creationId xmlns:a16="http://schemas.microsoft.com/office/drawing/2014/main" id="{0A92AEA8-60BE-4321-8089-526EEFEA0895}"/>
              </a:ext>
            </a:extLst>
          </p:cNvPr>
          <p:cNvSpPr txBox="1"/>
          <p:nvPr/>
        </p:nvSpPr>
        <p:spPr>
          <a:xfrm>
            <a:off x="190182" y="125214"/>
            <a:ext cx="6096000" cy="671851"/>
          </a:xfrm>
          <a:prstGeom prst="rect">
            <a:avLst/>
          </a:prstGeom>
          <a:noFill/>
        </p:spPr>
        <p:txBody>
          <a:bodyPr wrap="square">
            <a:spAutoFit/>
          </a:bodyPr>
          <a:lstStyle/>
          <a:p>
            <a:pPr algn="just">
              <a:lnSpc>
                <a:spcPct val="150000"/>
              </a:lnSpc>
              <a:spcAft>
                <a:spcPts val="800"/>
              </a:spcAft>
            </a:pPr>
            <a:r>
              <a:rPr lang="en-US" sz="2800" b="1" u="sng" dirty="0">
                <a:latin typeface="Calibri" panose="020F0502020204030204" pitchFamily="34" charset="0"/>
                <a:cs typeface="Times New Roman" panose="02020603050405020304" pitchFamily="18" charset="0"/>
              </a:rPr>
              <a:t>Class-wise Distribution of Flights</a:t>
            </a:r>
            <a:endParaRPr lang="en-IN" sz="2800" b="1" u="sng"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176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DB6986-481E-47B0-A766-EBD1462BA726}"/>
              </a:ext>
            </a:extLst>
          </p:cNvPr>
          <p:cNvPicPr>
            <a:picLocks noChangeAspect="1"/>
          </p:cNvPicPr>
          <p:nvPr/>
        </p:nvPicPr>
        <p:blipFill rotWithShape="1">
          <a:blip r:embed="rId2"/>
          <a:srcRect l="1429" r="1928"/>
          <a:stretch/>
        </p:blipFill>
        <p:spPr>
          <a:xfrm>
            <a:off x="253803" y="929640"/>
            <a:ext cx="11704418" cy="4602480"/>
          </a:xfrm>
          <a:prstGeom prst="rect">
            <a:avLst/>
          </a:prstGeom>
        </p:spPr>
      </p:pic>
      <p:sp>
        <p:nvSpPr>
          <p:cNvPr id="4" name="TextBox 3">
            <a:extLst>
              <a:ext uri="{FF2B5EF4-FFF2-40B4-BE49-F238E27FC236}">
                <a16:creationId xmlns:a16="http://schemas.microsoft.com/office/drawing/2014/main" id="{088B687C-5F76-4BE0-8536-77FD37BC3069}"/>
              </a:ext>
            </a:extLst>
          </p:cNvPr>
          <p:cNvSpPr txBox="1"/>
          <p:nvPr/>
        </p:nvSpPr>
        <p:spPr>
          <a:xfrm>
            <a:off x="233779" y="4751368"/>
            <a:ext cx="11704418" cy="1995033"/>
          </a:xfrm>
          <a:prstGeom prst="rect">
            <a:avLst/>
          </a:prstGeom>
          <a:noFill/>
        </p:spPr>
        <p:txBody>
          <a:bodyPr wrap="square">
            <a:spAutoFit/>
          </a:bodyPr>
          <a:lstStyle/>
          <a:p>
            <a:pPr algn="just">
              <a:lnSpc>
                <a:spcPct val="107000"/>
              </a:lnSpc>
              <a:spcAft>
                <a:spcPts val="800"/>
              </a:spcAft>
            </a:pPr>
            <a:r>
              <a:rPr lang="en-IN" sz="3200" b="1" u="sng" dirty="0">
                <a:solidFill>
                  <a:schemeClr val="accent6">
                    <a:lumMod val="50000"/>
                  </a:schemeClr>
                </a:solidFill>
                <a:latin typeface="Calibri" panose="020F0502020204030204" pitchFamily="34" charset="0"/>
                <a:cs typeface="Times New Roman" panose="02020603050405020304" pitchFamily="18" charset="0"/>
              </a:rPr>
              <a:t>Observation:</a:t>
            </a:r>
          </a:p>
          <a:p>
            <a:pPr marL="342900" indent="-342900">
              <a:lnSpc>
                <a:spcPct val="90000"/>
              </a:lnSpc>
              <a:spcBef>
                <a:spcPts val="1000"/>
              </a:spcBef>
              <a:spcAft>
                <a:spcPts val="800"/>
              </a:spcAft>
              <a:buSzPts val="1400"/>
              <a:buFont typeface="Wingdings" panose="05000000000000000000" pitchFamily="2" charset="2"/>
              <a:buChar char="q"/>
            </a:pPr>
            <a:r>
              <a:rPr lang="en-IN" sz="2200" b="1" dirty="0">
                <a:solidFill>
                  <a:srgbClr val="FF0000"/>
                </a:solidFill>
              </a:rPr>
              <a:t>72% flights take single stop in there way from New </a:t>
            </a:r>
            <a:r>
              <a:rPr lang="en-IN" sz="2200" b="1" dirty="0" err="1">
                <a:solidFill>
                  <a:srgbClr val="FF0000"/>
                </a:solidFill>
              </a:rPr>
              <a:t>Dehli</a:t>
            </a:r>
            <a:r>
              <a:rPr lang="en-IN" sz="2200" b="1" dirty="0">
                <a:solidFill>
                  <a:srgbClr val="FF0000"/>
                </a:solidFill>
              </a:rPr>
              <a:t> to </a:t>
            </a:r>
            <a:r>
              <a:rPr lang="en-IN" sz="2200" b="1" dirty="0" err="1">
                <a:solidFill>
                  <a:srgbClr val="FF0000"/>
                </a:solidFill>
              </a:rPr>
              <a:t>Mumbai.It</a:t>
            </a:r>
            <a:r>
              <a:rPr lang="en-IN" sz="2200" b="1" dirty="0">
                <a:solidFill>
                  <a:srgbClr val="FF0000"/>
                </a:solidFill>
              </a:rPr>
              <a:t> is also possible that these flights may have high flight duration compare to Non-stop Flight. </a:t>
            </a:r>
          </a:p>
          <a:p>
            <a:pPr marL="342900" indent="-342900">
              <a:lnSpc>
                <a:spcPct val="90000"/>
              </a:lnSpc>
              <a:spcBef>
                <a:spcPts val="1000"/>
              </a:spcBef>
              <a:spcAft>
                <a:spcPts val="800"/>
              </a:spcAft>
              <a:buSzPts val="1400"/>
              <a:buFont typeface="Wingdings" panose="05000000000000000000" pitchFamily="2" charset="2"/>
              <a:buChar char="q"/>
            </a:pPr>
            <a:r>
              <a:rPr lang="en-IN" sz="2200" b="1" dirty="0">
                <a:solidFill>
                  <a:srgbClr val="FF0000"/>
                </a:solidFill>
              </a:rPr>
              <a:t>28% of flights do not have any stop in their route.</a:t>
            </a:r>
          </a:p>
        </p:txBody>
      </p:sp>
      <p:sp>
        <p:nvSpPr>
          <p:cNvPr id="6" name="TextBox 5">
            <a:extLst>
              <a:ext uri="{FF2B5EF4-FFF2-40B4-BE49-F238E27FC236}">
                <a16:creationId xmlns:a16="http://schemas.microsoft.com/office/drawing/2014/main" id="{BCF171A5-13F6-4645-8FF9-CBBA7598550E}"/>
              </a:ext>
            </a:extLst>
          </p:cNvPr>
          <p:cNvSpPr txBox="1"/>
          <p:nvPr/>
        </p:nvSpPr>
        <p:spPr>
          <a:xfrm>
            <a:off x="111760" y="116412"/>
            <a:ext cx="6096000" cy="671851"/>
          </a:xfrm>
          <a:prstGeom prst="rect">
            <a:avLst/>
          </a:prstGeom>
          <a:noFill/>
        </p:spPr>
        <p:txBody>
          <a:bodyPr wrap="square">
            <a:spAutoFit/>
          </a:bodyPr>
          <a:lstStyle/>
          <a:p>
            <a:pPr algn="just">
              <a:lnSpc>
                <a:spcPct val="150000"/>
              </a:lnSpc>
              <a:spcAft>
                <a:spcPts val="800"/>
              </a:spcAft>
            </a:pPr>
            <a:r>
              <a:rPr lang="en-US" sz="2800" b="1" u="sng" dirty="0">
                <a:latin typeface="Calibri" panose="020F0502020204030204" pitchFamily="34" charset="0"/>
                <a:cs typeface="Times New Roman" panose="02020603050405020304" pitchFamily="18" charset="0"/>
              </a:rPr>
              <a:t>Stop-wise Distribution of Flights</a:t>
            </a:r>
            <a:endParaRPr lang="en-IN" sz="2800" b="1" u="sng"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7311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1E1E59-AA7A-4984-A929-4A7D509843F3}"/>
              </a:ext>
            </a:extLst>
          </p:cNvPr>
          <p:cNvPicPr>
            <a:picLocks noChangeAspect="1"/>
          </p:cNvPicPr>
          <p:nvPr/>
        </p:nvPicPr>
        <p:blipFill>
          <a:blip r:embed="rId2"/>
          <a:stretch>
            <a:fillRect/>
          </a:stretch>
        </p:blipFill>
        <p:spPr>
          <a:xfrm>
            <a:off x="0" y="907164"/>
            <a:ext cx="12192000" cy="4773546"/>
          </a:xfrm>
          <a:prstGeom prst="rect">
            <a:avLst/>
          </a:prstGeom>
        </p:spPr>
      </p:pic>
      <p:sp>
        <p:nvSpPr>
          <p:cNvPr id="4" name="TextBox 3">
            <a:extLst>
              <a:ext uri="{FF2B5EF4-FFF2-40B4-BE49-F238E27FC236}">
                <a16:creationId xmlns:a16="http://schemas.microsoft.com/office/drawing/2014/main" id="{50B973CC-3E6D-4CB4-B9DE-5F4060589547}"/>
              </a:ext>
            </a:extLst>
          </p:cNvPr>
          <p:cNvSpPr txBox="1"/>
          <p:nvPr/>
        </p:nvSpPr>
        <p:spPr>
          <a:xfrm>
            <a:off x="185420" y="5338621"/>
            <a:ext cx="9263380" cy="1154803"/>
          </a:xfrm>
          <a:prstGeom prst="rect">
            <a:avLst/>
          </a:prstGeom>
          <a:noFill/>
        </p:spPr>
        <p:txBody>
          <a:bodyPr wrap="square">
            <a:spAutoFit/>
          </a:bodyPr>
          <a:lstStyle/>
          <a:p>
            <a:pPr algn="just">
              <a:lnSpc>
                <a:spcPct val="107000"/>
              </a:lnSpc>
              <a:spcAft>
                <a:spcPts val="800"/>
              </a:spcAft>
            </a:pPr>
            <a:r>
              <a:rPr lang="en-IN" sz="3200" b="1" u="sng" dirty="0">
                <a:solidFill>
                  <a:schemeClr val="accent6">
                    <a:lumMod val="50000"/>
                  </a:schemeClr>
                </a:solidFill>
                <a:latin typeface="Calibri" panose="020F0502020204030204" pitchFamily="34" charset="0"/>
                <a:cs typeface="Times New Roman" panose="02020603050405020304" pitchFamily="18" charset="0"/>
              </a:rPr>
              <a:t>Observation:</a:t>
            </a:r>
          </a:p>
          <a:p>
            <a:pPr marL="342900" lvl="0" indent="-342900">
              <a:lnSpc>
                <a:spcPct val="90000"/>
              </a:lnSpc>
              <a:spcBef>
                <a:spcPts val="1000"/>
              </a:spcBef>
              <a:spcAft>
                <a:spcPts val="800"/>
              </a:spcAft>
              <a:buSzPts val="1400"/>
              <a:buFont typeface="Wingdings" panose="05000000000000000000" pitchFamily="2" charset="2"/>
              <a:buChar char="q"/>
            </a:pPr>
            <a:r>
              <a:rPr lang="en-IN" sz="2200" b="1" dirty="0">
                <a:solidFill>
                  <a:srgbClr val="FF0000"/>
                </a:solidFill>
              </a:rPr>
              <a:t>On Friday Maximum flights run while on Wednesday minimum flights run.</a:t>
            </a:r>
          </a:p>
        </p:txBody>
      </p:sp>
      <p:sp>
        <p:nvSpPr>
          <p:cNvPr id="6" name="TextBox 5">
            <a:extLst>
              <a:ext uri="{FF2B5EF4-FFF2-40B4-BE49-F238E27FC236}">
                <a16:creationId xmlns:a16="http://schemas.microsoft.com/office/drawing/2014/main" id="{D88F5FA2-9530-486E-9F8F-C211CB5FDAA9}"/>
              </a:ext>
            </a:extLst>
          </p:cNvPr>
          <p:cNvSpPr txBox="1"/>
          <p:nvPr/>
        </p:nvSpPr>
        <p:spPr>
          <a:xfrm>
            <a:off x="185420" y="0"/>
            <a:ext cx="6096000" cy="671851"/>
          </a:xfrm>
          <a:prstGeom prst="rect">
            <a:avLst/>
          </a:prstGeom>
          <a:noFill/>
        </p:spPr>
        <p:txBody>
          <a:bodyPr wrap="square">
            <a:spAutoFit/>
          </a:bodyPr>
          <a:lstStyle/>
          <a:p>
            <a:pPr algn="just">
              <a:lnSpc>
                <a:spcPct val="150000"/>
              </a:lnSpc>
              <a:spcAft>
                <a:spcPts val="800"/>
              </a:spcAft>
            </a:pPr>
            <a:r>
              <a:rPr lang="en-US" sz="2800" b="1" u="sng" dirty="0">
                <a:latin typeface="Calibri" panose="020F0502020204030204" pitchFamily="34" charset="0"/>
                <a:cs typeface="Times New Roman" panose="02020603050405020304" pitchFamily="18" charset="0"/>
              </a:rPr>
              <a:t>Day-wise Distribution of Flights</a:t>
            </a:r>
            <a:endParaRPr lang="en-IN" sz="2800" b="1" u="sng"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19254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145563-440A-4117-9D38-D2641E440F4A}"/>
              </a:ext>
            </a:extLst>
          </p:cNvPr>
          <p:cNvPicPr>
            <a:picLocks noChangeAspect="1"/>
          </p:cNvPicPr>
          <p:nvPr/>
        </p:nvPicPr>
        <p:blipFill rotWithShape="1">
          <a:blip r:embed="rId2"/>
          <a:srcRect l="2841" r="904"/>
          <a:stretch/>
        </p:blipFill>
        <p:spPr>
          <a:xfrm>
            <a:off x="40640" y="1296238"/>
            <a:ext cx="8021320" cy="4830242"/>
          </a:xfrm>
          <a:prstGeom prst="rect">
            <a:avLst/>
          </a:prstGeom>
        </p:spPr>
      </p:pic>
      <p:sp>
        <p:nvSpPr>
          <p:cNvPr id="4" name="TextBox 3">
            <a:extLst>
              <a:ext uri="{FF2B5EF4-FFF2-40B4-BE49-F238E27FC236}">
                <a16:creationId xmlns:a16="http://schemas.microsoft.com/office/drawing/2014/main" id="{F3489449-E6D1-4A63-9B6B-54AE364E2914}"/>
              </a:ext>
            </a:extLst>
          </p:cNvPr>
          <p:cNvSpPr txBox="1"/>
          <p:nvPr/>
        </p:nvSpPr>
        <p:spPr>
          <a:xfrm>
            <a:off x="8092440" y="1525694"/>
            <a:ext cx="4089400" cy="4663456"/>
          </a:xfrm>
          <a:prstGeom prst="rect">
            <a:avLst/>
          </a:prstGeom>
          <a:noFill/>
        </p:spPr>
        <p:txBody>
          <a:bodyPr wrap="square">
            <a:spAutoFit/>
          </a:bodyPr>
          <a:lstStyle/>
          <a:p>
            <a:pPr algn="just">
              <a:lnSpc>
                <a:spcPct val="107000"/>
              </a:lnSpc>
              <a:spcAft>
                <a:spcPts val="800"/>
              </a:spcAft>
            </a:pPr>
            <a:r>
              <a:rPr lang="en-IN" sz="3200" b="1" u="sng" dirty="0">
                <a:solidFill>
                  <a:schemeClr val="accent6">
                    <a:lumMod val="50000"/>
                  </a:schemeClr>
                </a:solidFill>
                <a:latin typeface="Calibri" panose="020F0502020204030204" pitchFamily="34" charset="0"/>
                <a:cs typeface="Times New Roman" panose="02020603050405020304" pitchFamily="18" charset="0"/>
              </a:rPr>
              <a:t>Observation:</a:t>
            </a:r>
          </a:p>
          <a:p>
            <a:pPr marL="342900" indent="-342900">
              <a:lnSpc>
                <a:spcPct val="90000"/>
              </a:lnSpc>
              <a:spcBef>
                <a:spcPts val="1000"/>
              </a:spcBef>
              <a:spcAft>
                <a:spcPts val="800"/>
              </a:spcAft>
              <a:buSzPts val="1400"/>
              <a:buFont typeface="Wingdings" panose="05000000000000000000" pitchFamily="2" charset="2"/>
              <a:buChar char="q"/>
            </a:pPr>
            <a:r>
              <a:rPr lang="en-IN" sz="2200" b="1" dirty="0">
                <a:solidFill>
                  <a:srgbClr val="FF0000"/>
                </a:solidFill>
              </a:rPr>
              <a:t>Maximum Avg. Fare for Business Flights is on Thursday while minimum Avg. Fare for Business flights on Saturday.</a:t>
            </a:r>
          </a:p>
          <a:p>
            <a:pPr marL="342900" indent="-342900">
              <a:lnSpc>
                <a:spcPct val="90000"/>
              </a:lnSpc>
              <a:spcBef>
                <a:spcPts val="1000"/>
              </a:spcBef>
              <a:spcAft>
                <a:spcPts val="800"/>
              </a:spcAft>
              <a:buSzPts val="1400"/>
              <a:buFont typeface="Wingdings" panose="05000000000000000000" pitchFamily="2" charset="2"/>
              <a:buChar char="q"/>
            </a:pPr>
            <a:r>
              <a:rPr lang="en-IN" sz="2200" b="1" dirty="0">
                <a:solidFill>
                  <a:srgbClr val="FF0000"/>
                </a:solidFill>
              </a:rPr>
              <a:t>Maximum Avg. Fare for Economy Flights is on Sunday.</a:t>
            </a:r>
          </a:p>
          <a:p>
            <a:pPr marL="342900" indent="-342900">
              <a:lnSpc>
                <a:spcPct val="90000"/>
              </a:lnSpc>
              <a:spcBef>
                <a:spcPts val="1000"/>
              </a:spcBef>
              <a:spcAft>
                <a:spcPts val="800"/>
              </a:spcAft>
              <a:buSzPts val="1400"/>
              <a:buFont typeface="Wingdings" panose="05000000000000000000" pitchFamily="2" charset="2"/>
              <a:buChar char="q"/>
            </a:pPr>
            <a:r>
              <a:rPr lang="en-IN" sz="2200" b="1" dirty="0">
                <a:solidFill>
                  <a:srgbClr val="FF0000"/>
                </a:solidFill>
              </a:rPr>
              <a:t>Maximum Avg. Fare for Premium Economy Flights is on Friday while minimum Avg. Fare for Premium Economy Flights on Wednesday.</a:t>
            </a:r>
          </a:p>
        </p:txBody>
      </p:sp>
      <p:sp>
        <p:nvSpPr>
          <p:cNvPr id="6" name="TextBox 5">
            <a:extLst>
              <a:ext uri="{FF2B5EF4-FFF2-40B4-BE49-F238E27FC236}">
                <a16:creationId xmlns:a16="http://schemas.microsoft.com/office/drawing/2014/main" id="{3711A6A5-13FF-4881-8B48-138977E1E32B}"/>
              </a:ext>
            </a:extLst>
          </p:cNvPr>
          <p:cNvSpPr txBox="1"/>
          <p:nvPr/>
        </p:nvSpPr>
        <p:spPr>
          <a:xfrm>
            <a:off x="147320" y="0"/>
            <a:ext cx="6096000" cy="671851"/>
          </a:xfrm>
          <a:prstGeom prst="rect">
            <a:avLst/>
          </a:prstGeom>
          <a:noFill/>
        </p:spPr>
        <p:txBody>
          <a:bodyPr wrap="square">
            <a:spAutoFit/>
          </a:bodyPr>
          <a:lstStyle/>
          <a:p>
            <a:pPr algn="just">
              <a:lnSpc>
                <a:spcPct val="150000"/>
              </a:lnSpc>
              <a:spcAft>
                <a:spcPts val="800"/>
              </a:spcAft>
            </a:pPr>
            <a:r>
              <a:rPr lang="en-US" sz="2800" b="1" u="sng" dirty="0">
                <a:latin typeface="Calibri" panose="020F0502020204030204" pitchFamily="34" charset="0"/>
                <a:cs typeface="Times New Roman" panose="02020603050405020304" pitchFamily="18" charset="0"/>
              </a:rPr>
              <a:t>Day Vs Avg. Flight Price</a:t>
            </a:r>
            <a:endParaRPr lang="en-IN" sz="2800" b="1" u="sng"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69005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D0BBFDE-897D-4C1C-8BB1-D6226E9169FC}"/>
              </a:ext>
            </a:extLst>
          </p:cNvPr>
          <p:cNvPicPr>
            <a:picLocks noChangeAspect="1"/>
          </p:cNvPicPr>
          <p:nvPr/>
        </p:nvPicPr>
        <p:blipFill rotWithShape="1">
          <a:blip r:embed="rId2"/>
          <a:srcRect l="3723" r="1972"/>
          <a:stretch/>
        </p:blipFill>
        <p:spPr>
          <a:xfrm>
            <a:off x="350520" y="815022"/>
            <a:ext cx="11841480" cy="4513898"/>
          </a:xfrm>
          <a:prstGeom prst="rect">
            <a:avLst/>
          </a:prstGeom>
        </p:spPr>
      </p:pic>
      <p:sp>
        <p:nvSpPr>
          <p:cNvPr id="4" name="TextBox 3">
            <a:extLst>
              <a:ext uri="{FF2B5EF4-FFF2-40B4-BE49-F238E27FC236}">
                <a16:creationId xmlns:a16="http://schemas.microsoft.com/office/drawing/2014/main" id="{F2CBBE3F-D394-47B2-8B17-CF0B511BC5D4}"/>
              </a:ext>
            </a:extLst>
          </p:cNvPr>
          <p:cNvSpPr txBox="1"/>
          <p:nvPr/>
        </p:nvSpPr>
        <p:spPr>
          <a:xfrm>
            <a:off x="685800" y="5026716"/>
            <a:ext cx="9875520" cy="1690335"/>
          </a:xfrm>
          <a:prstGeom prst="rect">
            <a:avLst/>
          </a:prstGeom>
          <a:noFill/>
        </p:spPr>
        <p:txBody>
          <a:bodyPr wrap="square">
            <a:spAutoFit/>
          </a:bodyPr>
          <a:lstStyle/>
          <a:p>
            <a:pPr algn="just">
              <a:lnSpc>
                <a:spcPct val="107000"/>
              </a:lnSpc>
              <a:spcAft>
                <a:spcPts val="800"/>
              </a:spcAft>
            </a:pPr>
            <a:r>
              <a:rPr lang="en-IN" sz="3200" b="1" u="sng" dirty="0">
                <a:solidFill>
                  <a:schemeClr val="accent6">
                    <a:lumMod val="50000"/>
                  </a:schemeClr>
                </a:solidFill>
                <a:latin typeface="Calibri" panose="020F0502020204030204" pitchFamily="34" charset="0"/>
                <a:cs typeface="Times New Roman" panose="02020603050405020304" pitchFamily="18" charset="0"/>
              </a:rPr>
              <a:t>Observation:</a:t>
            </a:r>
          </a:p>
          <a:p>
            <a:pPr marL="342900" lvl="0" indent="-342900">
              <a:lnSpc>
                <a:spcPct val="90000"/>
              </a:lnSpc>
              <a:spcBef>
                <a:spcPts val="1000"/>
              </a:spcBef>
              <a:spcAft>
                <a:spcPts val="800"/>
              </a:spcAft>
              <a:buSzPts val="1400"/>
              <a:buFont typeface="Wingdings" panose="05000000000000000000" pitchFamily="2" charset="2"/>
              <a:buChar char="q"/>
            </a:pPr>
            <a:r>
              <a:rPr lang="en-IN" sz="2200" b="1" dirty="0">
                <a:solidFill>
                  <a:srgbClr val="FF0000"/>
                </a:solidFill>
              </a:rPr>
              <a:t>As Number of Stops increase the duration of flights increases.</a:t>
            </a:r>
          </a:p>
          <a:p>
            <a:pPr marL="342900" lvl="0" indent="-342900">
              <a:lnSpc>
                <a:spcPct val="90000"/>
              </a:lnSpc>
              <a:spcBef>
                <a:spcPts val="1000"/>
              </a:spcBef>
              <a:spcAft>
                <a:spcPts val="800"/>
              </a:spcAft>
              <a:buSzPts val="1400"/>
              <a:buFont typeface="Wingdings" panose="05000000000000000000" pitchFamily="2" charset="2"/>
              <a:buChar char="q"/>
            </a:pPr>
            <a:r>
              <a:rPr lang="en-IN" sz="2200" b="1" dirty="0">
                <a:solidFill>
                  <a:srgbClr val="FF0000"/>
                </a:solidFill>
              </a:rPr>
              <a:t>As per Class of flight Maximum Avg. Duration of flight is for Business class.</a:t>
            </a:r>
          </a:p>
        </p:txBody>
      </p:sp>
      <p:sp>
        <p:nvSpPr>
          <p:cNvPr id="6" name="TextBox 5">
            <a:extLst>
              <a:ext uri="{FF2B5EF4-FFF2-40B4-BE49-F238E27FC236}">
                <a16:creationId xmlns:a16="http://schemas.microsoft.com/office/drawing/2014/main" id="{603D191C-D73E-4DE9-B2EA-3DB8B8AB56F1}"/>
              </a:ext>
            </a:extLst>
          </p:cNvPr>
          <p:cNvSpPr txBox="1"/>
          <p:nvPr/>
        </p:nvSpPr>
        <p:spPr>
          <a:xfrm>
            <a:off x="78112" y="79989"/>
            <a:ext cx="8704580" cy="671851"/>
          </a:xfrm>
          <a:prstGeom prst="rect">
            <a:avLst/>
          </a:prstGeom>
          <a:noFill/>
        </p:spPr>
        <p:txBody>
          <a:bodyPr wrap="square">
            <a:spAutoFit/>
          </a:bodyPr>
          <a:lstStyle/>
          <a:p>
            <a:pPr algn="just">
              <a:lnSpc>
                <a:spcPct val="150000"/>
              </a:lnSpc>
              <a:spcAft>
                <a:spcPts val="800"/>
              </a:spcAft>
            </a:pPr>
            <a:r>
              <a:rPr lang="en-US" sz="2800" b="1" u="sng" dirty="0">
                <a:latin typeface="Calibri" panose="020F0502020204030204" pitchFamily="34" charset="0"/>
                <a:cs typeface="Times New Roman" panose="02020603050405020304" pitchFamily="18" charset="0"/>
              </a:rPr>
              <a:t>Class Vs Avg. Duration of Flights</a:t>
            </a:r>
            <a:endParaRPr lang="en-IN" sz="2800" b="1" u="sng"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1026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24F297-B8E4-4ECE-82F8-85644755811A}"/>
              </a:ext>
            </a:extLst>
          </p:cNvPr>
          <p:cNvPicPr>
            <a:picLocks noChangeAspect="1"/>
          </p:cNvPicPr>
          <p:nvPr/>
        </p:nvPicPr>
        <p:blipFill rotWithShape="1">
          <a:blip r:embed="rId2"/>
          <a:srcRect l="3162"/>
          <a:stretch/>
        </p:blipFill>
        <p:spPr>
          <a:xfrm>
            <a:off x="0" y="1318866"/>
            <a:ext cx="12192000" cy="5219094"/>
          </a:xfrm>
          <a:prstGeom prst="rect">
            <a:avLst/>
          </a:prstGeom>
        </p:spPr>
      </p:pic>
      <p:sp>
        <p:nvSpPr>
          <p:cNvPr id="4" name="TextBox 3">
            <a:extLst>
              <a:ext uri="{FF2B5EF4-FFF2-40B4-BE49-F238E27FC236}">
                <a16:creationId xmlns:a16="http://schemas.microsoft.com/office/drawing/2014/main" id="{BDE63642-9D66-426A-8D36-21DE675C0057}"/>
              </a:ext>
            </a:extLst>
          </p:cNvPr>
          <p:cNvSpPr txBox="1"/>
          <p:nvPr/>
        </p:nvSpPr>
        <p:spPr>
          <a:xfrm>
            <a:off x="5455920" y="1888669"/>
            <a:ext cx="6522720" cy="1764201"/>
          </a:xfrm>
          <a:prstGeom prst="rect">
            <a:avLst/>
          </a:prstGeom>
          <a:noFill/>
        </p:spPr>
        <p:txBody>
          <a:bodyPr wrap="square">
            <a:spAutoFit/>
          </a:bodyPr>
          <a:lstStyle/>
          <a:p>
            <a:pPr algn="just">
              <a:lnSpc>
                <a:spcPct val="107000"/>
              </a:lnSpc>
              <a:spcAft>
                <a:spcPts val="800"/>
              </a:spcAft>
            </a:pPr>
            <a:r>
              <a:rPr lang="en-IN" sz="3200" b="1" u="sng" dirty="0">
                <a:solidFill>
                  <a:schemeClr val="accent6">
                    <a:lumMod val="50000"/>
                  </a:schemeClr>
                </a:solidFill>
                <a:latin typeface="Calibri" panose="020F0502020204030204" pitchFamily="34" charset="0"/>
                <a:cs typeface="Times New Roman" panose="02020603050405020304" pitchFamily="18" charset="0"/>
              </a:rPr>
              <a:t>Observation:</a:t>
            </a:r>
          </a:p>
          <a:p>
            <a:pPr marL="342900" indent="-342900">
              <a:lnSpc>
                <a:spcPct val="90000"/>
              </a:lnSpc>
              <a:spcBef>
                <a:spcPts val="1000"/>
              </a:spcBef>
              <a:spcAft>
                <a:spcPts val="800"/>
              </a:spcAft>
              <a:buSzPts val="1400"/>
              <a:buFont typeface="Wingdings" panose="05000000000000000000" pitchFamily="2" charset="2"/>
              <a:buChar char="q"/>
            </a:pPr>
            <a:r>
              <a:rPr lang="en-IN" sz="2200" b="1" dirty="0">
                <a:solidFill>
                  <a:srgbClr val="FF0000"/>
                </a:solidFill>
              </a:rPr>
              <a:t>We can see those Maximum flights schedule on 15 Jan 2023 &amp; Minimum flights schedule on 22 &amp; 23 Jan 2023.</a:t>
            </a:r>
          </a:p>
        </p:txBody>
      </p:sp>
      <p:sp>
        <p:nvSpPr>
          <p:cNvPr id="6" name="TextBox 5">
            <a:extLst>
              <a:ext uri="{FF2B5EF4-FFF2-40B4-BE49-F238E27FC236}">
                <a16:creationId xmlns:a16="http://schemas.microsoft.com/office/drawing/2014/main" id="{DA452FFC-C8A4-4393-AF66-3DA6C3D9E778}"/>
              </a:ext>
            </a:extLst>
          </p:cNvPr>
          <p:cNvSpPr txBox="1"/>
          <p:nvPr/>
        </p:nvSpPr>
        <p:spPr>
          <a:xfrm>
            <a:off x="152400" y="167441"/>
            <a:ext cx="6878320" cy="671851"/>
          </a:xfrm>
          <a:prstGeom prst="rect">
            <a:avLst/>
          </a:prstGeom>
          <a:noFill/>
        </p:spPr>
        <p:txBody>
          <a:bodyPr wrap="square">
            <a:spAutoFit/>
          </a:bodyPr>
          <a:lstStyle/>
          <a:p>
            <a:pPr algn="just">
              <a:lnSpc>
                <a:spcPct val="150000"/>
              </a:lnSpc>
              <a:spcAft>
                <a:spcPts val="800"/>
              </a:spcAft>
            </a:pPr>
            <a:r>
              <a:rPr lang="en-US" sz="2800" b="1" u="sng" dirty="0">
                <a:latin typeface="Calibri" panose="020F0502020204030204" pitchFamily="34" charset="0"/>
                <a:cs typeface="Times New Roman" panose="02020603050405020304" pitchFamily="18" charset="0"/>
              </a:rPr>
              <a:t>Date-wise Flight Distribution</a:t>
            </a:r>
            <a:endParaRPr lang="en-IN" sz="2800" b="1" u="sng"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85640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DD0674-4E00-4447-AF0A-FF9C741255B1}"/>
              </a:ext>
            </a:extLst>
          </p:cNvPr>
          <p:cNvSpPr txBox="1"/>
          <p:nvPr/>
        </p:nvSpPr>
        <p:spPr>
          <a:xfrm>
            <a:off x="0" y="1613118"/>
            <a:ext cx="12192000" cy="3631763"/>
          </a:xfrm>
          <a:prstGeom prst="rect">
            <a:avLst/>
          </a:prstGeom>
          <a:noFill/>
        </p:spPr>
        <p:txBody>
          <a:bodyPr wrap="square">
            <a:spAutoFit/>
          </a:bodyPr>
          <a:lstStyle/>
          <a:p>
            <a:pPr algn="ctr"/>
            <a:r>
              <a:rPr lang="en-US" sz="115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Machine learning MODEL BUILDING </a:t>
            </a:r>
            <a:endParaRPr lang="en-IN" sz="115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183970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35F17937-C2E5-4C72-8C40-831D3A8F680D}"/>
              </a:ext>
            </a:extLst>
          </p:cNvPr>
          <p:cNvSpPr>
            <a:spLocks noGrp="1"/>
          </p:cNvSpPr>
          <p:nvPr>
            <p:ph type="title"/>
          </p:nvPr>
        </p:nvSpPr>
        <p:spPr>
          <a:xfrm>
            <a:off x="1158240" y="335280"/>
            <a:ext cx="9875520" cy="1137313"/>
          </a:xfrm>
        </p:spPr>
        <p:txBody>
          <a:bodyPr/>
          <a:lstStyle/>
          <a:p>
            <a:r>
              <a:rPr lang="en-US" b="1" u="sng" dirty="0"/>
              <a:t>Machine Learning Model Building</a:t>
            </a:r>
            <a:endParaRPr lang="en-IN" b="1" u="sng" dirty="0"/>
          </a:p>
        </p:txBody>
      </p:sp>
      <p:sp>
        <p:nvSpPr>
          <p:cNvPr id="3" name="Content Placeholder 5">
            <a:extLst>
              <a:ext uri="{FF2B5EF4-FFF2-40B4-BE49-F238E27FC236}">
                <a16:creationId xmlns:a16="http://schemas.microsoft.com/office/drawing/2014/main" id="{752ED19A-1E92-4A6D-82A4-6863CAB960E3}"/>
              </a:ext>
            </a:extLst>
          </p:cNvPr>
          <p:cNvSpPr>
            <a:spLocks noGrp="1"/>
          </p:cNvSpPr>
          <p:nvPr>
            <p:ph idx="1"/>
          </p:nvPr>
        </p:nvSpPr>
        <p:spPr>
          <a:xfrm>
            <a:off x="1143000" y="1746914"/>
            <a:ext cx="9872871" cy="4535834"/>
          </a:xfrm>
        </p:spPr>
        <p:txBody>
          <a:bodyPr>
            <a:normAutofit/>
          </a:bodyPr>
          <a:lstStyle/>
          <a:p>
            <a:r>
              <a:rPr lang="en-IN" sz="2400" dirty="0">
                <a:effectLst/>
                <a:ea typeface="Calibri" panose="020F0502020204030204" pitchFamily="34" charset="0"/>
                <a:cs typeface="Mangal" panose="02040503050203030202" pitchFamily="18" charset="0"/>
              </a:rPr>
              <a:t>This problem can be solve using regression-based machine learning algorithm.</a:t>
            </a:r>
          </a:p>
          <a:p>
            <a:r>
              <a:rPr lang="en-IN" sz="2400" dirty="0">
                <a:cs typeface="Mangal" panose="02040503050203030202" pitchFamily="18" charset="0"/>
              </a:rPr>
              <a:t>Methodology to Build Machine Learning Model:</a:t>
            </a:r>
          </a:p>
          <a:p>
            <a:pPr lvl="1">
              <a:buFont typeface="Wingdings" panose="05000000000000000000" pitchFamily="2" charset="2"/>
              <a:buChar char="§"/>
            </a:pPr>
            <a:r>
              <a:rPr lang="en-IN" sz="2400" dirty="0">
                <a:solidFill>
                  <a:srgbClr val="002060"/>
                </a:solidFill>
                <a:cs typeface="Mangal" panose="02040503050203030202" pitchFamily="18" charset="0"/>
              </a:rPr>
              <a:t>Encoding Categorical data into Numerical data</a:t>
            </a:r>
          </a:p>
          <a:p>
            <a:pPr lvl="1">
              <a:buFont typeface="Wingdings" panose="05000000000000000000" pitchFamily="2" charset="2"/>
              <a:buChar char="§"/>
            </a:pPr>
            <a:r>
              <a:rPr lang="en-IN" sz="2400" dirty="0">
                <a:solidFill>
                  <a:srgbClr val="002060"/>
                </a:solidFill>
                <a:cs typeface="Mangal" panose="02040503050203030202" pitchFamily="18" charset="0"/>
              </a:rPr>
              <a:t>Scaling data using Standard Scalar</a:t>
            </a:r>
          </a:p>
          <a:p>
            <a:pPr lvl="1">
              <a:buFont typeface="Wingdings" panose="05000000000000000000" pitchFamily="2" charset="2"/>
              <a:buChar char="§"/>
            </a:pPr>
            <a:r>
              <a:rPr lang="en-US" sz="2400" dirty="0">
                <a:solidFill>
                  <a:srgbClr val="002060"/>
                </a:solidFill>
              </a:rPr>
              <a:t>Splitting data in training &amp; test data using train_test_split from model_selection </a:t>
            </a:r>
          </a:p>
          <a:p>
            <a:pPr lvl="1">
              <a:buFont typeface="Wingdings" panose="05000000000000000000" pitchFamily="2" charset="2"/>
              <a:buChar char="§"/>
            </a:pPr>
            <a:r>
              <a:rPr lang="en-US" sz="2400" dirty="0">
                <a:solidFill>
                  <a:srgbClr val="002060"/>
                </a:solidFill>
              </a:rPr>
              <a:t>Implementing various Regression Based Algorithm to build ML Model</a:t>
            </a:r>
          </a:p>
          <a:p>
            <a:pPr lvl="1">
              <a:buFont typeface="Wingdings" panose="05000000000000000000" pitchFamily="2" charset="2"/>
              <a:buChar char="§"/>
            </a:pPr>
            <a:r>
              <a:rPr lang="en-US" sz="2400" dirty="0">
                <a:solidFill>
                  <a:srgbClr val="002060"/>
                </a:solidFill>
              </a:rPr>
              <a:t>Conducting 5 fold Cross validation</a:t>
            </a:r>
          </a:p>
          <a:p>
            <a:pPr lvl="1">
              <a:buFont typeface="Wingdings" panose="05000000000000000000" pitchFamily="2" charset="2"/>
              <a:buChar char="§"/>
            </a:pPr>
            <a:r>
              <a:rPr lang="en-US" sz="2400" dirty="0">
                <a:solidFill>
                  <a:srgbClr val="002060"/>
                </a:solidFill>
              </a:rPr>
              <a:t>Hyper Parameter tuning of best Model</a:t>
            </a:r>
          </a:p>
          <a:p>
            <a:pPr lvl="1">
              <a:buFont typeface="Wingdings" panose="05000000000000000000" pitchFamily="2" charset="2"/>
              <a:buChar char="§"/>
            </a:pPr>
            <a:r>
              <a:rPr lang="en-US" sz="2400" dirty="0">
                <a:solidFill>
                  <a:srgbClr val="002060"/>
                </a:solidFill>
              </a:rPr>
              <a:t>Saving Final Tuned Model using Joblib</a:t>
            </a:r>
            <a:endParaRPr lang="en-IN" sz="2400" dirty="0">
              <a:solidFill>
                <a:srgbClr val="002060"/>
              </a:solidFill>
            </a:endParaRPr>
          </a:p>
        </p:txBody>
      </p:sp>
    </p:spTree>
    <p:extLst>
      <p:ext uri="{BB962C8B-B14F-4D97-AF65-F5344CB8AC3E}">
        <p14:creationId xmlns:p14="http://schemas.microsoft.com/office/powerpoint/2010/main" val="593432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EE13D-E78D-43CD-ADE4-8039EC5F6945}"/>
              </a:ext>
            </a:extLst>
          </p:cNvPr>
          <p:cNvSpPr>
            <a:spLocks noGrp="1"/>
          </p:cNvSpPr>
          <p:nvPr>
            <p:ph type="title"/>
          </p:nvPr>
        </p:nvSpPr>
        <p:spPr>
          <a:xfrm>
            <a:off x="1143000" y="609600"/>
            <a:ext cx="10713720" cy="1356360"/>
          </a:xfrm>
        </p:spPr>
        <p:txBody>
          <a:bodyPr/>
          <a:lstStyle/>
          <a:p>
            <a:r>
              <a:rPr lang="en-US" b="1" u="sng" dirty="0"/>
              <a:t>REGRESSION ALGORITHMS IMPLEMENTATION</a:t>
            </a:r>
            <a:endParaRPr lang="en-IN" b="1" u="sng" dirty="0"/>
          </a:p>
        </p:txBody>
      </p:sp>
      <p:sp>
        <p:nvSpPr>
          <p:cNvPr id="3" name="Content Placeholder 2">
            <a:extLst>
              <a:ext uri="{FF2B5EF4-FFF2-40B4-BE49-F238E27FC236}">
                <a16:creationId xmlns:a16="http://schemas.microsoft.com/office/drawing/2014/main" id="{8A201AE9-6261-4D1E-84BA-5999801988F6}"/>
              </a:ext>
            </a:extLst>
          </p:cNvPr>
          <p:cNvSpPr>
            <a:spLocks noGrp="1"/>
          </p:cNvSpPr>
          <p:nvPr>
            <p:ph idx="1"/>
          </p:nvPr>
        </p:nvSpPr>
        <p:spPr>
          <a:xfrm>
            <a:off x="1563424" y="2118360"/>
            <a:ext cx="9872871" cy="4038600"/>
          </a:xfrm>
        </p:spPr>
        <p:txBody>
          <a:bodyPr/>
          <a:lstStyle/>
          <a:p>
            <a:pPr marL="45720" indent="0">
              <a:buNone/>
            </a:pPr>
            <a:r>
              <a:rPr lang="en-US" sz="2400" dirty="0">
                <a:solidFill>
                  <a:srgbClr val="002060"/>
                </a:solidFill>
              </a:rPr>
              <a:t>The different regression algorithm used in this project to build ML model are as below:</a:t>
            </a:r>
          </a:p>
          <a:p>
            <a:pPr>
              <a:buFont typeface="Wingdings" panose="05000000000000000000" pitchFamily="2" charset="2"/>
              <a:buChar char="q"/>
            </a:pPr>
            <a:r>
              <a:rPr lang="en-US" sz="2400" dirty="0"/>
              <a:t>	Linear Regression</a:t>
            </a:r>
          </a:p>
          <a:p>
            <a:pPr>
              <a:buFont typeface="Wingdings" panose="05000000000000000000" pitchFamily="2" charset="2"/>
              <a:buChar char="q"/>
            </a:pPr>
            <a:r>
              <a:rPr lang="en-US" sz="2400" dirty="0"/>
              <a:t>	Random Forest Regressor</a:t>
            </a:r>
          </a:p>
          <a:p>
            <a:pPr>
              <a:buFont typeface="Wingdings" panose="05000000000000000000" pitchFamily="2" charset="2"/>
              <a:buChar char="q"/>
            </a:pPr>
            <a:r>
              <a:rPr lang="en-US" sz="2400" dirty="0"/>
              <a:t>	Decision Tree Regressor</a:t>
            </a:r>
          </a:p>
          <a:p>
            <a:pPr>
              <a:buFont typeface="Wingdings" panose="05000000000000000000" pitchFamily="2" charset="2"/>
              <a:buChar char="q"/>
            </a:pPr>
            <a:r>
              <a:rPr lang="en-US" sz="2400" dirty="0"/>
              <a:t>	XGB Regressor</a:t>
            </a:r>
          </a:p>
          <a:p>
            <a:pPr>
              <a:buFont typeface="Wingdings" panose="05000000000000000000" pitchFamily="2" charset="2"/>
              <a:buChar char="q"/>
            </a:pPr>
            <a:r>
              <a:rPr lang="en-US" sz="2400" dirty="0"/>
              <a:t>	Extra Tree Regressor</a:t>
            </a:r>
          </a:p>
          <a:p>
            <a:pPr marL="45720" indent="0">
              <a:buNone/>
            </a:pPr>
            <a:endParaRPr lang="en-IN" dirty="0"/>
          </a:p>
        </p:txBody>
      </p:sp>
    </p:spTree>
    <p:extLst>
      <p:ext uri="{BB962C8B-B14F-4D97-AF65-F5344CB8AC3E}">
        <p14:creationId xmlns:p14="http://schemas.microsoft.com/office/powerpoint/2010/main" val="2839489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47182C-5EBD-4F7D-947C-B732807696FD}"/>
              </a:ext>
            </a:extLst>
          </p:cNvPr>
          <p:cNvSpPr txBox="1"/>
          <p:nvPr/>
        </p:nvSpPr>
        <p:spPr>
          <a:xfrm>
            <a:off x="0" y="103858"/>
            <a:ext cx="12192000" cy="1862048"/>
          </a:xfrm>
          <a:prstGeom prst="rect">
            <a:avLst/>
          </a:prstGeom>
          <a:noFill/>
        </p:spPr>
        <p:txBody>
          <a:bodyPr wrap="square">
            <a:spAutoFit/>
          </a:bodyPr>
          <a:lstStyle/>
          <a:p>
            <a:pPr algn="ctr">
              <a:spcBef>
                <a:spcPts val="805"/>
              </a:spcBef>
              <a:spcAft>
                <a:spcPts val="0"/>
              </a:spcAft>
            </a:pPr>
            <a:r>
              <a:rPr lang="en-US" sz="115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Introduction</a:t>
            </a:r>
            <a:endParaRPr lang="en-IN" sz="115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4" name="Picture 3">
            <a:extLst>
              <a:ext uri="{FF2B5EF4-FFF2-40B4-BE49-F238E27FC236}">
                <a16:creationId xmlns:a16="http://schemas.microsoft.com/office/drawing/2014/main" id="{91FE73F9-CC53-4999-BDC5-1A05782599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2643" y="2138626"/>
            <a:ext cx="8086714" cy="4333294"/>
          </a:xfrm>
          <a:prstGeom prst="rect">
            <a:avLst/>
          </a:prstGeom>
          <a:noFill/>
          <a:ln>
            <a:noFill/>
          </a:ln>
        </p:spPr>
      </p:pic>
    </p:spTree>
    <p:extLst>
      <p:ext uri="{BB962C8B-B14F-4D97-AF65-F5344CB8AC3E}">
        <p14:creationId xmlns:p14="http://schemas.microsoft.com/office/powerpoint/2010/main" val="442876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C3E50-851E-4863-B488-13F22EFD188F}"/>
              </a:ext>
            </a:extLst>
          </p:cNvPr>
          <p:cNvSpPr>
            <a:spLocks noGrp="1"/>
          </p:cNvSpPr>
          <p:nvPr>
            <p:ph type="title"/>
          </p:nvPr>
        </p:nvSpPr>
        <p:spPr>
          <a:xfrm>
            <a:off x="1158240" y="276421"/>
            <a:ext cx="9875520" cy="1356360"/>
          </a:xfrm>
        </p:spPr>
        <p:txBody>
          <a:bodyPr/>
          <a:lstStyle/>
          <a:p>
            <a:r>
              <a:rPr lang="en-US" b="1" u="sng" dirty="0"/>
              <a:t>Hyper Parameter Tuning of Best Model</a:t>
            </a:r>
            <a:endParaRPr lang="en-IN" b="1" u="sng" dirty="0"/>
          </a:p>
        </p:txBody>
      </p:sp>
      <p:sp>
        <p:nvSpPr>
          <p:cNvPr id="4" name="TextBox 3">
            <a:extLst>
              <a:ext uri="{FF2B5EF4-FFF2-40B4-BE49-F238E27FC236}">
                <a16:creationId xmlns:a16="http://schemas.microsoft.com/office/drawing/2014/main" id="{10DA3CB6-4728-4DE3-B4F3-8F9A4C2AA55D}"/>
              </a:ext>
            </a:extLst>
          </p:cNvPr>
          <p:cNvSpPr txBox="1"/>
          <p:nvPr/>
        </p:nvSpPr>
        <p:spPr>
          <a:xfrm>
            <a:off x="8147713" y="2086970"/>
            <a:ext cx="3725840" cy="3816429"/>
          </a:xfrm>
          <a:prstGeom prst="rect">
            <a:avLst/>
          </a:prstGeom>
          <a:noFill/>
        </p:spPr>
        <p:txBody>
          <a:bodyPr wrap="square" rtlCol="0">
            <a:spAutoFit/>
          </a:bodyPr>
          <a:lstStyle/>
          <a:p>
            <a:pPr marL="342900" indent="-342900">
              <a:buFont typeface="Wingdings" panose="05000000000000000000" pitchFamily="2" charset="2"/>
              <a:buChar char="q"/>
            </a:pPr>
            <a:r>
              <a:rPr lang="en-US" sz="2200" b="1" dirty="0">
                <a:solidFill>
                  <a:srgbClr val="FF0000"/>
                </a:solidFill>
              </a:rPr>
              <a:t>XGB Regressor gives maximum R2 score of 99.013 and maximum cross validation score. </a:t>
            </a:r>
          </a:p>
          <a:p>
            <a:pPr marL="342900" indent="-342900">
              <a:buFont typeface="Wingdings" panose="05000000000000000000" pitchFamily="2" charset="2"/>
              <a:buChar char="q"/>
            </a:pPr>
            <a:endParaRPr lang="en-US" sz="2200" b="1" dirty="0">
              <a:solidFill>
                <a:srgbClr val="FF0000"/>
              </a:solidFill>
            </a:endParaRPr>
          </a:p>
          <a:p>
            <a:pPr marL="342900" indent="-342900">
              <a:buFont typeface="Wingdings" panose="05000000000000000000" pitchFamily="2" charset="2"/>
              <a:buChar char="q"/>
            </a:pPr>
            <a:r>
              <a:rPr lang="en-US" sz="2200" b="1" dirty="0">
                <a:solidFill>
                  <a:srgbClr val="FF0000"/>
                </a:solidFill>
              </a:rPr>
              <a:t>Among all model we will select XGB Regressor as final model and hyper parameter tuning perform over this model to enhance its R2 Score.</a:t>
            </a:r>
            <a:endParaRPr lang="en-IN" sz="2200" b="1" dirty="0">
              <a:solidFill>
                <a:srgbClr val="FF0000"/>
              </a:solidFill>
            </a:endParaRPr>
          </a:p>
        </p:txBody>
      </p:sp>
      <p:pic>
        <p:nvPicPr>
          <p:cNvPr id="8" name="Content Placeholder 7">
            <a:extLst>
              <a:ext uri="{FF2B5EF4-FFF2-40B4-BE49-F238E27FC236}">
                <a16:creationId xmlns:a16="http://schemas.microsoft.com/office/drawing/2014/main" id="{D236AFDD-81F0-4880-B9B5-FFB09252F0EE}"/>
              </a:ext>
            </a:extLst>
          </p:cNvPr>
          <p:cNvPicPr>
            <a:picLocks noGrp="1" noChangeAspect="1"/>
          </p:cNvPicPr>
          <p:nvPr>
            <p:ph idx="1"/>
          </p:nvPr>
        </p:nvPicPr>
        <p:blipFill>
          <a:blip r:embed="rId2"/>
          <a:stretch>
            <a:fillRect/>
          </a:stretch>
        </p:blipFill>
        <p:spPr>
          <a:xfrm>
            <a:off x="685800" y="1607024"/>
            <a:ext cx="7250927" cy="4371883"/>
          </a:xfrm>
        </p:spPr>
      </p:pic>
    </p:spTree>
    <p:extLst>
      <p:ext uri="{BB962C8B-B14F-4D97-AF65-F5344CB8AC3E}">
        <p14:creationId xmlns:p14="http://schemas.microsoft.com/office/powerpoint/2010/main" val="2557900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2F69-6018-46B5-BDC5-B9EC2C6D676D}"/>
              </a:ext>
            </a:extLst>
          </p:cNvPr>
          <p:cNvSpPr>
            <a:spLocks noGrp="1"/>
          </p:cNvSpPr>
          <p:nvPr>
            <p:ph type="title"/>
          </p:nvPr>
        </p:nvSpPr>
        <p:spPr>
          <a:xfrm>
            <a:off x="1143000" y="609600"/>
            <a:ext cx="9875520" cy="1356360"/>
          </a:xfrm>
        </p:spPr>
        <p:txBody>
          <a:bodyPr/>
          <a:lstStyle/>
          <a:p>
            <a:r>
              <a:rPr lang="en-US" b="1" u="sng" dirty="0"/>
              <a:t>Final ML Hyper Parameter Tuned Model</a:t>
            </a:r>
            <a:endParaRPr lang="en-IN" b="1" u="sng" dirty="0"/>
          </a:p>
        </p:txBody>
      </p:sp>
      <p:sp>
        <p:nvSpPr>
          <p:cNvPr id="3" name="Content Placeholder 6">
            <a:extLst>
              <a:ext uri="{FF2B5EF4-FFF2-40B4-BE49-F238E27FC236}">
                <a16:creationId xmlns:a16="http://schemas.microsoft.com/office/drawing/2014/main" id="{E54AEB99-8983-495A-99A5-75CFF3D96BDC}"/>
              </a:ext>
            </a:extLst>
          </p:cNvPr>
          <p:cNvSpPr txBox="1">
            <a:spLocks/>
          </p:cNvSpPr>
          <p:nvPr/>
        </p:nvSpPr>
        <p:spPr>
          <a:xfrm>
            <a:off x="7852011" y="2855112"/>
            <a:ext cx="4339989" cy="203692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q"/>
            </a:pPr>
            <a:r>
              <a:rPr lang="en-US" sz="2200" b="1" dirty="0">
                <a:solidFill>
                  <a:srgbClr val="FF0000"/>
                </a:solidFill>
              </a:rPr>
              <a:t>There is Slight increase in R2-Score to 99.046% after hyper parameter tuning from previous R2-Score of 99.013%.</a:t>
            </a:r>
            <a:endParaRPr lang="en-IN" sz="2200" b="1" dirty="0">
              <a:solidFill>
                <a:srgbClr val="FF0000"/>
              </a:solidFill>
            </a:endParaRPr>
          </a:p>
        </p:txBody>
      </p:sp>
      <p:pic>
        <p:nvPicPr>
          <p:cNvPr id="10" name="Content Placeholder 9">
            <a:extLst>
              <a:ext uri="{FF2B5EF4-FFF2-40B4-BE49-F238E27FC236}">
                <a16:creationId xmlns:a16="http://schemas.microsoft.com/office/drawing/2014/main" id="{D131699A-4F31-4602-B1DB-AFF5CE5DF14E}"/>
              </a:ext>
            </a:extLst>
          </p:cNvPr>
          <p:cNvPicPr>
            <a:picLocks noGrp="1" noChangeAspect="1"/>
          </p:cNvPicPr>
          <p:nvPr>
            <p:ph idx="1"/>
          </p:nvPr>
        </p:nvPicPr>
        <p:blipFill>
          <a:blip r:embed="rId2"/>
          <a:stretch>
            <a:fillRect/>
          </a:stretch>
        </p:blipFill>
        <p:spPr>
          <a:xfrm>
            <a:off x="333266" y="2072640"/>
            <a:ext cx="7518745" cy="3855720"/>
          </a:xfrm>
        </p:spPr>
      </p:pic>
    </p:spTree>
    <p:extLst>
      <p:ext uri="{BB962C8B-B14F-4D97-AF65-F5344CB8AC3E}">
        <p14:creationId xmlns:p14="http://schemas.microsoft.com/office/powerpoint/2010/main" val="1509038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D5BC1-7FF6-48A7-BA4B-121BB5443215}"/>
              </a:ext>
            </a:extLst>
          </p:cNvPr>
          <p:cNvSpPr>
            <a:spLocks noGrp="1"/>
          </p:cNvSpPr>
          <p:nvPr>
            <p:ph type="title"/>
          </p:nvPr>
        </p:nvSpPr>
        <p:spPr>
          <a:xfrm>
            <a:off x="0" y="0"/>
            <a:ext cx="12192000" cy="1356360"/>
          </a:xfrm>
        </p:spPr>
        <p:txBody>
          <a:bodyPr/>
          <a:lstStyle/>
          <a:p>
            <a:pPr algn="ctr"/>
            <a:r>
              <a:rPr lang="en-US" b="1" u="sng" dirty="0"/>
              <a:t>Final Evaluation Matrix </a:t>
            </a:r>
            <a:endParaRPr lang="en-IN" b="1" u="sng" dirty="0"/>
          </a:p>
        </p:txBody>
      </p:sp>
      <p:graphicFrame>
        <p:nvGraphicFramePr>
          <p:cNvPr id="4" name="Table 4">
            <a:extLst>
              <a:ext uri="{FF2B5EF4-FFF2-40B4-BE49-F238E27FC236}">
                <a16:creationId xmlns:a16="http://schemas.microsoft.com/office/drawing/2014/main" id="{AA821A65-5BFB-41D0-BF78-693C83E75D88}"/>
              </a:ext>
            </a:extLst>
          </p:cNvPr>
          <p:cNvGraphicFramePr>
            <a:graphicFrameLocks noGrp="1"/>
          </p:cNvGraphicFramePr>
          <p:nvPr>
            <p:extLst>
              <p:ext uri="{D42A27DB-BD31-4B8C-83A1-F6EECF244321}">
                <p14:modId xmlns:p14="http://schemas.microsoft.com/office/powerpoint/2010/main" val="2334894036"/>
              </p:ext>
            </p:extLst>
          </p:nvPr>
        </p:nvGraphicFramePr>
        <p:xfrm>
          <a:off x="1645920" y="1405466"/>
          <a:ext cx="8798559" cy="3501812"/>
        </p:xfrm>
        <a:graphic>
          <a:graphicData uri="http://schemas.openxmlformats.org/drawingml/2006/table">
            <a:tbl>
              <a:tblPr firstRow="1" bandRow="1">
                <a:tableStyleId>{5C22544A-7EE6-4342-B048-85BDC9FD1C3A}</a:tableStyleId>
              </a:tblPr>
              <a:tblGrid>
                <a:gridCol w="2932853">
                  <a:extLst>
                    <a:ext uri="{9D8B030D-6E8A-4147-A177-3AD203B41FA5}">
                      <a16:colId xmlns:a16="http://schemas.microsoft.com/office/drawing/2014/main" val="1004134861"/>
                    </a:ext>
                  </a:extLst>
                </a:gridCol>
                <a:gridCol w="2932853">
                  <a:extLst>
                    <a:ext uri="{9D8B030D-6E8A-4147-A177-3AD203B41FA5}">
                      <a16:colId xmlns:a16="http://schemas.microsoft.com/office/drawing/2014/main" val="97629469"/>
                    </a:ext>
                  </a:extLst>
                </a:gridCol>
                <a:gridCol w="2932853">
                  <a:extLst>
                    <a:ext uri="{9D8B030D-6E8A-4147-A177-3AD203B41FA5}">
                      <a16:colId xmlns:a16="http://schemas.microsoft.com/office/drawing/2014/main" val="1341312751"/>
                    </a:ext>
                  </a:extLst>
                </a:gridCol>
              </a:tblGrid>
              <a:tr h="480365">
                <a:tc>
                  <a:txBody>
                    <a:bodyPr/>
                    <a:lstStyle/>
                    <a:p>
                      <a:pPr marL="457200" algn="ctr">
                        <a:lnSpc>
                          <a:spcPct val="107000"/>
                        </a:lnSpc>
                      </a:pPr>
                      <a:r>
                        <a:rPr lang="en-IN" sz="1500" dirty="0">
                          <a:effectLst/>
                          <a:latin typeface="Calibri" panose="020F0502020204030204" pitchFamily="34" charset="0"/>
                          <a:ea typeface="Calibri" panose="020F0502020204030204" pitchFamily="34" charset="0"/>
                          <a:cs typeface="Times New Roman" panose="02020603050405020304" pitchFamily="18" charset="0"/>
                        </a:rPr>
                        <a:t>Algorithm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500">
                          <a:effectLst/>
                          <a:latin typeface="Calibri" panose="020F0502020204030204" pitchFamily="34" charset="0"/>
                          <a:ea typeface="Calibri" panose="020F0502020204030204" pitchFamily="34" charset="0"/>
                          <a:cs typeface="Times New Roman" panose="02020603050405020304" pitchFamily="18" charset="0"/>
                        </a:rPr>
                        <a:t>R2 Score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1500">
                          <a:effectLst/>
                          <a:latin typeface="Calibri" panose="020F0502020204030204" pitchFamily="34" charset="0"/>
                          <a:ea typeface="Calibri" panose="020F0502020204030204" pitchFamily="34" charset="0"/>
                          <a:cs typeface="Times New Roman" panose="02020603050405020304" pitchFamily="18" charset="0"/>
                        </a:rPr>
                        <a:t>CV Score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8053522"/>
                  </a:ext>
                </a:extLst>
              </a:tr>
              <a:tr h="480365">
                <a:tc>
                  <a:txBody>
                    <a:bodyPr/>
                    <a:lstStyle/>
                    <a:p>
                      <a:pPr marL="457200" algn="ctr">
                        <a:lnSpc>
                          <a:spcPct val="107000"/>
                        </a:lnSpc>
                      </a:pPr>
                      <a:r>
                        <a:rPr lang="en-IN" sz="1500" dirty="0">
                          <a:effectLst/>
                          <a:latin typeface="Calibri" panose="020F0502020204030204" pitchFamily="34" charset="0"/>
                          <a:ea typeface="Calibri" panose="020F0502020204030204" pitchFamily="34" charset="0"/>
                          <a:cs typeface="Times New Roman" panose="02020603050405020304" pitchFamily="18" charset="0"/>
                        </a:rPr>
                        <a:t>Random Forest Regressor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500">
                          <a:effectLst/>
                          <a:latin typeface="Calibri" panose="020F0502020204030204" pitchFamily="34" charset="0"/>
                          <a:ea typeface="Calibri" panose="020F0502020204030204" pitchFamily="34" charset="0"/>
                          <a:cs typeface="Times New Roman" panose="02020603050405020304" pitchFamily="18" charset="0"/>
                        </a:rPr>
                        <a:t>91.28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1500">
                          <a:effectLst/>
                          <a:latin typeface="Calibri" panose="020F0502020204030204" pitchFamily="34" charset="0"/>
                          <a:ea typeface="Calibri" panose="020F0502020204030204" pitchFamily="34" charset="0"/>
                          <a:cs typeface="Times New Roman" panose="02020603050405020304" pitchFamily="18" charset="0"/>
                        </a:rPr>
                        <a:t>0.28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7845706"/>
                  </a:ext>
                </a:extLst>
              </a:tr>
              <a:tr h="480365">
                <a:tc>
                  <a:txBody>
                    <a:bodyPr/>
                    <a:lstStyle/>
                    <a:p>
                      <a:pPr marL="457200" algn="ctr">
                        <a:lnSpc>
                          <a:spcPct val="107000"/>
                        </a:lnSpc>
                      </a:pPr>
                      <a:r>
                        <a:rPr lang="en-IN" sz="1500" dirty="0">
                          <a:effectLst/>
                          <a:latin typeface="Calibri" panose="020F0502020204030204" pitchFamily="34" charset="0"/>
                          <a:ea typeface="Calibri" panose="020F0502020204030204" pitchFamily="34" charset="0"/>
                          <a:cs typeface="Times New Roman" panose="02020603050405020304" pitchFamily="18" charset="0"/>
                        </a:rPr>
                        <a:t>XGB Regressor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500">
                          <a:effectLst/>
                          <a:latin typeface="Calibri" panose="020F0502020204030204" pitchFamily="34" charset="0"/>
                          <a:ea typeface="Calibri" panose="020F0502020204030204" pitchFamily="34" charset="0"/>
                          <a:cs typeface="Times New Roman" panose="02020603050405020304" pitchFamily="18" charset="0"/>
                        </a:rPr>
                        <a:t>91.42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1500">
                          <a:effectLst/>
                          <a:latin typeface="Calibri" panose="020F0502020204030204" pitchFamily="34" charset="0"/>
                          <a:ea typeface="Calibri" panose="020F0502020204030204" pitchFamily="34" charset="0"/>
                          <a:cs typeface="Times New Roman" panose="02020603050405020304" pitchFamily="18" charset="0"/>
                        </a:rPr>
                        <a:t>0.19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4141978"/>
                  </a:ext>
                </a:extLst>
              </a:tr>
              <a:tr h="480365">
                <a:tc>
                  <a:txBody>
                    <a:bodyPr/>
                    <a:lstStyle/>
                    <a:p>
                      <a:pPr marL="457200" algn="ctr">
                        <a:lnSpc>
                          <a:spcPct val="107000"/>
                        </a:lnSpc>
                      </a:pPr>
                      <a:r>
                        <a:rPr lang="en-IN" sz="1500" dirty="0">
                          <a:effectLst/>
                          <a:latin typeface="Calibri" panose="020F0502020204030204" pitchFamily="34" charset="0"/>
                          <a:ea typeface="Calibri" panose="020F0502020204030204" pitchFamily="34" charset="0"/>
                          <a:cs typeface="Times New Roman" panose="02020603050405020304" pitchFamily="18" charset="0"/>
                        </a:rPr>
                        <a:t>Linear Regression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500">
                          <a:effectLst/>
                          <a:latin typeface="Calibri" panose="020F0502020204030204" pitchFamily="34" charset="0"/>
                          <a:ea typeface="Calibri" panose="020F0502020204030204" pitchFamily="34" charset="0"/>
                          <a:cs typeface="Times New Roman" panose="02020603050405020304" pitchFamily="18" charset="0"/>
                        </a:rPr>
                        <a:t>62.22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1500">
                          <a:effectLst/>
                          <a:latin typeface="Calibri" panose="020F0502020204030204" pitchFamily="34" charset="0"/>
                          <a:ea typeface="Calibri" panose="020F0502020204030204" pitchFamily="34" charset="0"/>
                          <a:cs typeface="Times New Roman" panose="02020603050405020304" pitchFamily="18" charset="0"/>
                        </a:rPr>
                        <a:t>-2.54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795803"/>
                  </a:ext>
                </a:extLst>
              </a:tr>
              <a:tr h="480365">
                <a:tc>
                  <a:txBody>
                    <a:bodyPr/>
                    <a:lstStyle/>
                    <a:p>
                      <a:pPr marL="457200" algn="ctr">
                        <a:lnSpc>
                          <a:spcPct val="107000"/>
                        </a:lnSpc>
                      </a:pPr>
                      <a:r>
                        <a:rPr lang="en-IN" sz="1500">
                          <a:effectLst/>
                          <a:latin typeface="Calibri" panose="020F0502020204030204" pitchFamily="34" charset="0"/>
                          <a:ea typeface="Calibri" panose="020F0502020204030204" pitchFamily="34" charset="0"/>
                          <a:cs typeface="Times New Roman" panose="02020603050405020304" pitchFamily="18" charset="0"/>
                        </a:rPr>
                        <a:t>Decision Tree Regressor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500" dirty="0">
                          <a:effectLst/>
                          <a:latin typeface="Calibri" panose="020F0502020204030204" pitchFamily="34" charset="0"/>
                          <a:ea typeface="Calibri" panose="020F0502020204030204" pitchFamily="34" charset="0"/>
                          <a:cs typeface="Times New Roman" panose="02020603050405020304" pitchFamily="18" charset="0"/>
                        </a:rPr>
                        <a:t>84.49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1500" dirty="0">
                          <a:effectLst/>
                          <a:latin typeface="Calibri" panose="020F0502020204030204" pitchFamily="34" charset="0"/>
                          <a:ea typeface="Calibri" panose="020F0502020204030204" pitchFamily="34" charset="0"/>
                          <a:cs typeface="Times New Roman" panose="02020603050405020304" pitchFamily="18" charset="0"/>
                        </a:rPr>
                        <a:t>-0.009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0278304"/>
                  </a:ext>
                </a:extLst>
              </a:tr>
              <a:tr h="480365">
                <a:tc>
                  <a:txBody>
                    <a:bodyPr/>
                    <a:lstStyle/>
                    <a:p>
                      <a:pPr marL="457200" algn="ctr">
                        <a:lnSpc>
                          <a:spcPct val="107000"/>
                        </a:lnSpc>
                      </a:pPr>
                      <a:r>
                        <a:rPr lang="en-IN" sz="1500">
                          <a:effectLst/>
                          <a:latin typeface="Calibri" panose="020F0502020204030204" pitchFamily="34" charset="0"/>
                          <a:ea typeface="Calibri" panose="020F0502020204030204" pitchFamily="34" charset="0"/>
                          <a:cs typeface="Times New Roman" panose="02020603050405020304" pitchFamily="18" charset="0"/>
                        </a:rPr>
                        <a:t>Extra Tree Regressor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500">
                          <a:effectLst/>
                          <a:latin typeface="Calibri" panose="020F0502020204030204" pitchFamily="34" charset="0"/>
                          <a:ea typeface="Calibri" panose="020F0502020204030204" pitchFamily="34" charset="0"/>
                          <a:cs typeface="Times New Roman" panose="02020603050405020304" pitchFamily="18" charset="0"/>
                        </a:rPr>
                        <a:t>84.31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1500">
                          <a:effectLst/>
                          <a:latin typeface="Calibri" panose="020F0502020204030204" pitchFamily="34" charset="0"/>
                          <a:ea typeface="Calibri" panose="020F0502020204030204" pitchFamily="34" charset="0"/>
                          <a:cs typeface="Times New Roman" panose="02020603050405020304" pitchFamily="18" charset="0"/>
                        </a:rPr>
                        <a:t>0.078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9481667"/>
                  </a:ext>
                </a:extLst>
              </a:tr>
              <a:tr h="619622">
                <a:tc>
                  <a:txBody>
                    <a:bodyPr/>
                    <a:lstStyle/>
                    <a:p>
                      <a:pPr marL="457200" algn="ctr">
                        <a:lnSpc>
                          <a:spcPct val="107000"/>
                        </a:lnSpc>
                      </a:pPr>
                      <a:r>
                        <a:rPr lang="en-IN" sz="1500">
                          <a:effectLst/>
                          <a:latin typeface="Calibri" panose="020F0502020204030204" pitchFamily="34" charset="0"/>
                          <a:ea typeface="Calibri" panose="020F0502020204030204" pitchFamily="34" charset="0"/>
                          <a:cs typeface="Times New Roman" panose="02020603050405020304" pitchFamily="18" charset="0"/>
                        </a:rPr>
                        <a:t>XGB Hyper Parameter Tuned (Final Model)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500">
                          <a:effectLst/>
                          <a:latin typeface="Calibri" panose="020F0502020204030204" pitchFamily="34" charset="0"/>
                          <a:ea typeface="Calibri" panose="020F0502020204030204" pitchFamily="34" charset="0"/>
                          <a:cs typeface="Times New Roman" panose="02020603050405020304" pitchFamily="18" charset="0"/>
                        </a:rPr>
                        <a:t>92.05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1500" dirty="0">
                          <a:effectLst/>
                          <a:latin typeface="Calibri" panose="020F0502020204030204" pitchFamily="34" charset="0"/>
                          <a:ea typeface="Calibri" panose="020F0502020204030204" pitchFamily="34" charset="0"/>
                          <a:cs typeface="Times New Roman" panose="02020603050405020304" pitchFamily="18" charset="0"/>
                        </a:rPr>
                        <a:t>0.83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2842526"/>
                  </a:ext>
                </a:extLst>
              </a:tr>
            </a:tbl>
          </a:graphicData>
        </a:graphic>
      </p:graphicFrame>
      <p:sp>
        <p:nvSpPr>
          <p:cNvPr id="5" name="TextBox 4">
            <a:extLst>
              <a:ext uri="{FF2B5EF4-FFF2-40B4-BE49-F238E27FC236}">
                <a16:creationId xmlns:a16="http://schemas.microsoft.com/office/drawing/2014/main" id="{EE671572-3A05-4F4B-AC6A-6C9CD7318844}"/>
              </a:ext>
            </a:extLst>
          </p:cNvPr>
          <p:cNvSpPr txBox="1"/>
          <p:nvPr/>
        </p:nvSpPr>
        <p:spPr>
          <a:xfrm>
            <a:off x="1310639" y="5179038"/>
            <a:ext cx="9585961" cy="1439368"/>
          </a:xfrm>
          <a:prstGeom prst="rect">
            <a:avLst/>
          </a:prstGeom>
          <a:noFill/>
        </p:spPr>
        <p:txBody>
          <a:bodyPr wrap="square">
            <a:spAutoFit/>
          </a:bodyPr>
          <a:lstStyle/>
          <a:p>
            <a:pPr marL="342900" lvl="0" indent="-342900">
              <a:lnSpc>
                <a:spcPct val="90000"/>
              </a:lnSpc>
              <a:spcBef>
                <a:spcPts val="1000"/>
              </a:spcBef>
              <a:buSzPts val="1400"/>
              <a:buFont typeface="Wingdings" panose="05000000000000000000" pitchFamily="2" charset="2"/>
              <a:buChar char="q"/>
            </a:pPr>
            <a:r>
              <a:rPr lang="en-IN" sz="2200" b="1" dirty="0">
                <a:solidFill>
                  <a:srgbClr val="FF0000"/>
                </a:solidFill>
              </a:rPr>
              <a:t>XGB Regressor giving us maximum R2 Score, so XGB Regressor is selected as best model.</a:t>
            </a:r>
          </a:p>
          <a:p>
            <a:pPr marL="342900" lvl="0" indent="-342900">
              <a:lnSpc>
                <a:spcPct val="90000"/>
              </a:lnSpc>
              <a:spcBef>
                <a:spcPts val="1000"/>
              </a:spcBef>
              <a:spcAft>
                <a:spcPts val="800"/>
              </a:spcAft>
              <a:buSzPts val="1400"/>
              <a:buFont typeface="Wingdings" panose="05000000000000000000" pitchFamily="2" charset="2"/>
              <a:buChar char="q"/>
            </a:pPr>
            <a:r>
              <a:rPr lang="en-IN" sz="2200" b="1" dirty="0">
                <a:solidFill>
                  <a:srgbClr val="FF0000"/>
                </a:solidFill>
              </a:rPr>
              <a:t>After hyper parameter tuning Final Model is giving us R2 Score of 99.046% which is slightly improved compare to earlier R2 score of 99.013%.</a:t>
            </a:r>
          </a:p>
        </p:txBody>
      </p:sp>
    </p:spTree>
    <p:extLst>
      <p:ext uri="{BB962C8B-B14F-4D97-AF65-F5344CB8AC3E}">
        <p14:creationId xmlns:p14="http://schemas.microsoft.com/office/powerpoint/2010/main" val="4020269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FBFB88-2135-484F-806C-68F82379473E}"/>
              </a:ext>
            </a:extLst>
          </p:cNvPr>
          <p:cNvSpPr txBox="1"/>
          <p:nvPr/>
        </p:nvSpPr>
        <p:spPr>
          <a:xfrm>
            <a:off x="746760" y="765258"/>
            <a:ext cx="10698480" cy="5327484"/>
          </a:xfrm>
          <a:prstGeom prst="rect">
            <a:avLst/>
          </a:prstGeom>
          <a:noFill/>
        </p:spPr>
        <p:txBody>
          <a:bodyPr wrap="square">
            <a:spAutoFit/>
          </a:bodyPr>
          <a:lstStyle/>
          <a:p>
            <a:pPr algn="ctr">
              <a:lnSpc>
                <a:spcPct val="90000"/>
              </a:lnSpc>
              <a:spcBef>
                <a:spcPct val="0"/>
              </a:spcBef>
              <a:spcAft>
                <a:spcPts val="800"/>
              </a:spcAft>
            </a:pPr>
            <a:r>
              <a:rPr lang="en-IN" sz="4400" b="1" u="sng" dirty="0">
                <a:latin typeface="+mj-lt"/>
                <a:ea typeface="+mj-ea"/>
                <a:cs typeface="+mj-cs"/>
              </a:rPr>
              <a:t>Limitations of this work and </a:t>
            </a:r>
          </a:p>
          <a:p>
            <a:pPr algn="ctr">
              <a:lnSpc>
                <a:spcPct val="90000"/>
              </a:lnSpc>
              <a:spcBef>
                <a:spcPct val="0"/>
              </a:spcBef>
              <a:spcAft>
                <a:spcPts val="800"/>
              </a:spcAft>
            </a:pPr>
            <a:r>
              <a:rPr lang="en-IN" sz="4400" b="1" u="sng" dirty="0">
                <a:latin typeface="+mj-lt"/>
                <a:ea typeface="+mj-ea"/>
                <a:cs typeface="+mj-cs"/>
              </a:rPr>
              <a:t>Scope for Future Work</a:t>
            </a:r>
          </a:p>
          <a:p>
            <a:pPr marL="342900" lvl="0" indent="-342900" algn="just">
              <a:lnSpc>
                <a:spcPct val="150000"/>
              </a:lnSpc>
              <a:buSzPts val="1400"/>
              <a:buFont typeface="Wingdings" panose="05000000000000000000" pitchFamily="2" charset="2"/>
              <a:buChar char=""/>
            </a:pPr>
            <a:r>
              <a:rPr lang="en-IN" sz="2800" dirty="0">
                <a:effectLst/>
                <a:latin typeface="Calibri" panose="020F0502020204030204" pitchFamily="34" charset="0"/>
                <a:ea typeface="Wingdings" panose="05000000000000000000" pitchFamily="2" charset="2"/>
                <a:cs typeface="Wingdings" panose="05000000000000000000" pitchFamily="2" charset="2"/>
              </a:rPr>
              <a:t>In this study we focus on flights on route of New Delhi to Mumbai, more route can incorporate in this project to extend it beyond present investigation.</a:t>
            </a:r>
            <a:endParaRPr lang="en-IN" dirty="0">
              <a:effectLst/>
              <a:latin typeface="Calibri" panose="020F0502020204030204" pitchFamily="34" charset="0"/>
              <a:ea typeface="Wingdings" panose="05000000000000000000" pitchFamily="2" charset="2"/>
              <a:cs typeface="Wingdings" panose="05000000000000000000" pitchFamily="2" charset="2"/>
            </a:endParaRPr>
          </a:p>
          <a:p>
            <a:pPr marL="342900" lvl="0" indent="-342900" algn="just">
              <a:lnSpc>
                <a:spcPct val="150000"/>
              </a:lnSpc>
              <a:buSzPts val="1400"/>
              <a:buFont typeface="Wingdings" panose="05000000000000000000" pitchFamily="2" charset="2"/>
              <a:buChar char=""/>
            </a:pPr>
            <a:r>
              <a:rPr lang="en-IN" sz="2800" dirty="0">
                <a:effectLst/>
                <a:latin typeface="Calibri" panose="020F0502020204030204" pitchFamily="34" charset="0"/>
                <a:ea typeface="Wingdings" panose="05000000000000000000" pitchFamily="2" charset="2"/>
                <a:cs typeface="Wingdings" panose="05000000000000000000" pitchFamily="2" charset="2"/>
              </a:rPr>
              <a:t>This investigation focuses on short timeframe (14 days prior flights take off) which can be extended variation over larger period.</a:t>
            </a:r>
            <a:endParaRPr lang="en-IN" dirty="0">
              <a:effectLst/>
              <a:latin typeface="Calibri" panose="020F0502020204030204" pitchFamily="34" charset="0"/>
              <a:ea typeface="Wingdings" panose="05000000000000000000" pitchFamily="2" charset="2"/>
              <a:cs typeface="Wingdings" panose="05000000000000000000" pitchFamily="2" charset="2"/>
            </a:endParaRPr>
          </a:p>
          <a:p>
            <a:pPr marL="342900" lvl="0" indent="-342900" algn="just">
              <a:lnSpc>
                <a:spcPct val="150000"/>
              </a:lnSpc>
              <a:spcAft>
                <a:spcPts val="800"/>
              </a:spcAft>
              <a:buSzPts val="1400"/>
              <a:buFont typeface="Wingdings" panose="05000000000000000000" pitchFamily="2" charset="2"/>
              <a:buChar char=""/>
            </a:pPr>
            <a:r>
              <a:rPr lang="en-IN" sz="2800" dirty="0">
                <a:effectLst/>
                <a:latin typeface="Calibri" panose="020F0502020204030204" pitchFamily="34" charset="0"/>
                <a:ea typeface="Wingdings" panose="05000000000000000000" pitchFamily="2" charset="2"/>
                <a:cs typeface="Wingdings" panose="05000000000000000000" pitchFamily="2" charset="2"/>
              </a:rPr>
              <a:t>Time series analysis can be performed over this model.</a:t>
            </a:r>
            <a:endParaRPr lang="en-IN" dirty="0">
              <a:effectLst/>
              <a:latin typeface="Calibri" panose="020F0502020204030204" pitchFamily="34" charset="0"/>
              <a:ea typeface="Wingdings" panose="05000000000000000000" pitchFamily="2" charset="2"/>
              <a:cs typeface="Wingdings" panose="05000000000000000000" pitchFamily="2" charset="2"/>
            </a:endParaRPr>
          </a:p>
        </p:txBody>
      </p:sp>
    </p:spTree>
    <p:extLst>
      <p:ext uri="{BB962C8B-B14F-4D97-AF65-F5344CB8AC3E}">
        <p14:creationId xmlns:p14="http://schemas.microsoft.com/office/powerpoint/2010/main" val="3393040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5AEC5B-C8A2-4D1D-9E5D-86182E8331DB}"/>
              </a:ext>
            </a:extLst>
          </p:cNvPr>
          <p:cNvSpPr txBox="1"/>
          <p:nvPr/>
        </p:nvSpPr>
        <p:spPr>
          <a:xfrm>
            <a:off x="1315720" y="1613118"/>
            <a:ext cx="9560560" cy="3631763"/>
          </a:xfrm>
          <a:prstGeom prst="rect">
            <a:avLst/>
          </a:prstGeom>
          <a:noFill/>
        </p:spPr>
        <p:txBody>
          <a:bodyPr wrap="square">
            <a:spAutoFit/>
          </a:bodyPr>
          <a:lstStyle/>
          <a:p>
            <a:pPr algn="ctr"/>
            <a:r>
              <a:rPr lang="en-US" sz="115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 </a:t>
            </a:r>
            <a:br>
              <a:rPr lang="en-US" sz="115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br>
            <a:r>
              <a:rPr lang="en-US" sz="115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VERY MUCH !!!</a:t>
            </a:r>
            <a:endParaRPr lang="en-IN" sz="115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937619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14ABEC-5F70-47C6-9FB4-395A9C045B9A}"/>
              </a:ext>
            </a:extLst>
          </p:cNvPr>
          <p:cNvSpPr txBox="1"/>
          <p:nvPr/>
        </p:nvSpPr>
        <p:spPr>
          <a:xfrm>
            <a:off x="529700" y="0"/>
            <a:ext cx="11132599" cy="6815327"/>
          </a:xfrm>
          <a:prstGeom prst="rect">
            <a:avLst/>
          </a:prstGeom>
          <a:noFill/>
        </p:spPr>
        <p:txBody>
          <a:bodyPr wrap="square">
            <a:spAutoFit/>
          </a:bodyPr>
          <a:lstStyle/>
          <a:p>
            <a:pPr algn="just">
              <a:lnSpc>
                <a:spcPct val="150000"/>
              </a:lnSpc>
              <a:spcAft>
                <a:spcPts val="800"/>
              </a:spcAft>
            </a:pPr>
            <a:r>
              <a:rPr lang="en-IN" sz="2800" b="1" u="sng" dirty="0">
                <a:effectLst/>
                <a:latin typeface="Calibri" panose="020F0502020204030204" pitchFamily="34" charset="0"/>
                <a:ea typeface="Calibri" panose="020F0502020204030204" pitchFamily="34" charset="0"/>
                <a:cs typeface="Times New Roman" panose="02020603050405020304" pitchFamily="18" charset="0"/>
              </a:rPr>
              <a:t>Business Problem Framing: </a:t>
            </a:r>
            <a:endParaRPr lang="en-IN" sz="6600" b="1" u="sng"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Airline Companies is considered as one of the most enlightened industries using complex methods and complex strategies to allocate airline prices in a dynamic fashion. </a:t>
            </a:r>
          </a:p>
          <a:p>
            <a:pPr marL="285750" indent="-285750" algn="just">
              <a:lnSpc>
                <a:spcPct val="150000"/>
              </a:lnSpc>
              <a:spcAft>
                <a:spcPts val="800"/>
              </a:spcAf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Customers are seeking to get the lowest price for their ticket, while airline companies are trying to keep their all-inclusive revenue as high as possible and boost their profit. </a:t>
            </a:r>
          </a:p>
          <a:p>
            <a:pPr marL="285750" indent="-285750" algn="just">
              <a:lnSpc>
                <a:spcPct val="150000"/>
              </a:lnSpc>
              <a:spcAft>
                <a:spcPts val="800"/>
              </a:spcAf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However, mismatches between available seats and passenger demand usually leads to either the customer paying more or the airlines company losing revenue. </a:t>
            </a:r>
          </a:p>
          <a:p>
            <a:pPr marL="285750" indent="-285750" algn="just">
              <a:lnSpc>
                <a:spcPct val="150000"/>
              </a:lnSpc>
              <a:spcAft>
                <a:spcPts val="800"/>
              </a:spcAf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Airlines companies are generally equipped with advanced tools and capabilities that enable them to control the pricing process.</a:t>
            </a:r>
          </a:p>
          <a:p>
            <a:pPr marL="285750" indent="-285750" algn="just">
              <a:lnSpc>
                <a:spcPct val="150000"/>
              </a:lnSpc>
              <a:spcAft>
                <a:spcPts val="800"/>
              </a:spcAft>
              <a:buFont typeface="Wingdings" panose="05000000000000000000" pitchFamily="2" charset="2"/>
              <a:buChar char="q"/>
            </a:pPr>
            <a:r>
              <a:rPr lang="en-IN" dirty="0">
                <a:latin typeface="Calibri" panose="020F0502020204030204" pitchFamily="34" charset="0"/>
                <a:ea typeface="Calibri" panose="020F0502020204030204" pitchFamily="34" charset="0"/>
                <a:cs typeface="Times New Roman" panose="02020603050405020304" pitchFamily="18" charset="0"/>
              </a:rPr>
              <a:t>C</a:t>
            </a:r>
            <a:r>
              <a:rPr lang="en-IN" sz="1800" dirty="0">
                <a:effectLst/>
                <a:latin typeface="Calibri" panose="020F0502020204030204" pitchFamily="34" charset="0"/>
                <a:ea typeface="Calibri" panose="020F0502020204030204" pitchFamily="34" charset="0"/>
                <a:cs typeface="Times New Roman" panose="02020603050405020304" pitchFamily="18" charset="0"/>
              </a:rPr>
              <a:t>ustomers are also becoming more strategic with the development of various online tools to compare prices across various airline companies. </a:t>
            </a:r>
          </a:p>
          <a:p>
            <a:pPr marL="285750" indent="-285750" algn="just">
              <a:lnSpc>
                <a:spcPct val="150000"/>
              </a:lnSpc>
              <a:spcAft>
                <a:spcPts val="800"/>
              </a:spcAf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In addition, competition between airlines makes the task of determining optimal pricing is hard for everyone. </a:t>
            </a:r>
          </a:p>
          <a:p>
            <a:pPr algn="just">
              <a:lnSpc>
                <a:spcPct val="150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So, this project involves collection of data for flight fares with other features and building a model to predict fares of flights.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150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99176C-5F7E-473A-99E7-E635B5133CA1}"/>
              </a:ext>
            </a:extLst>
          </p:cNvPr>
          <p:cNvSpPr txBox="1"/>
          <p:nvPr/>
        </p:nvSpPr>
        <p:spPr>
          <a:xfrm>
            <a:off x="695960" y="490695"/>
            <a:ext cx="10800080" cy="5876609"/>
          </a:xfrm>
          <a:prstGeom prst="rect">
            <a:avLst/>
          </a:prstGeom>
          <a:noFill/>
        </p:spPr>
        <p:txBody>
          <a:bodyPr wrap="square">
            <a:spAutoFit/>
          </a:bodyPr>
          <a:lstStyle/>
          <a:p>
            <a:pPr algn="just">
              <a:lnSpc>
                <a:spcPct val="150000"/>
              </a:lnSpc>
              <a:spcAft>
                <a:spcPts val="800"/>
              </a:spcAft>
            </a:pPr>
            <a:r>
              <a:rPr lang="en-IN" sz="2800" b="1" u="sng" dirty="0">
                <a:latin typeface="Calibri" panose="020F0502020204030204" pitchFamily="34" charset="0"/>
                <a:cs typeface="Times New Roman" panose="02020603050405020304" pitchFamily="18" charset="0"/>
              </a:rPr>
              <a:t>Mathematical / Analytical Modelling of the Problem:</a:t>
            </a:r>
          </a:p>
          <a:p>
            <a:pPr marL="285750" indent="-285750" algn="just">
              <a:lnSpc>
                <a:spcPct val="150000"/>
              </a:lnSpc>
              <a:spcAft>
                <a:spcPts val="800"/>
              </a:spcAft>
              <a:buFont typeface="Wingdings" panose="05000000000000000000" pitchFamily="2" charset="2"/>
              <a:buChar char="q"/>
            </a:pPr>
            <a:r>
              <a:rPr lang="en-IN" dirty="0">
                <a:latin typeface="Calibri" panose="020F0502020204030204" pitchFamily="34" charset="0"/>
                <a:cs typeface="Times New Roman" panose="02020603050405020304" pitchFamily="18" charset="0"/>
              </a:rPr>
              <a:t>First phase of problem modelling involves data scraping of flights from internet. </a:t>
            </a:r>
          </a:p>
          <a:p>
            <a:pPr marL="285750" indent="-285750" algn="just">
              <a:lnSpc>
                <a:spcPct val="150000"/>
              </a:lnSpc>
              <a:spcAft>
                <a:spcPts val="800"/>
              </a:spcAft>
              <a:buFont typeface="Wingdings" panose="05000000000000000000" pitchFamily="2" charset="2"/>
              <a:buChar char="q"/>
            </a:pPr>
            <a:r>
              <a:rPr lang="en-IN" dirty="0">
                <a:latin typeface="Calibri" panose="020F0502020204030204" pitchFamily="34" charset="0"/>
                <a:cs typeface="Times New Roman" panose="02020603050405020304" pitchFamily="18" charset="0"/>
              </a:rPr>
              <a:t>For that purpose, flight data is scrap from www.yatra.com for timeframe of 12 Jan 2023 to 23 Jan 2023. </a:t>
            </a:r>
          </a:p>
          <a:p>
            <a:pPr marL="285750" indent="-285750" algn="just">
              <a:lnSpc>
                <a:spcPct val="150000"/>
              </a:lnSpc>
              <a:spcAft>
                <a:spcPts val="800"/>
              </a:spcAft>
              <a:buFont typeface="Wingdings" panose="05000000000000000000" pitchFamily="2" charset="2"/>
              <a:buChar char="q"/>
            </a:pPr>
            <a:r>
              <a:rPr lang="en-IN" dirty="0">
                <a:latin typeface="Calibri" panose="020F0502020204030204" pitchFamily="34" charset="0"/>
                <a:cs typeface="Times New Roman" panose="02020603050405020304" pitchFamily="18" charset="0"/>
              </a:rPr>
              <a:t>Data is scraped for flights on route of New Delhi to Mumbai. </a:t>
            </a:r>
          </a:p>
          <a:p>
            <a:pPr marL="285750" indent="-285750" algn="just">
              <a:lnSpc>
                <a:spcPct val="150000"/>
              </a:lnSpc>
              <a:spcAft>
                <a:spcPts val="800"/>
              </a:spcAft>
              <a:buFont typeface="Wingdings" panose="05000000000000000000" pitchFamily="2" charset="2"/>
              <a:buChar char="q"/>
            </a:pPr>
            <a:r>
              <a:rPr lang="en-IN" dirty="0">
                <a:latin typeface="Calibri" panose="020F0502020204030204" pitchFamily="34" charset="0"/>
                <a:cs typeface="Times New Roman" panose="02020603050405020304" pitchFamily="18" charset="0"/>
              </a:rPr>
              <a:t>Data is scraped in three categories:</a:t>
            </a:r>
          </a:p>
          <a:p>
            <a:pPr marL="285750" indent="-285750" algn="just">
              <a:lnSpc>
                <a:spcPct val="150000"/>
              </a:lnSpc>
              <a:spcAft>
                <a:spcPts val="800"/>
              </a:spcAft>
              <a:buFontTx/>
              <a:buChar char="-"/>
            </a:pPr>
            <a:r>
              <a:rPr lang="en-IN" dirty="0">
                <a:latin typeface="Calibri" panose="020F0502020204030204" pitchFamily="34" charset="0"/>
                <a:cs typeface="Times New Roman" panose="02020603050405020304" pitchFamily="18" charset="0"/>
              </a:rPr>
              <a:t>Economy class</a:t>
            </a:r>
          </a:p>
          <a:p>
            <a:pPr marL="285750" indent="-285750" algn="just">
              <a:lnSpc>
                <a:spcPct val="150000"/>
              </a:lnSpc>
              <a:spcAft>
                <a:spcPts val="800"/>
              </a:spcAft>
              <a:buFontTx/>
              <a:buChar char="-"/>
            </a:pPr>
            <a:r>
              <a:rPr lang="en-IN" dirty="0">
                <a:latin typeface="Calibri" panose="020F0502020204030204" pitchFamily="34" charset="0"/>
                <a:cs typeface="Times New Roman" panose="02020603050405020304" pitchFamily="18" charset="0"/>
              </a:rPr>
              <a:t>Premium Economy class  </a:t>
            </a:r>
          </a:p>
          <a:p>
            <a:pPr marL="285750" indent="-285750" algn="just">
              <a:lnSpc>
                <a:spcPct val="150000"/>
              </a:lnSpc>
              <a:spcAft>
                <a:spcPts val="800"/>
              </a:spcAft>
              <a:buFontTx/>
              <a:buChar char="-"/>
            </a:pPr>
            <a:r>
              <a:rPr lang="en-IN" dirty="0">
                <a:latin typeface="Calibri" panose="020F0502020204030204" pitchFamily="34" charset="0"/>
                <a:cs typeface="Times New Roman" panose="02020603050405020304" pitchFamily="18" charset="0"/>
              </a:rPr>
              <a:t>Business class flights. </a:t>
            </a:r>
          </a:p>
          <a:p>
            <a:pPr marL="285750" indent="-285750" algn="just">
              <a:lnSpc>
                <a:spcPct val="150000"/>
              </a:lnSpc>
              <a:spcAft>
                <a:spcPts val="800"/>
              </a:spcAft>
              <a:buFont typeface="Wingdings" panose="05000000000000000000" pitchFamily="2" charset="2"/>
              <a:buChar char="q"/>
            </a:pPr>
            <a:r>
              <a:rPr lang="en-IN" dirty="0">
                <a:latin typeface="Calibri" panose="020F0502020204030204" pitchFamily="34" charset="0"/>
                <a:cs typeface="Times New Roman" panose="02020603050405020304" pitchFamily="18" charset="0"/>
              </a:rPr>
              <a:t>Next phase is data cleaning &amp; pre-processing for building ML Model. </a:t>
            </a:r>
          </a:p>
          <a:p>
            <a:pPr marL="285750" indent="-285750" algn="just">
              <a:lnSpc>
                <a:spcPct val="150000"/>
              </a:lnSpc>
              <a:spcAft>
                <a:spcPts val="800"/>
              </a:spcAft>
              <a:buFont typeface="Wingdings" panose="05000000000000000000" pitchFamily="2" charset="2"/>
              <a:buChar char="q"/>
            </a:pPr>
            <a:r>
              <a:rPr lang="en-IN" dirty="0">
                <a:latin typeface="Calibri" panose="020F0502020204030204" pitchFamily="34" charset="0"/>
                <a:cs typeface="Times New Roman" panose="02020603050405020304" pitchFamily="18" charset="0"/>
              </a:rPr>
              <a:t>Our objective is to predict flight prices which can be resolve by use of regression-based algorithm. </a:t>
            </a:r>
          </a:p>
          <a:p>
            <a:pPr marL="285750" indent="-285750" algn="just">
              <a:lnSpc>
                <a:spcPct val="150000"/>
              </a:lnSpc>
              <a:spcAft>
                <a:spcPts val="800"/>
              </a:spcAft>
              <a:buFont typeface="Wingdings" panose="05000000000000000000" pitchFamily="2" charset="2"/>
              <a:buChar char="q"/>
            </a:pPr>
            <a:r>
              <a:rPr lang="en-IN" dirty="0">
                <a:latin typeface="Calibri" panose="020F0502020204030204" pitchFamily="34" charset="0"/>
                <a:cs typeface="Times New Roman" panose="02020603050405020304" pitchFamily="18" charset="0"/>
              </a:rPr>
              <a:t>Further Hyperparameter tuning performed to build more accurate model out of best model.</a:t>
            </a:r>
          </a:p>
        </p:txBody>
      </p:sp>
    </p:spTree>
    <p:extLst>
      <p:ext uri="{BB962C8B-B14F-4D97-AF65-F5344CB8AC3E}">
        <p14:creationId xmlns:p14="http://schemas.microsoft.com/office/powerpoint/2010/main" val="3480907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83F756-2A3A-4EBB-8DD4-364E85744F2A}"/>
              </a:ext>
            </a:extLst>
          </p:cNvPr>
          <p:cNvSpPr txBox="1"/>
          <p:nvPr/>
        </p:nvSpPr>
        <p:spPr>
          <a:xfrm>
            <a:off x="274320" y="0"/>
            <a:ext cx="11572240" cy="3183564"/>
          </a:xfrm>
          <a:prstGeom prst="rect">
            <a:avLst/>
          </a:prstGeom>
          <a:noFill/>
        </p:spPr>
        <p:txBody>
          <a:bodyPr wrap="square">
            <a:spAutoFit/>
          </a:bodyPr>
          <a:lstStyle/>
          <a:p>
            <a:pPr algn="just">
              <a:lnSpc>
                <a:spcPct val="150000"/>
              </a:lnSpc>
              <a:spcAft>
                <a:spcPts val="800"/>
              </a:spcAft>
            </a:pPr>
            <a:r>
              <a:rPr lang="en-IN" sz="2800" b="1" u="sng" dirty="0">
                <a:latin typeface="Calibri" panose="020F0502020204030204" pitchFamily="34" charset="0"/>
                <a:cs typeface="Times New Roman" panose="02020603050405020304" pitchFamily="18" charset="0"/>
              </a:rPr>
              <a:t>Data Sources and their formats:</a:t>
            </a:r>
            <a:endParaRPr lang="en-IN" b="1" dirty="0">
              <a:latin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Wingdings" panose="05000000000000000000" pitchFamily="2" charset="2"/>
              <a:buChar char="q"/>
            </a:pPr>
            <a:r>
              <a:rPr lang="en-IN" dirty="0">
                <a:latin typeface="Calibri" panose="020F0502020204030204" pitchFamily="34" charset="0"/>
                <a:cs typeface="Times New Roman" panose="02020603050405020304" pitchFamily="18" charset="0"/>
              </a:rPr>
              <a:t>Data is collected from www.yatra.com for timeframe of 12 Jan 2023 to 23 Jan 2023 using selenium and saved in CSV file. </a:t>
            </a:r>
          </a:p>
          <a:p>
            <a:pPr marL="285750" indent="-285750" algn="just">
              <a:lnSpc>
                <a:spcPct val="150000"/>
              </a:lnSpc>
              <a:spcAft>
                <a:spcPts val="800"/>
              </a:spcAf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Around 2500 flights details are collected for this project.</a:t>
            </a:r>
            <a:endParaRPr lang="en-IN" dirty="0">
              <a:latin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Wingdings" panose="05000000000000000000" pitchFamily="2" charset="2"/>
              <a:buChar char="q"/>
            </a:pPr>
            <a:r>
              <a:rPr lang="en-US" dirty="0">
                <a:latin typeface="Calibri" panose="020F0502020204030204" pitchFamily="34" charset="0"/>
                <a:cs typeface="Times New Roman" panose="02020603050405020304" pitchFamily="18" charset="0"/>
              </a:rPr>
              <a:t>Training dataset contain 2271 rows and 12 columns.</a:t>
            </a:r>
          </a:p>
          <a:p>
            <a:pPr marL="285750" indent="-285750" algn="just">
              <a:lnSpc>
                <a:spcPct val="150000"/>
              </a:lnSpc>
              <a:spcAft>
                <a:spcPts val="800"/>
              </a:spcAft>
              <a:buFont typeface="Wingdings" panose="05000000000000000000" pitchFamily="2" charset="2"/>
              <a:buChar char="q"/>
            </a:pPr>
            <a:r>
              <a:rPr lang="en-US" dirty="0">
                <a:latin typeface="Calibri" panose="020F0502020204030204" pitchFamily="34" charset="0"/>
                <a:cs typeface="Times New Roman" panose="02020603050405020304" pitchFamily="18" charset="0"/>
              </a:rPr>
              <a:t>Our Target variable is Price. We are going to predict flight prices using Various Regression Algorithms.</a:t>
            </a:r>
          </a:p>
        </p:txBody>
      </p:sp>
      <p:pic>
        <p:nvPicPr>
          <p:cNvPr id="4" name="Picture 3">
            <a:extLst>
              <a:ext uri="{FF2B5EF4-FFF2-40B4-BE49-F238E27FC236}">
                <a16:creationId xmlns:a16="http://schemas.microsoft.com/office/drawing/2014/main" id="{30D2B722-A23A-4971-B80B-F02C78F8B3BA}"/>
              </a:ext>
            </a:extLst>
          </p:cNvPr>
          <p:cNvPicPr>
            <a:picLocks noChangeAspect="1"/>
          </p:cNvPicPr>
          <p:nvPr/>
        </p:nvPicPr>
        <p:blipFill>
          <a:blip r:embed="rId2"/>
          <a:stretch>
            <a:fillRect/>
          </a:stretch>
        </p:blipFill>
        <p:spPr>
          <a:xfrm>
            <a:off x="1189210" y="3183564"/>
            <a:ext cx="9813580" cy="3481396"/>
          </a:xfrm>
          <a:prstGeom prst="rect">
            <a:avLst/>
          </a:prstGeom>
        </p:spPr>
      </p:pic>
    </p:spTree>
    <p:extLst>
      <p:ext uri="{BB962C8B-B14F-4D97-AF65-F5344CB8AC3E}">
        <p14:creationId xmlns:p14="http://schemas.microsoft.com/office/powerpoint/2010/main" val="3936311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FA206C-BF60-44AF-87FC-7437DAC9BE91}"/>
              </a:ext>
            </a:extLst>
          </p:cNvPr>
          <p:cNvSpPr txBox="1"/>
          <p:nvPr/>
        </p:nvSpPr>
        <p:spPr>
          <a:xfrm>
            <a:off x="284955" y="0"/>
            <a:ext cx="11602720" cy="4922501"/>
          </a:xfrm>
          <a:prstGeom prst="rect">
            <a:avLst/>
          </a:prstGeom>
          <a:noFill/>
        </p:spPr>
        <p:txBody>
          <a:bodyPr wrap="square">
            <a:spAutoFit/>
          </a:bodyPr>
          <a:lstStyle/>
          <a:p>
            <a:pPr marL="285750" indent="-285750" algn="just">
              <a:lnSpc>
                <a:spcPct val="150000"/>
              </a:lnSpc>
              <a:spcAft>
                <a:spcPts val="800"/>
              </a:spcAft>
              <a:buFont typeface="Wingdings" panose="05000000000000000000" pitchFamily="2" charset="2"/>
              <a:buChar char="q"/>
            </a:pPr>
            <a:r>
              <a:rPr lang="en-US" dirty="0">
                <a:latin typeface="Calibri" panose="020F0502020204030204" pitchFamily="34" charset="0"/>
                <a:cs typeface="Times New Roman" panose="02020603050405020304" pitchFamily="18" charset="0"/>
              </a:rPr>
              <a:t>Some feature with date and time related columns are mention with object datatype, are to be converted into datetime datatype format along with going to perform some feature engineering of our interest.</a:t>
            </a:r>
          </a:p>
          <a:p>
            <a:pPr marL="285750" indent="-285750" algn="just">
              <a:lnSpc>
                <a:spcPct val="150000"/>
              </a:lnSpc>
              <a:spcAft>
                <a:spcPts val="800"/>
              </a:spcAft>
              <a:buFont typeface="Wingdings" panose="05000000000000000000" pitchFamily="2" charset="2"/>
              <a:buChar char="q"/>
            </a:pPr>
            <a:r>
              <a:rPr lang="en-US" dirty="0">
                <a:latin typeface="Calibri" panose="020F0502020204030204" pitchFamily="34" charset="0"/>
                <a:cs typeface="Times New Roman" panose="02020603050405020304" pitchFamily="18" charset="0"/>
              </a:rPr>
              <a:t>Dataset does not contain duplicate data or any missing value.</a:t>
            </a:r>
          </a:p>
          <a:p>
            <a:pPr marL="285750" indent="-285750" algn="just">
              <a:lnSpc>
                <a:spcPct val="150000"/>
              </a:lnSpc>
              <a:spcAft>
                <a:spcPts val="800"/>
              </a:spcAft>
              <a:buFont typeface="Wingdings" panose="05000000000000000000" pitchFamily="2" charset="2"/>
              <a:buChar char="q"/>
            </a:pPr>
            <a:endParaRPr lang="en-US" dirty="0">
              <a:latin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Wingdings" panose="05000000000000000000" pitchFamily="2" charset="2"/>
              <a:buChar char="q"/>
            </a:pPr>
            <a:endParaRPr lang="en-US" dirty="0">
              <a:latin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Wingdings" panose="05000000000000000000" pitchFamily="2" charset="2"/>
              <a:buChar char="q"/>
            </a:pPr>
            <a:endParaRPr lang="en-US" dirty="0">
              <a:latin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Wingdings" panose="05000000000000000000" pitchFamily="2" charset="2"/>
              <a:buChar char="q"/>
            </a:pPr>
            <a:endParaRPr lang="en-US" dirty="0">
              <a:latin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Unnecessary column of index name as ‘Unnamed: 0’ is drop out. There are 12 features in dataset including target feature ‘Price’. The data types of different features are as shown below:</a:t>
            </a:r>
          </a:p>
          <a:p>
            <a:pPr marL="285750" indent="-285750" algn="just">
              <a:lnSpc>
                <a:spcPct val="150000"/>
              </a:lnSpc>
              <a:spcAft>
                <a:spcPts val="800"/>
              </a:spcAft>
              <a:buFont typeface="Wingdings" panose="05000000000000000000" pitchFamily="2" charset="2"/>
              <a:buChar char="q"/>
            </a:pPr>
            <a:endParaRPr lang="en-IN" dirty="0"/>
          </a:p>
        </p:txBody>
      </p:sp>
      <p:pic>
        <p:nvPicPr>
          <p:cNvPr id="5" name="Picture 4">
            <a:extLst>
              <a:ext uri="{FF2B5EF4-FFF2-40B4-BE49-F238E27FC236}">
                <a16:creationId xmlns:a16="http://schemas.microsoft.com/office/drawing/2014/main" id="{9994F472-52DF-459D-92C3-D08FE5732FEA}"/>
              </a:ext>
            </a:extLst>
          </p:cNvPr>
          <p:cNvPicPr>
            <a:picLocks noChangeAspect="1"/>
          </p:cNvPicPr>
          <p:nvPr/>
        </p:nvPicPr>
        <p:blipFill rotWithShape="1">
          <a:blip r:embed="rId2"/>
          <a:srcRect r="63215"/>
          <a:stretch/>
        </p:blipFill>
        <p:spPr>
          <a:xfrm>
            <a:off x="3512459" y="1315701"/>
            <a:ext cx="5167080" cy="1930166"/>
          </a:xfrm>
          <a:prstGeom prst="rect">
            <a:avLst/>
          </a:prstGeom>
        </p:spPr>
      </p:pic>
      <p:pic>
        <p:nvPicPr>
          <p:cNvPr id="7" name="Picture 6">
            <a:extLst>
              <a:ext uri="{FF2B5EF4-FFF2-40B4-BE49-F238E27FC236}">
                <a16:creationId xmlns:a16="http://schemas.microsoft.com/office/drawing/2014/main" id="{005029A7-0CA2-4B10-A68F-8814A4ACCBEC}"/>
              </a:ext>
            </a:extLst>
          </p:cNvPr>
          <p:cNvPicPr>
            <a:picLocks noChangeAspect="1"/>
          </p:cNvPicPr>
          <p:nvPr/>
        </p:nvPicPr>
        <p:blipFill>
          <a:blip r:embed="rId3"/>
          <a:stretch>
            <a:fillRect/>
          </a:stretch>
        </p:blipFill>
        <p:spPr>
          <a:xfrm>
            <a:off x="75359" y="4409440"/>
            <a:ext cx="12041280" cy="2153920"/>
          </a:xfrm>
          <a:prstGeom prst="rect">
            <a:avLst/>
          </a:prstGeom>
        </p:spPr>
      </p:pic>
    </p:spTree>
    <p:extLst>
      <p:ext uri="{BB962C8B-B14F-4D97-AF65-F5344CB8AC3E}">
        <p14:creationId xmlns:p14="http://schemas.microsoft.com/office/powerpoint/2010/main" val="846692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36F695-4946-4D95-9ED0-9325107D33CC}"/>
              </a:ext>
            </a:extLst>
          </p:cNvPr>
          <p:cNvSpPr txBox="1"/>
          <p:nvPr/>
        </p:nvSpPr>
        <p:spPr>
          <a:xfrm>
            <a:off x="304800" y="470654"/>
            <a:ext cx="11592560" cy="5273238"/>
          </a:xfrm>
          <a:prstGeom prst="rect">
            <a:avLst/>
          </a:prstGeom>
          <a:noFill/>
        </p:spPr>
        <p:txBody>
          <a:bodyPr wrap="square">
            <a:spAutoFit/>
          </a:bodyPr>
          <a:lstStyle/>
          <a:p>
            <a:pPr algn="just">
              <a:lnSpc>
                <a:spcPct val="150000"/>
              </a:lnSpc>
              <a:spcAft>
                <a:spcPts val="800"/>
              </a:spcAft>
            </a:pPr>
            <a:r>
              <a:rPr lang="en-US" sz="2800" b="1" u="sng" dirty="0">
                <a:latin typeface="Calibri" panose="020F0502020204030204" pitchFamily="34" charset="0"/>
                <a:cs typeface="Times New Roman" panose="02020603050405020304" pitchFamily="18" charset="0"/>
              </a:rPr>
              <a:t>Data Preprocessing</a:t>
            </a:r>
          </a:p>
          <a:p>
            <a:endParaRPr lang="en-IN" dirty="0"/>
          </a:p>
          <a:p>
            <a:r>
              <a:rPr lang="en-US" b="1" i="0" dirty="0">
                <a:solidFill>
                  <a:srgbClr val="000000"/>
                </a:solidFill>
                <a:effectLst/>
                <a:latin typeface="Helvetica Neue"/>
              </a:rPr>
              <a:t>1.Conversion of Duration column </a:t>
            </a:r>
            <a:r>
              <a:rPr lang="en-US" b="1" i="0" dirty="0" err="1">
                <a:solidFill>
                  <a:srgbClr val="000000"/>
                </a:solidFill>
                <a:effectLst/>
                <a:latin typeface="Helvetica Neue"/>
              </a:rPr>
              <a:t>hr</a:t>
            </a:r>
            <a:r>
              <a:rPr lang="en-US" b="1" i="0" dirty="0">
                <a:solidFill>
                  <a:srgbClr val="000000"/>
                </a:solidFill>
                <a:effectLst/>
                <a:latin typeface="Helvetica Neue"/>
              </a:rPr>
              <a:t> &amp; Minutes format to Minutes</a:t>
            </a:r>
            <a:endParaRPr lang="en-US" b="0" i="0" dirty="0">
              <a:solidFill>
                <a:srgbClr val="000000"/>
              </a:solidFill>
              <a:effectLst/>
              <a:latin typeface="Helvetica Neue"/>
            </a:endParaRPr>
          </a:p>
          <a:p>
            <a:endParaRPr lang="en-IN" dirty="0"/>
          </a:p>
          <a:p>
            <a:endParaRPr lang="en-IN" dirty="0"/>
          </a:p>
          <a:p>
            <a:endParaRPr lang="en-IN" dirty="0"/>
          </a:p>
          <a:p>
            <a:endParaRPr lang="en-IN" dirty="0"/>
          </a:p>
          <a:p>
            <a:endParaRPr lang="en-IN" dirty="0"/>
          </a:p>
          <a:p>
            <a:endParaRPr lang="en-IN" dirty="0"/>
          </a:p>
          <a:p>
            <a:endParaRPr lang="en-IN" dirty="0"/>
          </a:p>
          <a:p>
            <a:endParaRPr lang="en-US" b="1" i="0" dirty="0">
              <a:solidFill>
                <a:srgbClr val="000000"/>
              </a:solidFill>
              <a:effectLst/>
              <a:latin typeface="Helvetica Neue"/>
            </a:endParaRPr>
          </a:p>
          <a:p>
            <a:endParaRPr lang="en-US" b="1" dirty="0">
              <a:solidFill>
                <a:srgbClr val="000000"/>
              </a:solidFill>
              <a:latin typeface="Helvetica Neue"/>
            </a:endParaRPr>
          </a:p>
          <a:p>
            <a:endParaRPr lang="en-US" b="1" i="0" dirty="0">
              <a:solidFill>
                <a:srgbClr val="000000"/>
              </a:solidFill>
              <a:effectLst/>
              <a:latin typeface="Helvetica Neue"/>
            </a:endParaRPr>
          </a:p>
          <a:p>
            <a:r>
              <a:rPr lang="en-US" b="1" i="0" dirty="0">
                <a:solidFill>
                  <a:srgbClr val="000000"/>
                </a:solidFill>
                <a:effectLst/>
                <a:latin typeface="Helvetica Neue"/>
              </a:rPr>
              <a:t>2.Create new column for day &amp; date</a:t>
            </a:r>
            <a:endParaRPr lang="en-US" b="0" i="0" dirty="0">
              <a:solidFill>
                <a:srgbClr val="000000"/>
              </a:solidFill>
              <a:effectLst/>
              <a:latin typeface="Helvetica Neue"/>
            </a:endParaRPr>
          </a:p>
          <a:p>
            <a:endParaRPr lang="en-IN" dirty="0"/>
          </a:p>
          <a:p>
            <a:endParaRPr lang="en-IN" dirty="0"/>
          </a:p>
          <a:p>
            <a:endParaRPr lang="en-IN" dirty="0"/>
          </a:p>
        </p:txBody>
      </p:sp>
      <p:pic>
        <p:nvPicPr>
          <p:cNvPr id="5" name="Picture 4">
            <a:extLst>
              <a:ext uri="{FF2B5EF4-FFF2-40B4-BE49-F238E27FC236}">
                <a16:creationId xmlns:a16="http://schemas.microsoft.com/office/drawing/2014/main" id="{0B319B54-409F-42FB-80E7-2D2FC841C507}"/>
              </a:ext>
            </a:extLst>
          </p:cNvPr>
          <p:cNvPicPr>
            <a:picLocks noChangeAspect="1"/>
          </p:cNvPicPr>
          <p:nvPr/>
        </p:nvPicPr>
        <p:blipFill>
          <a:blip r:embed="rId2"/>
          <a:stretch>
            <a:fillRect/>
          </a:stretch>
        </p:blipFill>
        <p:spPr>
          <a:xfrm>
            <a:off x="304800" y="1915692"/>
            <a:ext cx="11236665" cy="2272125"/>
          </a:xfrm>
          <a:prstGeom prst="rect">
            <a:avLst/>
          </a:prstGeom>
        </p:spPr>
      </p:pic>
      <p:pic>
        <p:nvPicPr>
          <p:cNvPr id="7" name="Picture 6">
            <a:extLst>
              <a:ext uri="{FF2B5EF4-FFF2-40B4-BE49-F238E27FC236}">
                <a16:creationId xmlns:a16="http://schemas.microsoft.com/office/drawing/2014/main" id="{32600F47-0691-4343-BCC3-1E9F20A58B91}"/>
              </a:ext>
            </a:extLst>
          </p:cNvPr>
          <p:cNvPicPr>
            <a:picLocks noChangeAspect="1"/>
          </p:cNvPicPr>
          <p:nvPr/>
        </p:nvPicPr>
        <p:blipFill>
          <a:blip r:embed="rId3"/>
          <a:stretch>
            <a:fillRect/>
          </a:stretch>
        </p:blipFill>
        <p:spPr>
          <a:xfrm>
            <a:off x="304800" y="4971209"/>
            <a:ext cx="5794416" cy="1277191"/>
          </a:xfrm>
          <a:prstGeom prst="rect">
            <a:avLst/>
          </a:prstGeom>
        </p:spPr>
      </p:pic>
    </p:spTree>
    <p:extLst>
      <p:ext uri="{BB962C8B-B14F-4D97-AF65-F5344CB8AC3E}">
        <p14:creationId xmlns:p14="http://schemas.microsoft.com/office/powerpoint/2010/main" val="523305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621EED-1954-44FC-8DB7-2C1B7D41141A}"/>
              </a:ext>
            </a:extLst>
          </p:cNvPr>
          <p:cNvPicPr>
            <a:picLocks noChangeAspect="1"/>
          </p:cNvPicPr>
          <p:nvPr/>
        </p:nvPicPr>
        <p:blipFill>
          <a:blip r:embed="rId2"/>
          <a:stretch>
            <a:fillRect/>
          </a:stretch>
        </p:blipFill>
        <p:spPr>
          <a:xfrm>
            <a:off x="0" y="1290321"/>
            <a:ext cx="12009120" cy="5567680"/>
          </a:xfrm>
          <a:prstGeom prst="rect">
            <a:avLst/>
          </a:prstGeom>
        </p:spPr>
      </p:pic>
      <p:sp>
        <p:nvSpPr>
          <p:cNvPr id="5" name="TextBox 4">
            <a:extLst>
              <a:ext uri="{FF2B5EF4-FFF2-40B4-BE49-F238E27FC236}">
                <a16:creationId xmlns:a16="http://schemas.microsoft.com/office/drawing/2014/main" id="{EBD4040B-FF1D-40B3-A350-C1A8D9831204}"/>
              </a:ext>
            </a:extLst>
          </p:cNvPr>
          <p:cNvSpPr txBox="1"/>
          <p:nvPr/>
        </p:nvSpPr>
        <p:spPr>
          <a:xfrm>
            <a:off x="345440" y="419854"/>
            <a:ext cx="11663680" cy="671851"/>
          </a:xfrm>
          <a:prstGeom prst="rect">
            <a:avLst/>
          </a:prstGeom>
          <a:noFill/>
        </p:spPr>
        <p:txBody>
          <a:bodyPr wrap="square">
            <a:spAutoFit/>
          </a:bodyPr>
          <a:lstStyle/>
          <a:p>
            <a:pPr algn="just">
              <a:lnSpc>
                <a:spcPct val="150000"/>
              </a:lnSpc>
              <a:spcAft>
                <a:spcPts val="800"/>
              </a:spcAft>
            </a:pPr>
            <a:r>
              <a:rPr lang="en-US" sz="2800" b="1" u="sng" dirty="0">
                <a:latin typeface="Calibri" panose="020F0502020204030204" pitchFamily="34" charset="0"/>
                <a:cs typeface="Times New Roman" panose="02020603050405020304" pitchFamily="18" charset="0"/>
              </a:rPr>
              <a:t>Correlation with Target Variable</a:t>
            </a:r>
            <a:endParaRPr lang="en-IN" sz="2800" b="1" u="sng" dirty="0">
              <a:latin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50535101-AEB7-4E20-9A0F-00A3B3F5C0C6}"/>
              </a:ext>
            </a:extLst>
          </p:cNvPr>
          <p:cNvSpPr txBox="1"/>
          <p:nvPr/>
        </p:nvSpPr>
        <p:spPr>
          <a:xfrm>
            <a:off x="1203960" y="3267947"/>
            <a:ext cx="8442960" cy="1995033"/>
          </a:xfrm>
          <a:prstGeom prst="rect">
            <a:avLst/>
          </a:prstGeom>
          <a:noFill/>
        </p:spPr>
        <p:txBody>
          <a:bodyPr wrap="square">
            <a:spAutoFit/>
          </a:bodyPr>
          <a:lstStyle/>
          <a:p>
            <a:pPr algn="just">
              <a:lnSpc>
                <a:spcPct val="107000"/>
              </a:lnSpc>
              <a:spcBef>
                <a:spcPts val="1000"/>
              </a:spcBef>
              <a:spcAft>
                <a:spcPts val="800"/>
              </a:spcAft>
              <a:buSzPts val="1400"/>
            </a:pPr>
            <a:r>
              <a:rPr lang="en-IN" sz="3200" b="1" u="sng" dirty="0">
                <a:solidFill>
                  <a:schemeClr val="accent6">
                    <a:lumMod val="50000"/>
                  </a:schemeClr>
                </a:solidFill>
                <a:latin typeface="Calibri" panose="020F0502020204030204" pitchFamily="34" charset="0"/>
                <a:cs typeface="Times New Roman" panose="02020603050405020304" pitchFamily="18" charset="0"/>
              </a:rPr>
              <a:t>Observation:</a:t>
            </a:r>
          </a:p>
          <a:p>
            <a:pPr marL="342900" indent="-342900">
              <a:lnSpc>
                <a:spcPct val="90000"/>
              </a:lnSpc>
              <a:spcBef>
                <a:spcPts val="1000"/>
              </a:spcBef>
              <a:spcAft>
                <a:spcPts val="800"/>
              </a:spcAft>
              <a:buSzPts val="1400"/>
              <a:buFont typeface="Wingdings" panose="05000000000000000000" pitchFamily="2" charset="2"/>
              <a:buChar char="q"/>
            </a:pPr>
            <a:r>
              <a:rPr lang="en-IN" sz="2200" b="1" dirty="0">
                <a:solidFill>
                  <a:srgbClr val="FF0000"/>
                </a:solidFill>
              </a:rPr>
              <a:t>We can see that class feature is correlated for more than -0.6 with target variable Price. </a:t>
            </a:r>
          </a:p>
          <a:p>
            <a:pPr marL="342900" indent="-342900">
              <a:lnSpc>
                <a:spcPct val="90000"/>
              </a:lnSpc>
              <a:spcBef>
                <a:spcPts val="1000"/>
              </a:spcBef>
              <a:spcAft>
                <a:spcPts val="800"/>
              </a:spcAft>
              <a:buSzPts val="1400"/>
              <a:buFont typeface="Wingdings" panose="05000000000000000000" pitchFamily="2" charset="2"/>
              <a:buChar char="q"/>
            </a:pPr>
            <a:r>
              <a:rPr lang="en-IN" sz="2200" b="1" dirty="0">
                <a:solidFill>
                  <a:srgbClr val="FF0000"/>
                </a:solidFill>
              </a:rPr>
              <a:t>Remaining feature are poorly correlated with target variable price. </a:t>
            </a:r>
          </a:p>
        </p:txBody>
      </p:sp>
    </p:spTree>
    <p:extLst>
      <p:ext uri="{BB962C8B-B14F-4D97-AF65-F5344CB8AC3E}">
        <p14:creationId xmlns:p14="http://schemas.microsoft.com/office/powerpoint/2010/main" val="2656166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CFA4C2-6B9F-4BA9-B8EB-5BBCCD26CDF4}"/>
              </a:ext>
            </a:extLst>
          </p:cNvPr>
          <p:cNvSpPr/>
          <p:nvPr/>
        </p:nvSpPr>
        <p:spPr>
          <a:xfrm>
            <a:off x="1941664" y="728260"/>
            <a:ext cx="8308671" cy="5401479"/>
          </a:xfrm>
          <a:prstGeom prst="rect">
            <a:avLst/>
          </a:prstGeom>
          <a:noFill/>
        </p:spPr>
        <p:txBody>
          <a:bodyPr wrap="square" lIns="91440" tIns="45720" rIns="91440" bIns="45720">
            <a:spAutoFit/>
          </a:bodyPr>
          <a:lstStyle/>
          <a:p>
            <a:pPr algn="ctr"/>
            <a:r>
              <a:rPr lang="en-IN" sz="115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Exploratory Data Analysis</a:t>
            </a:r>
          </a:p>
        </p:txBody>
      </p:sp>
    </p:spTree>
    <p:extLst>
      <p:ext uri="{BB962C8B-B14F-4D97-AF65-F5344CB8AC3E}">
        <p14:creationId xmlns:p14="http://schemas.microsoft.com/office/powerpoint/2010/main" val="722273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770</TotalTime>
  <Words>1126</Words>
  <Application>Microsoft Office PowerPoint</Application>
  <PresentationFormat>Widescreen</PresentationFormat>
  <Paragraphs>138</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Helvetica Neue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Model Building</vt:lpstr>
      <vt:lpstr>REGRESSION ALGORITHMS IMPLEMENTATION</vt:lpstr>
      <vt:lpstr>Hyper Parameter Tuning of Best Model</vt:lpstr>
      <vt:lpstr>Final ML Hyper Parameter Tuned Model</vt:lpstr>
      <vt:lpstr>Final Evaluation Matrix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kishore kumar</dc:creator>
  <cp:lastModifiedBy>kishore kumar</cp:lastModifiedBy>
  <cp:revision>58</cp:revision>
  <dcterms:created xsi:type="dcterms:W3CDTF">2023-01-14T02:31:54Z</dcterms:created>
  <dcterms:modified xsi:type="dcterms:W3CDTF">2023-01-15T08:04:27Z</dcterms:modified>
</cp:coreProperties>
</file>