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32"/>
  </p:notesMasterIdLst>
  <p:handoutMasterIdLst>
    <p:handoutMasterId r:id="rId33"/>
  </p:handoutMasterIdLst>
  <p:sldIdLst>
    <p:sldId id="377" r:id="rId5"/>
    <p:sldId id="379" r:id="rId6"/>
    <p:sldId id="329" r:id="rId7"/>
    <p:sldId id="361" r:id="rId8"/>
    <p:sldId id="362" r:id="rId9"/>
    <p:sldId id="283" r:id="rId10"/>
    <p:sldId id="331" r:id="rId11"/>
    <p:sldId id="341" r:id="rId12"/>
    <p:sldId id="352" r:id="rId13"/>
    <p:sldId id="354" r:id="rId14"/>
    <p:sldId id="356" r:id="rId15"/>
    <p:sldId id="363" r:id="rId16"/>
    <p:sldId id="380" r:id="rId17"/>
    <p:sldId id="382" r:id="rId18"/>
    <p:sldId id="384" r:id="rId19"/>
    <p:sldId id="385" r:id="rId20"/>
    <p:sldId id="386" r:id="rId21"/>
    <p:sldId id="388" r:id="rId22"/>
    <p:sldId id="389" r:id="rId23"/>
    <p:sldId id="381" r:id="rId24"/>
    <p:sldId id="390" r:id="rId25"/>
    <p:sldId id="394" r:id="rId26"/>
    <p:sldId id="391" r:id="rId27"/>
    <p:sldId id="395" r:id="rId28"/>
    <p:sldId id="392" r:id="rId29"/>
    <p:sldId id="393" r:id="rId30"/>
    <p:sldId id="378" r:id="rId31"/>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ection>
        <p14:section name="SLIDE STARTERS" id="{ACC24B29-0CC7-491A-A98A-CF7CBDBE501E}">
          <p14:sldIdLst>
            <p14:sldId id="377"/>
            <p14:sldId id="379"/>
            <p14:sldId id="329"/>
            <p14:sldId id="361"/>
            <p14:sldId id="362"/>
            <p14:sldId id="283"/>
            <p14:sldId id="331"/>
            <p14:sldId id="341"/>
            <p14:sldId id="352"/>
            <p14:sldId id="354"/>
            <p14:sldId id="356"/>
            <p14:sldId id="363"/>
            <p14:sldId id="380"/>
            <p14:sldId id="382"/>
            <p14:sldId id="384"/>
            <p14:sldId id="385"/>
            <p14:sldId id="386"/>
            <p14:sldId id="388"/>
            <p14:sldId id="389"/>
            <p14:sldId id="381"/>
            <p14:sldId id="390"/>
            <p14:sldId id="394"/>
            <p14:sldId id="391"/>
            <p14:sldId id="395"/>
            <p14:sldId id="392"/>
            <p14:sldId id="393"/>
          </p14:sldIdLst>
        </p14:section>
        <p14:section name="THANK YOU" id="{6CD91DAB-8EC3-4802-89E9-0F1C7022FB28}">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FF"/>
    <a:srgbClr val="E6E6E6"/>
    <a:srgbClr val="DC5924"/>
    <a:srgbClr val="B7472A"/>
    <a:srgbClr val="000000"/>
    <a:srgbClr val="75D1FF"/>
    <a:srgbClr val="11161C"/>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4972" autoAdjust="0"/>
  </p:normalViewPr>
  <p:slideViewPr>
    <p:cSldViewPr snapToGrid="0">
      <p:cViewPr varScale="1">
        <p:scale>
          <a:sx n="94" d="100"/>
          <a:sy n="94" d="100"/>
        </p:scale>
        <p:origin x="182" y="96"/>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26-Sep-20</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26-Sep-20</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649825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26-Sep-20 12:53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9771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11</a:t>
            </a:fld>
            <a:endParaRPr lang="en-US" dirty="0"/>
          </a:p>
        </p:txBody>
      </p:sp>
    </p:spTree>
    <p:extLst>
      <p:ext uri="{BB962C8B-B14F-4D97-AF65-F5344CB8AC3E}">
        <p14:creationId xmlns:p14="http://schemas.microsoft.com/office/powerpoint/2010/main" val="118961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a</a:t>
            </a:r>
            <a:r>
              <a:rPr lang="en-US" baseline="0" dirty="0"/>
              <a:t>n image and multiple key statements with a strong grid.</a:t>
            </a:r>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60300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218428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765179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20</a:t>
            </a:fld>
            <a:endParaRPr lang="en-US" dirty="0"/>
          </a:p>
        </p:txBody>
      </p:sp>
    </p:spTree>
    <p:extLst>
      <p:ext uri="{BB962C8B-B14F-4D97-AF65-F5344CB8AC3E}">
        <p14:creationId xmlns:p14="http://schemas.microsoft.com/office/powerpoint/2010/main" val="3986560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21</a:t>
            </a:fld>
            <a:endParaRPr lang="en-US" dirty="0"/>
          </a:p>
        </p:txBody>
      </p:sp>
    </p:spTree>
    <p:extLst>
      <p:ext uri="{BB962C8B-B14F-4D97-AF65-F5344CB8AC3E}">
        <p14:creationId xmlns:p14="http://schemas.microsoft.com/office/powerpoint/2010/main" val="8406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22</a:t>
            </a:fld>
            <a:endParaRPr lang="en-US" dirty="0"/>
          </a:p>
        </p:txBody>
      </p:sp>
    </p:spTree>
    <p:extLst>
      <p:ext uri="{BB962C8B-B14F-4D97-AF65-F5344CB8AC3E}">
        <p14:creationId xmlns:p14="http://schemas.microsoft.com/office/powerpoint/2010/main" val="3845457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23</a:t>
            </a:fld>
            <a:endParaRPr lang="en-US" dirty="0"/>
          </a:p>
        </p:txBody>
      </p:sp>
    </p:spTree>
    <p:extLst>
      <p:ext uri="{BB962C8B-B14F-4D97-AF65-F5344CB8AC3E}">
        <p14:creationId xmlns:p14="http://schemas.microsoft.com/office/powerpoint/2010/main" val="169663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27</a:t>
            </a:fld>
            <a:endParaRPr lang="en-US" dirty="0"/>
          </a:p>
        </p:txBody>
      </p:sp>
    </p:spTree>
    <p:extLst>
      <p:ext uri="{BB962C8B-B14F-4D97-AF65-F5344CB8AC3E}">
        <p14:creationId xmlns:p14="http://schemas.microsoft.com/office/powerpoint/2010/main" val="345095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222646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192094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367200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244121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26-Sep-20 12:53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4026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408268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Tip:</a:t>
            </a:r>
          </a:p>
          <a:p>
            <a:pPr algn="l"/>
            <a:r>
              <a:rPr lang="en-US" dirty="0"/>
              <a:t>When using complex image as full-bleed background add a transparency (70%-90%) fill layer to give contrast to text. </a:t>
            </a:r>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13620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nealanalytics.com/creative/"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2800" dirty="0">
                <a:gradFill>
                  <a:gsLst>
                    <a:gs pos="0">
                      <a:srgbClr val="75D1FF">
                        <a:lumMod val="5000"/>
                        <a:lumOff val="95000"/>
                      </a:srgbClr>
                    </a:gs>
                    <a:gs pos="100000">
                      <a:srgbClr val="FFFFFF"/>
                    </a:gs>
                  </a:gsLst>
                  <a:lin ang="5400000" scaled="1"/>
                </a:gradFill>
              </a:rPr>
              <a:t>By Ranjith KS</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311128"/>
          </a:xfrm>
        </p:spPr>
        <p:txBody>
          <a:bodyPr/>
          <a:lstStyle/>
          <a:p>
            <a:r>
              <a:rPr lang="en-US" dirty="0"/>
              <a:t>DEFCON Level</a:t>
            </a:r>
          </a:p>
        </p:txBody>
      </p:sp>
      <p:sp>
        <p:nvSpPr>
          <p:cNvPr id="8" name="Text Placeholder 7"/>
          <p:cNvSpPr>
            <a:spLocks noGrp="1"/>
          </p:cNvSpPr>
          <p:nvPr>
            <p:ph type="body" sz="quarter" idx="13"/>
          </p:nvPr>
        </p:nvSpPr>
        <p:spPr>
          <a:xfrm>
            <a:off x="1396266" y="3162946"/>
            <a:ext cx="9461500" cy="1311128"/>
          </a:xfrm>
        </p:spPr>
        <p:txBody>
          <a:bodyPr/>
          <a:lstStyle/>
          <a:p>
            <a:r>
              <a:rPr lang="en-US" dirty="0"/>
              <a:t>Using Neural Networks.</a:t>
            </a:r>
            <a:r>
              <a:rPr lang="en-US" sz="8800" spc="-300" dirty="0"/>
              <a:t>!</a:t>
            </a:r>
            <a:r>
              <a:rPr lang="en-US" dirty="0"/>
              <a:t> </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1803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icture Placeholder 44"/>
          <p:cNvSpPr>
            <a:spLocks noGrp="1"/>
          </p:cNvSpPr>
          <p:nvPr>
            <p:ph type="pic" sz="quarter" idx="10"/>
          </p:nvPr>
        </p:nvSpPr>
        <p:spPr/>
      </p:sp>
      <p:sp>
        <p:nvSpPr>
          <p:cNvPr id="2" name="Slide Number Placeholder 1"/>
          <p:cNvSpPr>
            <a:spLocks noGrp="1"/>
          </p:cNvSpPr>
          <p:nvPr>
            <p:ph type="sldNum" sz="quarter" idx="4"/>
          </p:nvPr>
        </p:nvSpPr>
        <p:spPr>
          <a:xfrm>
            <a:off x="11766616" y="6492875"/>
            <a:ext cx="393567" cy="365125"/>
          </a:xfrm>
        </p:spPr>
        <p:txBody>
          <a:bodyPr/>
          <a:lstStyle/>
          <a:p>
            <a:fld id="{5AE1514C-5E56-4738-A1FF-4B1CFD2A3E36}" type="slidenum">
              <a:rPr lang="en-US" smtClean="0"/>
              <a:pPr/>
              <a:t>10</a:t>
            </a:fld>
            <a:endParaRPr lang="en-US" dirty="0"/>
          </a:p>
        </p:txBody>
      </p:sp>
      <p:sp>
        <p:nvSpPr>
          <p:cNvPr id="7" name="Text Placeholder 6"/>
          <p:cNvSpPr>
            <a:spLocks noGrp="1"/>
          </p:cNvSpPr>
          <p:nvPr>
            <p:ph type="body" sz="quarter" idx="11"/>
          </p:nvPr>
        </p:nvSpPr>
        <p:spPr>
          <a:xfrm>
            <a:off x="0" y="3429000"/>
            <a:ext cx="6129338" cy="2369367"/>
          </a:xfrm>
        </p:spPr>
        <p:txBody>
          <a:bodyPr/>
          <a:lstStyle/>
          <a:p>
            <a:r>
              <a:rPr lang="en-US" dirty="0">
                <a:solidFill>
                  <a:srgbClr val="FFC000"/>
                </a:solidFill>
              </a:rPr>
              <a:t>MAJOR THREAT</a:t>
            </a:r>
          </a:p>
          <a:p>
            <a:pPr lvl="1"/>
            <a:r>
              <a:rPr lang="en-US" sz="2400" dirty="0"/>
              <a:t>situations carry a significant risk of major military operations against the United States or its allies, including the use of nuclear weapons</a:t>
            </a:r>
          </a:p>
        </p:txBody>
      </p:sp>
      <p:sp>
        <p:nvSpPr>
          <p:cNvPr id="13" name="Content Placeholder 12"/>
          <p:cNvSpPr>
            <a:spLocks noGrp="1"/>
          </p:cNvSpPr>
          <p:nvPr>
            <p:ph idx="18"/>
          </p:nvPr>
        </p:nvSpPr>
        <p:spPr/>
        <p:txBody>
          <a:bodyPr/>
          <a:lstStyle/>
          <a:p>
            <a:r>
              <a:rPr lang="en-US" dirty="0"/>
              <a:t>2</a:t>
            </a:r>
          </a:p>
        </p:txBody>
      </p:sp>
      <p:sp>
        <p:nvSpPr>
          <p:cNvPr id="14" name="Text Placeholder 13"/>
          <p:cNvSpPr>
            <a:spLocks noGrp="1"/>
          </p:cNvSpPr>
          <p:nvPr>
            <p:ph type="body" sz="quarter" idx="19"/>
          </p:nvPr>
        </p:nvSpPr>
        <p:spPr>
          <a:xfrm>
            <a:off x="169069" y="1554163"/>
            <a:ext cx="5791200" cy="1421928"/>
          </a:xfrm>
        </p:spPr>
        <p:txBody>
          <a:bodyPr/>
          <a:lstStyle/>
          <a:p>
            <a:r>
              <a:rPr lang="en-US" sz="3200" dirty="0"/>
              <a:t>Refers to a further increase in force readiness just below maximum readiness</a:t>
            </a:r>
          </a:p>
        </p:txBody>
      </p:sp>
    </p:spTree>
    <p:extLst>
      <p:ext uri="{BB962C8B-B14F-4D97-AF65-F5344CB8AC3E}">
        <p14:creationId xmlns:p14="http://schemas.microsoft.com/office/powerpoint/2010/main" val="68672180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6094443"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0"/>
          </p:nvPr>
        </p:nvSpPr>
        <p:spPr/>
      </p:sp>
      <p:sp>
        <p:nvSpPr>
          <p:cNvPr id="2" name="Slide Number Placeholder 1"/>
          <p:cNvSpPr>
            <a:spLocks noGrp="1"/>
          </p:cNvSpPr>
          <p:nvPr>
            <p:ph type="sldNum" sz="quarter" idx="4"/>
          </p:nvPr>
        </p:nvSpPr>
        <p:spPr>
          <a:xfrm>
            <a:off x="11696726" y="6484937"/>
            <a:ext cx="533348" cy="365125"/>
          </a:xfrm>
        </p:spPr>
        <p:txBody>
          <a:bodyPr/>
          <a:lstStyle/>
          <a:p>
            <a:fld id="{5AE1514C-5E56-4738-A1FF-4B1CFD2A3E36}" type="slidenum">
              <a:rPr lang="en-US" smtClean="0"/>
              <a:pPr/>
              <a:t>11</a:t>
            </a:fld>
            <a:endParaRPr lang="en-US" dirty="0"/>
          </a:p>
        </p:txBody>
      </p:sp>
      <p:sp>
        <p:nvSpPr>
          <p:cNvPr id="11" name="Text Placeholder 10"/>
          <p:cNvSpPr>
            <a:spLocks noGrp="1"/>
          </p:cNvSpPr>
          <p:nvPr>
            <p:ph type="body" sz="quarter" idx="11"/>
          </p:nvPr>
        </p:nvSpPr>
        <p:spPr>
          <a:xfrm>
            <a:off x="6096000" y="3429000"/>
            <a:ext cx="6096000" cy="2459135"/>
          </a:xfrm>
        </p:spPr>
        <p:txBody>
          <a:bodyPr/>
          <a:lstStyle/>
          <a:p>
            <a:r>
              <a:rPr lang="en-US" dirty="0">
                <a:solidFill>
                  <a:srgbClr val="FF0000"/>
                </a:solidFill>
              </a:rPr>
              <a:t>MAXIMUM ALERT</a:t>
            </a:r>
          </a:p>
          <a:p>
            <a:pPr lvl="2"/>
            <a:r>
              <a:rPr lang="en-US" dirty="0"/>
              <a:t>Levels are usually kept classified until after the fact, it is thought that DEFCON 1 has never been issued for a branch of the US military before.</a:t>
            </a:r>
          </a:p>
        </p:txBody>
      </p:sp>
      <p:sp>
        <p:nvSpPr>
          <p:cNvPr id="8" name="Text Placeholder 7"/>
          <p:cNvSpPr>
            <a:spLocks noGrp="1"/>
          </p:cNvSpPr>
          <p:nvPr>
            <p:ph type="body" sz="quarter" idx="19"/>
          </p:nvPr>
        </p:nvSpPr>
        <p:spPr>
          <a:xfrm>
            <a:off x="6180534" y="1554163"/>
            <a:ext cx="5791200" cy="1643527"/>
          </a:xfrm>
        </p:spPr>
        <p:txBody>
          <a:bodyPr/>
          <a:lstStyle/>
          <a:p>
            <a:r>
              <a:rPr lang="en-US" sz="2800" dirty="0"/>
              <a:t>It is reserved for absolute most dangerous, severe situations, including ongoing nuclear war involving US or one of its allies</a:t>
            </a:r>
          </a:p>
        </p:txBody>
      </p:sp>
      <p:sp>
        <p:nvSpPr>
          <p:cNvPr id="20" name="Content Placeholder 19"/>
          <p:cNvSpPr>
            <a:spLocks noGrp="1"/>
          </p:cNvSpPr>
          <p:nvPr>
            <p:ph idx="18"/>
          </p:nvPr>
        </p:nvSpPr>
        <p:spPr/>
        <p:txBody>
          <a:bodyPr/>
          <a:lstStyle/>
          <a:p>
            <a:r>
              <a:rPr lang="en-US" dirty="0"/>
              <a:t>1</a:t>
            </a:r>
          </a:p>
        </p:txBody>
      </p:sp>
    </p:spTree>
    <p:extLst>
      <p:ext uri="{BB962C8B-B14F-4D97-AF65-F5344CB8AC3E}">
        <p14:creationId xmlns:p14="http://schemas.microsoft.com/office/powerpoint/2010/main" val="217791821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p:sp>
      <p:sp>
        <p:nvSpPr>
          <p:cNvPr id="11" name="Text Placeholder 10"/>
          <p:cNvSpPr>
            <a:spLocks noGrp="1"/>
          </p:cNvSpPr>
          <p:nvPr>
            <p:ph type="body" sz="quarter" idx="11"/>
          </p:nvPr>
        </p:nvSpPr>
        <p:spPr>
          <a:xfrm>
            <a:off x="6096000" y="1511552"/>
            <a:ext cx="6096000" cy="3834896"/>
          </a:xfrm>
        </p:spPr>
        <p:txBody>
          <a:bodyPr/>
          <a:lstStyle/>
          <a:p>
            <a:r>
              <a:rPr lang="en-US" dirty="0"/>
              <a:t>TAKEAWAY</a:t>
            </a:r>
          </a:p>
          <a:p>
            <a:pPr lvl="4"/>
            <a:r>
              <a:rPr lang="en-US" dirty="0"/>
              <a:t>DefCon Level 1 is rarely is given.</a:t>
            </a:r>
          </a:p>
          <a:p>
            <a:r>
              <a:rPr lang="en-US" dirty="0"/>
              <a:t>LEARN FROM OTHERS</a:t>
            </a:r>
          </a:p>
          <a:p>
            <a:pPr lvl="4"/>
            <a:r>
              <a:rPr lang="en-US" dirty="0"/>
              <a:t>DefCon Level 5 is for Peace, and every Nation should have Friendship and positive Relationship among other Nations.</a:t>
            </a:r>
          </a:p>
          <a:p>
            <a:r>
              <a:rPr lang="en-US" dirty="0"/>
              <a:t>ACTION</a:t>
            </a:r>
          </a:p>
          <a:p>
            <a:pPr lvl="4"/>
            <a:r>
              <a:rPr lang="en-US" dirty="0"/>
              <a:t>A Common Agreement has to made without any Conflicts and Negative Face.</a:t>
            </a:r>
          </a:p>
        </p:txBody>
      </p:sp>
      <p:sp>
        <p:nvSpPr>
          <p:cNvPr id="21" name="Slide Number Placeholder 20"/>
          <p:cNvSpPr>
            <a:spLocks noGrp="1"/>
          </p:cNvSpPr>
          <p:nvPr>
            <p:ph type="sldNum" sz="quarter" idx="4"/>
          </p:nvPr>
        </p:nvSpPr>
        <p:spPr/>
        <p:txBody>
          <a:bodyPr/>
          <a:lstStyle/>
          <a:p>
            <a:fld id="{4997E989-D798-4C62-8E93-3D2D613C2488}" type="slidenum">
              <a:rPr lang="en-US" smtClean="0"/>
              <a:pPr/>
              <a:t>12</a:t>
            </a:fld>
            <a:endParaRPr lang="en-US" dirty="0"/>
          </a:p>
        </p:txBody>
      </p:sp>
    </p:spTree>
    <p:extLst>
      <p:ext uri="{BB962C8B-B14F-4D97-AF65-F5344CB8AC3E}">
        <p14:creationId xmlns:p14="http://schemas.microsoft.com/office/powerpoint/2010/main" val="20274446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47687" y="6492875"/>
            <a:ext cx="431425" cy="365125"/>
          </a:xfrm>
          <a:prstGeom prst="rect">
            <a:avLst/>
          </a:prstGeom>
        </p:spPr>
        <p:txBody>
          <a:bodyPr/>
          <a:lstStyle/>
          <a:p>
            <a:fld id="{5AE1514C-5E56-4738-A1FF-4B1CFD2A3E36}" type="slidenum">
              <a:rPr lang="en-US" smtClean="0"/>
              <a:pPr/>
              <a:t>13</a:t>
            </a:fld>
            <a:endParaRPr lang="en-US" dirty="0"/>
          </a:p>
        </p:txBody>
      </p:sp>
      <p:sp>
        <p:nvSpPr>
          <p:cNvPr id="4" name="Text Placeholder 3"/>
          <p:cNvSpPr>
            <a:spLocks noGrp="1"/>
          </p:cNvSpPr>
          <p:nvPr>
            <p:ph type="body" sz="quarter" idx="14"/>
          </p:nvPr>
        </p:nvSpPr>
        <p:spPr>
          <a:xfrm>
            <a:off x="3408362" y="5335071"/>
            <a:ext cx="8097838" cy="646331"/>
          </a:xfrm>
        </p:spPr>
        <p:txBody>
          <a:bodyPr/>
          <a:lstStyle/>
          <a:p>
            <a:endParaRPr lang="en-US" dirty="0"/>
          </a:p>
          <a:p>
            <a:endParaRPr lang="en-US" dirty="0"/>
          </a:p>
        </p:txBody>
      </p:sp>
      <p:sp>
        <p:nvSpPr>
          <p:cNvPr id="7" name="Text Placeholder 6"/>
          <p:cNvSpPr>
            <a:spLocks noGrp="1"/>
          </p:cNvSpPr>
          <p:nvPr>
            <p:ph type="body" sz="quarter" idx="13"/>
          </p:nvPr>
        </p:nvSpPr>
        <p:spPr>
          <a:xfrm>
            <a:off x="304800" y="2884235"/>
            <a:ext cx="11658600" cy="1089529"/>
          </a:xfrm>
        </p:spPr>
        <p:txBody>
          <a:bodyPr/>
          <a:lstStyle/>
          <a:p>
            <a:r>
              <a:rPr lang="en-US" dirty="0"/>
              <a:t>Given the Dataset with various Features and Entries, </a:t>
            </a:r>
            <a:r>
              <a:rPr lang="en-US" b="1" dirty="0"/>
              <a:t>what am I visualizing and predicting?</a:t>
            </a:r>
          </a:p>
        </p:txBody>
      </p:sp>
    </p:spTree>
    <p:extLst>
      <p:ext uri="{BB962C8B-B14F-4D97-AF65-F5344CB8AC3E}">
        <p14:creationId xmlns:p14="http://schemas.microsoft.com/office/powerpoint/2010/main" val="62731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4" name="Text Placeholder 13"/>
          <p:cNvSpPr>
            <a:spLocks noGrp="1"/>
          </p:cNvSpPr>
          <p:nvPr>
            <p:ph type="body" sz="quarter" idx="10"/>
          </p:nvPr>
        </p:nvSpPr>
        <p:spPr>
          <a:xfrm>
            <a:off x="944881" y="2662267"/>
            <a:ext cx="4332514" cy="867930"/>
          </a:xfrm>
        </p:spPr>
        <p:txBody>
          <a:bodyPr/>
          <a:lstStyle/>
          <a:p>
            <a:r>
              <a:rPr lang="en-US" dirty="0"/>
              <a:t>Extracting the valuable Insights from the Dataset.</a:t>
            </a:r>
          </a:p>
        </p:txBody>
      </p:sp>
      <p:sp>
        <p:nvSpPr>
          <p:cNvPr id="15" name="Text Placeholder 14"/>
          <p:cNvSpPr>
            <a:spLocks noGrp="1"/>
          </p:cNvSpPr>
          <p:nvPr>
            <p:ph type="body" sz="quarter" idx="11"/>
          </p:nvPr>
        </p:nvSpPr>
        <p:spPr>
          <a:xfrm>
            <a:off x="6096000" y="419100"/>
            <a:ext cx="5671764" cy="1292149"/>
          </a:xfrm>
        </p:spPr>
        <p:txBody>
          <a:bodyPr/>
          <a:lstStyle/>
          <a:p>
            <a:r>
              <a:rPr lang="en-US" dirty="0"/>
              <a:t>Variables</a:t>
            </a:r>
          </a:p>
          <a:p>
            <a:pPr lvl="1"/>
            <a:r>
              <a:rPr lang="en-US" dirty="0"/>
              <a:t>Dataset has 10000 Rows with 12 Features where 10 are Independent Features,1 Dependent Feature and an ID Feature which is ignored.</a:t>
            </a: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VISUALIZATION</a:t>
            </a:r>
          </a:p>
        </p:txBody>
      </p:sp>
      <p:sp>
        <p:nvSpPr>
          <p:cNvPr id="21" name="Text Placeholder 20"/>
          <p:cNvSpPr>
            <a:spLocks noGrp="1"/>
          </p:cNvSpPr>
          <p:nvPr>
            <p:ph type="body" sz="quarter" idx="12"/>
          </p:nvPr>
        </p:nvSpPr>
        <p:spPr>
          <a:xfrm>
            <a:off x="6096000" y="2242408"/>
            <a:ext cx="5671764" cy="1569148"/>
          </a:xfrm>
        </p:spPr>
        <p:txBody>
          <a:bodyPr/>
          <a:lstStyle/>
          <a:p>
            <a:pPr lvl="1"/>
            <a:r>
              <a:rPr lang="en-US" sz="2200" b="1" dirty="0"/>
              <a:t>Describe</a:t>
            </a:r>
          </a:p>
          <a:p>
            <a:pPr lvl="1"/>
            <a:r>
              <a:rPr lang="en-US" dirty="0"/>
              <a:t>Dataset has Integer and Floating Point Features, does not have EMPTY values i.e. </a:t>
            </a:r>
            <a:r>
              <a:rPr lang="en-US" dirty="0" err="1"/>
              <a:t>NaN</a:t>
            </a:r>
            <a:r>
              <a:rPr lang="en-US" dirty="0"/>
              <a:t> and most of the Features are range in a limited values expect </a:t>
            </a:r>
            <a:r>
              <a:rPr lang="en-US" dirty="0" err="1"/>
              <a:t>Troops_Mobilized</a:t>
            </a:r>
            <a:r>
              <a:rPr lang="en-US" dirty="0"/>
              <a:t> Feature.</a:t>
            </a:r>
          </a:p>
        </p:txBody>
      </p:sp>
      <p:sp>
        <p:nvSpPr>
          <p:cNvPr id="22" name="Text Placeholder 21"/>
          <p:cNvSpPr>
            <a:spLocks noGrp="1"/>
          </p:cNvSpPr>
          <p:nvPr>
            <p:ph type="body" sz="quarter" idx="13"/>
          </p:nvPr>
        </p:nvSpPr>
        <p:spPr>
          <a:xfrm>
            <a:off x="6096000" y="4342715"/>
            <a:ext cx="5671764" cy="1079270"/>
          </a:xfrm>
        </p:spPr>
        <p:txBody>
          <a:bodyPr/>
          <a:lstStyle/>
          <a:p>
            <a:r>
              <a:rPr lang="en-US" dirty="0"/>
              <a:t>Features</a:t>
            </a:r>
          </a:p>
          <a:p>
            <a:r>
              <a:rPr lang="en-US" sz="2000" b="0" dirty="0"/>
              <a:t>The DEFCON Level is the Target Feature, is Categorical and Discrete in nature.</a:t>
            </a:r>
            <a:endParaRPr lang="en-US" sz="2000" dirty="0"/>
          </a:p>
        </p:txBody>
      </p:sp>
    </p:spTree>
    <p:extLst>
      <p:ext uri="{BB962C8B-B14F-4D97-AF65-F5344CB8AC3E}">
        <p14:creationId xmlns:p14="http://schemas.microsoft.com/office/powerpoint/2010/main" val="27303381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63" presetClass="path" presetSubtype="0" decel="100000" fill="hold" grpId="1" nodeType="withEffect">
                                  <p:stCondLst>
                                    <p:cond delay="0"/>
                                  </p:stCondLst>
                                  <p:childTnLst>
                                    <p:animMotion origin="layout" path="M -0.14336 4.07407E-6 L -6.25E-7 4.07407E-6 " pathEditMode="relative" rAng="0" ptsTypes="AA">
                                      <p:cBhvr>
                                        <p:cTn id="14" dur="750" fill="hold"/>
                                        <p:tgtEl>
                                          <p:spTgt spid="14">
                                            <p:txEl>
                                              <p:pRg st="0" end="0"/>
                                            </p:txEl>
                                          </p:spTgt>
                                        </p:tgtEl>
                                        <p:attrNameLst>
                                          <p:attrName>ppt_x</p:attrName>
                                          <p:attrName>ppt_y</p:attrName>
                                        </p:attrNameLst>
                                      </p:cBhvr>
                                      <p:rCtr x="7161" y="0"/>
                                    </p:animMotion>
                                  </p:childTnLst>
                                </p:cTn>
                              </p:par>
                            </p:childTnLst>
                          </p:cTn>
                        </p:par>
                        <p:par>
                          <p:cTn id="15" fill="hold">
                            <p:stCondLst>
                              <p:cond delay="1250"/>
                            </p:stCondLst>
                            <p:childTnLst>
                              <p:par>
                                <p:cTn id="16" presetID="10"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750"/>
                                        <p:tgtEl>
                                          <p:spTgt spid="15"/>
                                        </p:tgtEl>
                                      </p:cBhvr>
                                    </p:animEffect>
                                  </p:childTnLst>
                                </p:cTn>
                              </p:par>
                            </p:childTnLst>
                          </p:cTn>
                        </p:par>
                        <p:par>
                          <p:cTn id="19" fill="hold">
                            <p:stCondLst>
                              <p:cond delay="2250"/>
                            </p:stCondLst>
                            <p:childTnLst>
                              <p:par>
                                <p:cTn id="20" presetID="10" presetClass="entr" presetSubtype="0" fill="hold" grpId="0" nodeType="afterEffect">
                                  <p:stCondLst>
                                    <p:cond delay="2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par>
                          <p:cTn id="23" fill="hold">
                            <p:stCondLst>
                              <p:cond delay="3250"/>
                            </p:stCondLst>
                            <p:childTnLst>
                              <p:par>
                                <p:cTn id="24" presetID="10" presetClass="entr" presetSubtype="0" fill="hold" grpId="0" nodeType="afterEffect">
                                  <p:stCondLst>
                                    <p:cond delay="2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5" grpId="0"/>
      <p:bldP spid="32"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5BC3CF-4929-48E4-818E-8E49B1053201}"/>
              </a:ext>
            </a:extLst>
          </p:cNvPr>
          <p:cNvSpPr>
            <a:spLocks noGrp="1"/>
          </p:cNvSpPr>
          <p:nvPr>
            <p:ph type="sldNum" sz="quarter" idx="4"/>
          </p:nvPr>
        </p:nvSpPr>
        <p:spPr/>
        <p:txBody>
          <a:bodyPr/>
          <a:lstStyle/>
          <a:p>
            <a:fld id="{5AE1514C-5E56-4738-A1FF-4B1CFD2A3E36}" type="slidenum">
              <a:rPr lang="en-US" smtClean="0"/>
              <a:pPr/>
              <a:t>15</a:t>
            </a:fld>
            <a:endParaRPr lang="en-US" dirty="0"/>
          </a:p>
        </p:txBody>
      </p:sp>
      <p:pic>
        <p:nvPicPr>
          <p:cNvPr id="16" name="Content Placeholder 15">
            <a:extLst>
              <a:ext uri="{FF2B5EF4-FFF2-40B4-BE49-F238E27FC236}">
                <a16:creationId xmlns:a16="http://schemas.microsoft.com/office/drawing/2014/main" id="{6CA10389-7279-47B0-9B7D-0B2E61FC1462}"/>
              </a:ext>
            </a:extLst>
          </p:cNvPr>
          <p:cNvPicPr>
            <a:picLocks noGrp="1" noChangeAspect="1"/>
          </p:cNvPicPr>
          <p:nvPr>
            <p:ph idx="18"/>
          </p:nvPr>
        </p:nvPicPr>
        <p:blipFill>
          <a:blip r:embed="rId2">
            <a:extLst>
              <a:ext uri="{28A0092B-C50C-407E-A947-70E740481C1C}">
                <a14:useLocalDpi xmlns:a14="http://schemas.microsoft.com/office/drawing/2010/main" val="0"/>
              </a:ext>
            </a:extLst>
          </a:blip>
          <a:stretch>
            <a:fillRect/>
          </a:stretch>
        </p:blipFill>
        <p:spPr>
          <a:xfrm>
            <a:off x="5244192" y="1015016"/>
            <a:ext cx="6667500" cy="42862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 Placeholder 8">
            <a:extLst>
              <a:ext uri="{FF2B5EF4-FFF2-40B4-BE49-F238E27FC236}">
                <a16:creationId xmlns:a16="http://schemas.microsoft.com/office/drawing/2014/main" id="{181E9CC3-B8D2-4182-933E-BFD695045B65}"/>
              </a:ext>
            </a:extLst>
          </p:cNvPr>
          <p:cNvSpPr>
            <a:spLocks noGrp="1"/>
          </p:cNvSpPr>
          <p:nvPr>
            <p:ph type="body" sz="quarter" idx="11"/>
          </p:nvPr>
        </p:nvSpPr>
        <p:spPr>
          <a:xfrm>
            <a:off x="280308" y="2656006"/>
            <a:ext cx="5277496" cy="3579441"/>
          </a:xfrm>
        </p:spPr>
        <p:txBody>
          <a:bodyPr/>
          <a:lstStyle/>
          <a:p>
            <a:pPr fontAlgn="base"/>
            <a:r>
              <a:rPr lang="en-US" sz="2800" i="1" dirty="0"/>
              <a:t>DEFCON Level </a:t>
            </a:r>
            <a:r>
              <a:rPr lang="en-US" sz="2800" dirty="0"/>
              <a:t>is a </a:t>
            </a:r>
            <a:r>
              <a:rPr lang="en-US" sz="2800" i="1" dirty="0"/>
              <a:t>Target</a:t>
            </a:r>
            <a:r>
              <a:rPr lang="en-US" sz="2800" dirty="0"/>
              <a:t> Feature, it’s Value Counts aren’t spread equally. </a:t>
            </a:r>
          </a:p>
          <a:p>
            <a:pPr fontAlgn="base"/>
            <a:r>
              <a:rPr lang="en-US" sz="2800" dirty="0"/>
              <a:t>The Levels </a:t>
            </a:r>
            <a:r>
              <a:rPr lang="en-US" sz="2800" i="1" dirty="0"/>
              <a:t>2</a:t>
            </a:r>
            <a:r>
              <a:rPr lang="en-US" sz="2800" dirty="0"/>
              <a:t> &amp; </a:t>
            </a:r>
            <a:r>
              <a:rPr lang="en-US" sz="2800" i="1" dirty="0"/>
              <a:t>3</a:t>
            </a:r>
            <a:r>
              <a:rPr lang="en-US" sz="2800" dirty="0"/>
              <a:t> does exists in majorly of Dataset, i.e. </a:t>
            </a:r>
            <a:r>
              <a:rPr lang="en-US" sz="2800" b="1" i="1" dirty="0"/>
              <a:t>~81.8%</a:t>
            </a:r>
            <a:r>
              <a:rPr lang="en-US" sz="2800" dirty="0"/>
              <a:t>; and Levels </a:t>
            </a:r>
            <a:r>
              <a:rPr lang="en-US" sz="2800" i="1" dirty="0"/>
              <a:t>5</a:t>
            </a:r>
            <a:r>
              <a:rPr lang="en-US" sz="2800" dirty="0"/>
              <a:t> &amp; </a:t>
            </a:r>
            <a:r>
              <a:rPr lang="en-US" sz="2800" i="1" dirty="0"/>
              <a:t>1</a:t>
            </a:r>
            <a:r>
              <a:rPr lang="en-US" sz="2800" dirty="0"/>
              <a:t> does exists minimally in Dataset, i.e. </a:t>
            </a:r>
            <a:r>
              <a:rPr lang="en-US" sz="2800" b="1" i="1" dirty="0"/>
              <a:t>~06.1%</a:t>
            </a:r>
          </a:p>
        </p:txBody>
      </p:sp>
      <p:sp>
        <p:nvSpPr>
          <p:cNvPr id="11" name="Text Placeholder 10">
            <a:extLst>
              <a:ext uri="{FF2B5EF4-FFF2-40B4-BE49-F238E27FC236}">
                <a16:creationId xmlns:a16="http://schemas.microsoft.com/office/drawing/2014/main" id="{20A3AD98-6FAA-4E52-857C-C1F940EDE52C}"/>
              </a:ext>
            </a:extLst>
          </p:cNvPr>
          <p:cNvSpPr>
            <a:spLocks noGrp="1"/>
          </p:cNvSpPr>
          <p:nvPr>
            <p:ph type="body" sz="quarter" idx="19"/>
          </p:nvPr>
        </p:nvSpPr>
        <p:spPr>
          <a:xfrm>
            <a:off x="114300" y="424085"/>
            <a:ext cx="6096000" cy="590931"/>
          </a:xfrm>
        </p:spPr>
        <p:txBody>
          <a:bodyPr/>
          <a:lstStyle/>
          <a:p>
            <a:r>
              <a:rPr lang="en-US" b="1" dirty="0">
                <a:solidFill>
                  <a:srgbClr val="92D050"/>
                </a:solidFill>
              </a:rPr>
              <a:t>DEFCON Level Value Counts</a:t>
            </a:r>
            <a:endParaRPr lang="en-US" dirty="0"/>
          </a:p>
        </p:txBody>
      </p:sp>
      <p:sp>
        <p:nvSpPr>
          <p:cNvPr id="12" name="Text Placeholder 10">
            <a:extLst>
              <a:ext uri="{FF2B5EF4-FFF2-40B4-BE49-F238E27FC236}">
                <a16:creationId xmlns:a16="http://schemas.microsoft.com/office/drawing/2014/main" id="{368A76BA-80CC-4CE9-8E52-E851D22A1687}"/>
              </a:ext>
            </a:extLst>
          </p:cNvPr>
          <p:cNvSpPr txBox="1">
            <a:spLocks/>
          </p:cNvSpPr>
          <p:nvPr/>
        </p:nvSpPr>
        <p:spPr>
          <a:xfrm>
            <a:off x="-63659" y="1794216"/>
            <a:ext cx="6096000" cy="590931"/>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3600" b="0" kern="1200">
                <a:gradFill>
                  <a:gsLst>
                    <a:gs pos="15000">
                      <a:schemeClr val="tx1"/>
                    </a:gs>
                    <a:gs pos="47000">
                      <a:schemeClr val="tx1"/>
                    </a:gs>
                  </a:gsLst>
                  <a:lin ang="5400000" scaled="1"/>
                </a:gra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a:solidFill>
                  <a:schemeClr val="tx1">
                    <a:lumMod val="65000"/>
                    <a:lumOff val="35000"/>
                  </a:schemeClr>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7030A0"/>
                </a:solidFill>
              </a:rPr>
              <a:t>Insight</a:t>
            </a:r>
          </a:p>
        </p:txBody>
      </p:sp>
      <p:sp>
        <p:nvSpPr>
          <p:cNvPr id="2" name="TextBox 1">
            <a:extLst>
              <a:ext uri="{FF2B5EF4-FFF2-40B4-BE49-F238E27FC236}">
                <a16:creationId xmlns:a16="http://schemas.microsoft.com/office/drawing/2014/main" id="{12743D27-43FA-4F89-B729-BF45D8539E32}"/>
              </a:ext>
            </a:extLst>
          </p:cNvPr>
          <p:cNvSpPr txBox="1"/>
          <p:nvPr/>
        </p:nvSpPr>
        <p:spPr>
          <a:xfrm>
            <a:off x="6032341" y="5572125"/>
            <a:ext cx="5852564" cy="738664"/>
          </a:xfrm>
          <a:prstGeom prst="rect">
            <a:avLst/>
          </a:prstGeom>
          <a:noFill/>
        </p:spPr>
        <p:txBody>
          <a:bodyPr wrap="none" rtlCol="0">
            <a:spAutoFit/>
          </a:bodyPr>
          <a:lstStyle/>
          <a:p>
            <a:r>
              <a:rPr lang="en-US" sz="2400" dirty="0">
                <a:solidFill>
                  <a:srgbClr val="FFC000"/>
                </a:solidFill>
              </a:rPr>
              <a:t>Thus, the Target Feature is </a:t>
            </a:r>
            <a:r>
              <a:rPr lang="en-US" sz="2400" b="1" i="1" dirty="0" err="1">
                <a:solidFill>
                  <a:srgbClr val="FFC000"/>
                </a:solidFill>
              </a:rPr>
              <a:t>IMBALANCEd</a:t>
            </a:r>
            <a:r>
              <a:rPr lang="en-US" sz="2400" dirty="0">
                <a:solidFill>
                  <a:srgbClr val="FFC000"/>
                </a:solidFill>
              </a:rPr>
              <a:t>.</a:t>
            </a:r>
          </a:p>
          <a:p>
            <a:endParaRPr lang="en-US" dirty="0"/>
          </a:p>
        </p:txBody>
      </p:sp>
    </p:spTree>
    <p:extLst>
      <p:ext uri="{BB962C8B-B14F-4D97-AF65-F5344CB8AC3E}">
        <p14:creationId xmlns:p14="http://schemas.microsoft.com/office/powerpoint/2010/main" val="395171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5BC3CF-4929-48E4-818E-8E49B1053201}"/>
              </a:ext>
            </a:extLst>
          </p:cNvPr>
          <p:cNvSpPr>
            <a:spLocks noGrp="1"/>
          </p:cNvSpPr>
          <p:nvPr>
            <p:ph type="sldNum" sz="quarter" idx="4"/>
          </p:nvPr>
        </p:nvSpPr>
        <p:spPr/>
        <p:txBody>
          <a:bodyPr/>
          <a:lstStyle/>
          <a:p>
            <a:fld id="{5AE1514C-5E56-4738-A1FF-4B1CFD2A3E36}" type="slidenum">
              <a:rPr lang="en-US" smtClean="0"/>
              <a:pPr/>
              <a:t>16</a:t>
            </a:fld>
            <a:endParaRPr lang="en-US" dirty="0"/>
          </a:p>
        </p:txBody>
      </p:sp>
      <p:pic>
        <p:nvPicPr>
          <p:cNvPr id="16" name="Content Placeholder 15">
            <a:extLst>
              <a:ext uri="{FF2B5EF4-FFF2-40B4-BE49-F238E27FC236}">
                <a16:creationId xmlns:a16="http://schemas.microsoft.com/office/drawing/2014/main" id="{6CA10389-7279-47B0-9B7D-0B2E61FC1462}"/>
              </a:ext>
            </a:extLst>
          </p:cNvPr>
          <p:cNvPicPr>
            <a:picLocks noGrp="1" noChangeAspect="1"/>
          </p:cNvPicPr>
          <p:nvPr>
            <p:ph idx="18"/>
          </p:nvPr>
        </p:nvPicPr>
        <p:blipFill>
          <a:blip r:embed="rId2">
            <a:extLst>
              <a:ext uri="{28A0092B-C50C-407E-A947-70E740481C1C}">
                <a14:useLocalDpi xmlns:a14="http://schemas.microsoft.com/office/drawing/2010/main" val="0"/>
              </a:ext>
            </a:extLst>
          </a:blip>
          <a:stretch>
            <a:fillRect/>
          </a:stretch>
        </p:blipFill>
        <p:spPr>
          <a:xfrm>
            <a:off x="5672792" y="1285875"/>
            <a:ext cx="6437523" cy="42862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 Placeholder 8">
            <a:extLst>
              <a:ext uri="{FF2B5EF4-FFF2-40B4-BE49-F238E27FC236}">
                <a16:creationId xmlns:a16="http://schemas.microsoft.com/office/drawing/2014/main" id="{181E9CC3-B8D2-4182-933E-BFD695045B65}"/>
              </a:ext>
            </a:extLst>
          </p:cNvPr>
          <p:cNvSpPr>
            <a:spLocks noGrp="1"/>
          </p:cNvSpPr>
          <p:nvPr>
            <p:ph type="body" sz="quarter" idx="11"/>
          </p:nvPr>
        </p:nvSpPr>
        <p:spPr>
          <a:xfrm>
            <a:off x="254798" y="3524717"/>
            <a:ext cx="5277496" cy="1255728"/>
          </a:xfrm>
        </p:spPr>
        <p:txBody>
          <a:bodyPr/>
          <a:lstStyle/>
          <a:p>
            <a:pPr fontAlgn="base"/>
            <a:r>
              <a:rPr lang="en-US" sz="2800" dirty="0"/>
              <a:t>The no. of Diplomatic Meetings set among Nations are either 1 or None.</a:t>
            </a:r>
          </a:p>
        </p:txBody>
      </p:sp>
      <p:sp>
        <p:nvSpPr>
          <p:cNvPr id="11" name="Text Placeholder 10">
            <a:extLst>
              <a:ext uri="{FF2B5EF4-FFF2-40B4-BE49-F238E27FC236}">
                <a16:creationId xmlns:a16="http://schemas.microsoft.com/office/drawing/2014/main" id="{20A3AD98-6FAA-4E52-857C-C1F940EDE52C}"/>
              </a:ext>
            </a:extLst>
          </p:cNvPr>
          <p:cNvSpPr>
            <a:spLocks noGrp="1"/>
          </p:cNvSpPr>
          <p:nvPr>
            <p:ph type="body" sz="quarter" idx="19"/>
          </p:nvPr>
        </p:nvSpPr>
        <p:spPr>
          <a:xfrm>
            <a:off x="114300" y="424085"/>
            <a:ext cx="6096000" cy="1089529"/>
          </a:xfrm>
        </p:spPr>
        <p:txBody>
          <a:bodyPr/>
          <a:lstStyle/>
          <a:p>
            <a:r>
              <a:rPr lang="en-US" b="1" dirty="0">
                <a:solidFill>
                  <a:srgbClr val="92D050"/>
                </a:solidFill>
              </a:rPr>
              <a:t>Diplomatic Meetings Value Counts</a:t>
            </a:r>
            <a:endParaRPr lang="en-US" dirty="0"/>
          </a:p>
        </p:txBody>
      </p:sp>
      <p:sp>
        <p:nvSpPr>
          <p:cNvPr id="12" name="Text Placeholder 10">
            <a:extLst>
              <a:ext uri="{FF2B5EF4-FFF2-40B4-BE49-F238E27FC236}">
                <a16:creationId xmlns:a16="http://schemas.microsoft.com/office/drawing/2014/main" id="{368A76BA-80CC-4CE9-8E52-E851D22A1687}"/>
              </a:ext>
            </a:extLst>
          </p:cNvPr>
          <p:cNvSpPr txBox="1">
            <a:spLocks/>
          </p:cNvSpPr>
          <p:nvPr/>
        </p:nvSpPr>
        <p:spPr>
          <a:xfrm>
            <a:off x="-154454" y="2742352"/>
            <a:ext cx="6096000" cy="590931"/>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3600" b="0" kern="1200">
                <a:gradFill>
                  <a:gsLst>
                    <a:gs pos="15000">
                      <a:schemeClr val="tx1"/>
                    </a:gs>
                    <a:gs pos="47000">
                      <a:schemeClr val="tx1"/>
                    </a:gs>
                  </a:gsLst>
                  <a:lin ang="5400000" scaled="1"/>
                </a:gra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a:solidFill>
                  <a:schemeClr val="tx1">
                    <a:lumMod val="65000"/>
                    <a:lumOff val="35000"/>
                  </a:schemeClr>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7030A0"/>
                </a:solidFill>
              </a:rPr>
              <a:t>Insight</a:t>
            </a:r>
          </a:p>
        </p:txBody>
      </p:sp>
    </p:spTree>
    <p:extLst>
      <p:ext uri="{BB962C8B-B14F-4D97-AF65-F5344CB8AC3E}">
        <p14:creationId xmlns:p14="http://schemas.microsoft.com/office/powerpoint/2010/main" val="295396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5BC3CF-4929-48E4-818E-8E49B1053201}"/>
              </a:ext>
            </a:extLst>
          </p:cNvPr>
          <p:cNvSpPr>
            <a:spLocks noGrp="1"/>
          </p:cNvSpPr>
          <p:nvPr>
            <p:ph type="sldNum" sz="quarter" idx="4"/>
          </p:nvPr>
        </p:nvSpPr>
        <p:spPr/>
        <p:txBody>
          <a:bodyPr/>
          <a:lstStyle/>
          <a:p>
            <a:fld id="{5AE1514C-5E56-4738-A1FF-4B1CFD2A3E36}" type="slidenum">
              <a:rPr lang="en-US" smtClean="0"/>
              <a:pPr/>
              <a:t>17</a:t>
            </a:fld>
            <a:endParaRPr lang="en-US" dirty="0"/>
          </a:p>
        </p:txBody>
      </p:sp>
      <p:pic>
        <p:nvPicPr>
          <p:cNvPr id="16" name="Content Placeholder 15">
            <a:extLst>
              <a:ext uri="{FF2B5EF4-FFF2-40B4-BE49-F238E27FC236}">
                <a16:creationId xmlns:a16="http://schemas.microsoft.com/office/drawing/2014/main" id="{6CA10389-7279-47B0-9B7D-0B2E61FC1462}"/>
              </a:ext>
            </a:extLst>
          </p:cNvPr>
          <p:cNvPicPr>
            <a:picLocks noGrp="1" noChangeAspect="1"/>
          </p:cNvPicPr>
          <p:nvPr>
            <p:ph idx="18"/>
          </p:nvPr>
        </p:nvPicPr>
        <p:blipFill>
          <a:blip r:embed="rId2">
            <a:extLst>
              <a:ext uri="{28A0092B-C50C-407E-A947-70E740481C1C}">
                <a14:useLocalDpi xmlns:a14="http://schemas.microsoft.com/office/drawing/2010/main" val="0"/>
              </a:ext>
            </a:extLst>
          </a:blip>
          <a:stretch>
            <a:fillRect/>
          </a:stretch>
        </p:blipFill>
        <p:spPr>
          <a:xfrm>
            <a:off x="114299" y="1197876"/>
            <a:ext cx="11944394" cy="457863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Placeholder 8">
            <a:extLst>
              <a:ext uri="{FF2B5EF4-FFF2-40B4-BE49-F238E27FC236}">
                <a16:creationId xmlns:a16="http://schemas.microsoft.com/office/drawing/2014/main" id="{181E9CC3-B8D2-4182-933E-BFD695045B65}"/>
              </a:ext>
            </a:extLst>
          </p:cNvPr>
          <p:cNvSpPr>
            <a:spLocks noGrp="1"/>
          </p:cNvSpPr>
          <p:nvPr>
            <p:ph type="body" sz="quarter" idx="11"/>
          </p:nvPr>
        </p:nvSpPr>
        <p:spPr>
          <a:xfrm>
            <a:off x="4609322" y="5869489"/>
            <a:ext cx="7306572" cy="757130"/>
          </a:xfrm>
        </p:spPr>
        <p:txBody>
          <a:bodyPr/>
          <a:lstStyle/>
          <a:p>
            <a:pPr fontAlgn="base"/>
            <a:r>
              <a:rPr lang="en-US" sz="2400" dirty="0"/>
              <a:t>As more Nations Allied, the no. of Active Threats gradually reduces.</a:t>
            </a:r>
          </a:p>
        </p:txBody>
      </p:sp>
      <p:sp>
        <p:nvSpPr>
          <p:cNvPr id="11" name="Text Placeholder 10">
            <a:extLst>
              <a:ext uri="{FF2B5EF4-FFF2-40B4-BE49-F238E27FC236}">
                <a16:creationId xmlns:a16="http://schemas.microsoft.com/office/drawing/2014/main" id="{20A3AD98-6FAA-4E52-857C-C1F940EDE52C}"/>
              </a:ext>
            </a:extLst>
          </p:cNvPr>
          <p:cNvSpPr>
            <a:spLocks noGrp="1"/>
          </p:cNvSpPr>
          <p:nvPr>
            <p:ph type="body" sz="quarter" idx="19"/>
          </p:nvPr>
        </p:nvSpPr>
        <p:spPr>
          <a:xfrm>
            <a:off x="114299" y="424085"/>
            <a:ext cx="6692049" cy="1089529"/>
          </a:xfrm>
        </p:spPr>
        <p:txBody>
          <a:bodyPr/>
          <a:lstStyle/>
          <a:p>
            <a:r>
              <a:rPr lang="en-US" b="1" dirty="0">
                <a:solidFill>
                  <a:srgbClr val="92D050"/>
                </a:solidFill>
              </a:rPr>
              <a:t>Allied Nations vs Active Threats</a:t>
            </a:r>
            <a:endParaRPr lang="en-US" dirty="0"/>
          </a:p>
        </p:txBody>
      </p:sp>
    </p:spTree>
    <p:extLst>
      <p:ext uri="{BB962C8B-B14F-4D97-AF65-F5344CB8AC3E}">
        <p14:creationId xmlns:p14="http://schemas.microsoft.com/office/powerpoint/2010/main" val="1170189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5BC3CF-4929-48E4-818E-8E49B1053201}"/>
              </a:ext>
            </a:extLst>
          </p:cNvPr>
          <p:cNvSpPr>
            <a:spLocks noGrp="1"/>
          </p:cNvSpPr>
          <p:nvPr>
            <p:ph type="sldNum" sz="quarter" idx="4"/>
          </p:nvPr>
        </p:nvSpPr>
        <p:spPr/>
        <p:txBody>
          <a:bodyPr/>
          <a:lstStyle/>
          <a:p>
            <a:fld id="{5AE1514C-5E56-4738-A1FF-4B1CFD2A3E36}" type="slidenum">
              <a:rPr lang="en-US" smtClean="0"/>
              <a:pPr/>
              <a:t>18</a:t>
            </a:fld>
            <a:endParaRPr lang="en-US" dirty="0"/>
          </a:p>
        </p:txBody>
      </p:sp>
      <p:pic>
        <p:nvPicPr>
          <p:cNvPr id="16" name="Content Placeholder 15">
            <a:extLst>
              <a:ext uri="{FF2B5EF4-FFF2-40B4-BE49-F238E27FC236}">
                <a16:creationId xmlns:a16="http://schemas.microsoft.com/office/drawing/2014/main" id="{6CA10389-7279-47B0-9B7D-0B2E61FC1462}"/>
              </a:ext>
            </a:extLst>
          </p:cNvPr>
          <p:cNvPicPr>
            <a:picLocks noGrp="1" noChangeAspect="1"/>
          </p:cNvPicPr>
          <p:nvPr>
            <p:ph idx="18"/>
          </p:nvPr>
        </p:nvPicPr>
        <p:blipFill>
          <a:blip r:embed="rId2">
            <a:extLst>
              <a:ext uri="{28A0092B-C50C-407E-A947-70E740481C1C}">
                <a14:useLocalDpi xmlns:a14="http://schemas.microsoft.com/office/drawing/2010/main" val="0"/>
              </a:ext>
            </a:extLst>
          </a:blip>
          <a:stretch>
            <a:fillRect/>
          </a:stretch>
        </p:blipFill>
        <p:spPr>
          <a:xfrm>
            <a:off x="3338296" y="1079054"/>
            <a:ext cx="8693136" cy="5588445"/>
          </a:xfrm>
          <a:prstGeom prst="rect">
            <a:avLst/>
          </a:prstGeom>
          <a:ln>
            <a:noFill/>
          </a:ln>
          <a:effectLst>
            <a:outerShdw blurRad="292100" dist="139700" dir="2700000" algn="tl" rotWithShape="0">
              <a:srgbClr val="333333">
                <a:alpha val="65000"/>
              </a:srgbClr>
            </a:outerShdw>
          </a:effectLst>
        </p:spPr>
      </p:pic>
      <p:sp>
        <p:nvSpPr>
          <p:cNvPr id="9" name="Text Placeholder 8">
            <a:extLst>
              <a:ext uri="{FF2B5EF4-FFF2-40B4-BE49-F238E27FC236}">
                <a16:creationId xmlns:a16="http://schemas.microsoft.com/office/drawing/2014/main" id="{181E9CC3-B8D2-4182-933E-BFD695045B65}"/>
              </a:ext>
            </a:extLst>
          </p:cNvPr>
          <p:cNvSpPr>
            <a:spLocks noGrp="1"/>
          </p:cNvSpPr>
          <p:nvPr>
            <p:ph type="body" sz="quarter" idx="11"/>
          </p:nvPr>
        </p:nvSpPr>
        <p:spPr>
          <a:xfrm>
            <a:off x="160568" y="4239116"/>
            <a:ext cx="2967135" cy="1421928"/>
          </a:xfrm>
        </p:spPr>
        <p:txBody>
          <a:bodyPr/>
          <a:lstStyle/>
          <a:p>
            <a:pPr fontAlgn="base"/>
            <a:r>
              <a:rPr lang="en-US" sz="2400" dirty="0"/>
              <a:t>Active Threats gradually increases as the no. of Hostile Nations increases.</a:t>
            </a:r>
          </a:p>
        </p:txBody>
      </p:sp>
      <p:sp>
        <p:nvSpPr>
          <p:cNvPr id="11" name="Text Placeholder 10">
            <a:extLst>
              <a:ext uri="{FF2B5EF4-FFF2-40B4-BE49-F238E27FC236}">
                <a16:creationId xmlns:a16="http://schemas.microsoft.com/office/drawing/2014/main" id="{20A3AD98-6FAA-4E52-857C-C1F940EDE52C}"/>
              </a:ext>
            </a:extLst>
          </p:cNvPr>
          <p:cNvSpPr>
            <a:spLocks noGrp="1"/>
          </p:cNvSpPr>
          <p:nvPr>
            <p:ph type="body" sz="quarter" idx="19"/>
          </p:nvPr>
        </p:nvSpPr>
        <p:spPr>
          <a:xfrm>
            <a:off x="114299" y="424085"/>
            <a:ext cx="6692049" cy="590931"/>
          </a:xfrm>
        </p:spPr>
        <p:txBody>
          <a:bodyPr/>
          <a:lstStyle/>
          <a:p>
            <a:r>
              <a:rPr lang="en-US" b="1" dirty="0">
                <a:solidFill>
                  <a:srgbClr val="92D050"/>
                </a:solidFill>
              </a:rPr>
              <a:t>Hostile Nations vs Active Threats</a:t>
            </a:r>
            <a:endParaRPr lang="en-US" dirty="0"/>
          </a:p>
        </p:txBody>
      </p:sp>
    </p:spTree>
    <p:extLst>
      <p:ext uri="{BB962C8B-B14F-4D97-AF65-F5344CB8AC3E}">
        <p14:creationId xmlns:p14="http://schemas.microsoft.com/office/powerpoint/2010/main" val="413814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5BC3CF-4929-48E4-818E-8E49B1053201}"/>
              </a:ext>
            </a:extLst>
          </p:cNvPr>
          <p:cNvSpPr>
            <a:spLocks noGrp="1"/>
          </p:cNvSpPr>
          <p:nvPr>
            <p:ph type="sldNum" sz="quarter" idx="4"/>
          </p:nvPr>
        </p:nvSpPr>
        <p:spPr/>
        <p:txBody>
          <a:bodyPr/>
          <a:lstStyle/>
          <a:p>
            <a:fld id="{5AE1514C-5E56-4738-A1FF-4B1CFD2A3E36}" type="slidenum">
              <a:rPr lang="en-US" smtClean="0"/>
              <a:pPr/>
              <a:t>19</a:t>
            </a:fld>
            <a:endParaRPr lang="en-US" dirty="0"/>
          </a:p>
        </p:txBody>
      </p:sp>
      <p:pic>
        <p:nvPicPr>
          <p:cNvPr id="16" name="Content Placeholder 15">
            <a:extLst>
              <a:ext uri="{FF2B5EF4-FFF2-40B4-BE49-F238E27FC236}">
                <a16:creationId xmlns:a16="http://schemas.microsoft.com/office/drawing/2014/main" id="{6CA10389-7279-47B0-9B7D-0B2E61FC1462}"/>
              </a:ext>
            </a:extLst>
          </p:cNvPr>
          <p:cNvPicPr>
            <a:picLocks noGrp="1" noChangeAspect="1"/>
          </p:cNvPicPr>
          <p:nvPr>
            <p:ph idx="18"/>
          </p:nvPr>
        </p:nvPicPr>
        <p:blipFill>
          <a:blip r:embed="rId2">
            <a:extLst>
              <a:ext uri="{28A0092B-C50C-407E-A947-70E740481C1C}">
                <a14:useLocalDpi xmlns:a14="http://schemas.microsoft.com/office/drawing/2010/main" val="0"/>
              </a:ext>
            </a:extLst>
          </a:blip>
          <a:stretch>
            <a:fillRect/>
          </a:stretch>
        </p:blipFill>
        <p:spPr>
          <a:xfrm>
            <a:off x="118986" y="1138335"/>
            <a:ext cx="11912446" cy="43061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 Placeholder 8">
            <a:extLst>
              <a:ext uri="{FF2B5EF4-FFF2-40B4-BE49-F238E27FC236}">
                <a16:creationId xmlns:a16="http://schemas.microsoft.com/office/drawing/2014/main" id="{181E9CC3-B8D2-4182-933E-BFD695045B65}"/>
              </a:ext>
            </a:extLst>
          </p:cNvPr>
          <p:cNvSpPr>
            <a:spLocks noGrp="1"/>
          </p:cNvSpPr>
          <p:nvPr>
            <p:ph type="body" sz="quarter" idx="11"/>
          </p:nvPr>
        </p:nvSpPr>
        <p:spPr>
          <a:xfrm>
            <a:off x="3545633" y="5773973"/>
            <a:ext cx="8080310" cy="757130"/>
          </a:xfrm>
        </p:spPr>
        <p:txBody>
          <a:bodyPr/>
          <a:lstStyle/>
          <a:p>
            <a:pPr fontAlgn="base"/>
            <a:r>
              <a:rPr lang="en-US" sz="2400" dirty="0"/>
              <a:t>Citizen Fear Index increases as the no. of Nations are Allied together.</a:t>
            </a:r>
          </a:p>
        </p:txBody>
      </p:sp>
      <p:sp>
        <p:nvSpPr>
          <p:cNvPr id="11" name="Text Placeholder 10">
            <a:extLst>
              <a:ext uri="{FF2B5EF4-FFF2-40B4-BE49-F238E27FC236}">
                <a16:creationId xmlns:a16="http://schemas.microsoft.com/office/drawing/2014/main" id="{20A3AD98-6FAA-4E52-857C-C1F940EDE52C}"/>
              </a:ext>
            </a:extLst>
          </p:cNvPr>
          <p:cNvSpPr>
            <a:spLocks noGrp="1"/>
          </p:cNvSpPr>
          <p:nvPr>
            <p:ph type="body" sz="quarter" idx="19"/>
          </p:nvPr>
        </p:nvSpPr>
        <p:spPr>
          <a:xfrm>
            <a:off x="114299" y="424085"/>
            <a:ext cx="7462158" cy="1089529"/>
          </a:xfrm>
        </p:spPr>
        <p:txBody>
          <a:bodyPr/>
          <a:lstStyle/>
          <a:p>
            <a:r>
              <a:rPr lang="en-US" b="1" dirty="0">
                <a:solidFill>
                  <a:srgbClr val="92D050"/>
                </a:solidFill>
              </a:rPr>
              <a:t>Allied Nations vs Citizen Fear Index</a:t>
            </a:r>
            <a:endParaRPr lang="en-US" dirty="0"/>
          </a:p>
        </p:txBody>
      </p:sp>
    </p:spTree>
    <p:extLst>
      <p:ext uri="{BB962C8B-B14F-4D97-AF65-F5344CB8AC3E}">
        <p14:creationId xmlns:p14="http://schemas.microsoft.com/office/powerpoint/2010/main" val="178096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304800" y="2884235"/>
            <a:ext cx="11887200" cy="1089529"/>
          </a:xfrm>
        </p:spPr>
        <p:txBody>
          <a:bodyPr/>
          <a:lstStyle/>
          <a:p>
            <a:r>
              <a:rPr lang="en-US" sz="3200" b="1" dirty="0"/>
              <a:t>“</a:t>
            </a:r>
            <a:r>
              <a:rPr lang="en-US" dirty="0"/>
              <a:t>The Defense Readiness Condition (</a:t>
            </a:r>
            <a:r>
              <a:rPr lang="en-US" dirty="0">
                <a:solidFill>
                  <a:srgbClr val="FF0000"/>
                </a:solidFill>
              </a:rPr>
              <a:t>DEFCON</a:t>
            </a:r>
            <a:r>
              <a:rPr lang="en-US" dirty="0"/>
              <a:t>) is an </a:t>
            </a:r>
            <a:r>
              <a:rPr lang="en-US" i="1" dirty="0"/>
              <a:t>Alert state</a:t>
            </a:r>
            <a:r>
              <a:rPr lang="en-US" dirty="0"/>
              <a:t> used by the </a:t>
            </a:r>
            <a:r>
              <a:rPr lang="en-US" i="1" dirty="0"/>
              <a:t>United States Armed Forces</a:t>
            </a:r>
            <a:r>
              <a:rPr lang="en-US" sz="3200" dirty="0"/>
              <a:t>.”</a:t>
            </a:r>
          </a:p>
        </p:txBody>
      </p:sp>
      <p:sp>
        <p:nvSpPr>
          <p:cNvPr id="3" name="Text Placeholder 2"/>
          <p:cNvSpPr>
            <a:spLocks noGrp="1"/>
          </p:cNvSpPr>
          <p:nvPr>
            <p:ph type="body" sz="quarter" idx="14"/>
          </p:nvPr>
        </p:nvSpPr>
        <p:spPr>
          <a:xfrm>
            <a:off x="3865562" y="5276808"/>
            <a:ext cx="8097838" cy="369332"/>
          </a:xfrm>
        </p:spPr>
        <p:txBody>
          <a:bodyPr/>
          <a:lstStyle/>
          <a:p>
            <a:r>
              <a:rPr lang="en-US" dirty="0"/>
              <a:t>-- Joint Chiefs of Staff and Unified &amp; Specified Combatant Commands.</a:t>
            </a:r>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dirty="0"/>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600" dirty="0"/>
              <a:t>Applying Supervised Machine Learning, Deep Learning Modeling techniques on the Dataset to predict the Target Class.</a:t>
            </a:r>
            <a:endParaRPr lang="en-US" sz="3600" dirty="0">
              <a:solidFill>
                <a:schemeClr val="accent1"/>
              </a:solidFill>
            </a:endParaRPr>
          </a:p>
        </p:txBody>
      </p:sp>
      <p:sp>
        <p:nvSpPr>
          <p:cNvPr id="11" name="Text Placeholder 10"/>
          <p:cNvSpPr>
            <a:spLocks noGrp="1"/>
          </p:cNvSpPr>
          <p:nvPr>
            <p:ph type="body" sz="quarter" idx="11"/>
          </p:nvPr>
        </p:nvSpPr>
        <p:spPr>
          <a:xfrm>
            <a:off x="304801" y="4206240"/>
            <a:ext cx="11658600" cy="757130"/>
          </a:xfrm>
        </p:spPr>
        <p:txBody>
          <a:bodyPr/>
          <a:lstStyle/>
          <a:p>
            <a:r>
              <a:rPr lang="en-US" dirty="0"/>
              <a:t>In this Project, I am applying Deep Learning Techniques on the Dataset to predict the Multi Class Feature, i.e. DEFCON Level</a:t>
            </a:r>
          </a:p>
        </p:txBody>
      </p:sp>
      <p:sp>
        <p:nvSpPr>
          <p:cNvPr id="12" name="Text Placeholder 11"/>
          <p:cNvSpPr>
            <a:spLocks noGrp="1"/>
          </p:cNvSpPr>
          <p:nvPr>
            <p:ph type="body" sz="quarter" idx="12"/>
          </p:nvPr>
        </p:nvSpPr>
        <p:spPr>
          <a:xfrm>
            <a:off x="4426641" y="555136"/>
            <a:ext cx="3413114" cy="1089529"/>
          </a:xfrm>
        </p:spPr>
        <p:txBody>
          <a:bodyPr/>
          <a:lstStyle/>
          <a:p>
            <a:r>
              <a:rPr lang="en-US" sz="7200" dirty="0"/>
              <a:t>MODEL</a:t>
            </a:r>
          </a:p>
        </p:txBody>
      </p:sp>
    </p:spTree>
    <p:extLst>
      <p:ext uri="{BB962C8B-B14F-4D97-AF65-F5344CB8AC3E}">
        <p14:creationId xmlns:p14="http://schemas.microsoft.com/office/powerpoint/2010/main" val="32480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16322" y="1812330"/>
            <a:ext cx="3714704" cy="3640997"/>
          </a:xfrm>
        </p:spPr>
        <p:txBody>
          <a:bodyPr/>
          <a:lstStyle/>
          <a:p>
            <a:pPr>
              <a:spcAft>
                <a:spcPts val="2400"/>
              </a:spcAft>
            </a:pPr>
            <a:r>
              <a:rPr lang="en-US" dirty="0"/>
              <a:t>“Base Model”</a:t>
            </a:r>
          </a:p>
          <a:p>
            <a:pPr lvl="1"/>
            <a:r>
              <a:rPr lang="en-US" dirty="0"/>
              <a:t>The Base Model did not perform better in predicting the Multi Class Target Feature.</a:t>
            </a:r>
          </a:p>
          <a:p>
            <a:pPr lvl="1"/>
            <a:r>
              <a:rPr lang="en-US" dirty="0"/>
              <a:t>The Accuracy, Precision and F1 Score did not meet threshold.</a:t>
            </a:r>
          </a:p>
          <a:p>
            <a:pPr lvl="1"/>
            <a:r>
              <a:rPr lang="en-US" dirty="0"/>
              <a:t>The Plot of Loss Function in during Training and Validation is not IDLE.</a:t>
            </a:r>
          </a:p>
        </p:txBody>
      </p:sp>
      <p:sp>
        <p:nvSpPr>
          <p:cNvPr id="11" name="Content Placeholder 10"/>
          <p:cNvSpPr>
            <a:spLocks noGrp="1"/>
          </p:cNvSpPr>
          <p:nvPr>
            <p:ph idx="14"/>
          </p:nvPr>
        </p:nvSpPr>
        <p:spPr>
          <a:xfrm>
            <a:off x="4149760" y="1812330"/>
            <a:ext cx="3840480" cy="2245743"/>
          </a:xfrm>
        </p:spPr>
        <p:txBody>
          <a:bodyPr/>
          <a:lstStyle/>
          <a:p>
            <a:pPr>
              <a:spcAft>
                <a:spcPts val="2400"/>
              </a:spcAft>
            </a:pPr>
            <a:r>
              <a:rPr lang="en-US" dirty="0"/>
              <a:t>“Reason for Less Accuracy”</a:t>
            </a:r>
          </a:p>
          <a:p>
            <a:pPr lvl="1"/>
            <a:r>
              <a:rPr lang="en-US" dirty="0"/>
              <a:t>The Dataset Target Class has highly Imbalance in nature. Hence Up Sampling has to be performed to increase the no. of majority values.</a:t>
            </a:r>
          </a:p>
        </p:txBody>
      </p:sp>
      <p:sp>
        <p:nvSpPr>
          <p:cNvPr id="18" name="Content Placeholder 17"/>
          <p:cNvSpPr>
            <a:spLocks noGrp="1"/>
          </p:cNvSpPr>
          <p:nvPr>
            <p:ph idx="15"/>
          </p:nvPr>
        </p:nvSpPr>
        <p:spPr>
          <a:xfrm>
            <a:off x="8108974" y="1812330"/>
            <a:ext cx="3773077" cy="4250394"/>
          </a:xfrm>
        </p:spPr>
        <p:txBody>
          <a:bodyPr/>
          <a:lstStyle/>
          <a:p>
            <a:pPr>
              <a:spcAft>
                <a:spcPts val="2400"/>
              </a:spcAft>
            </a:pPr>
            <a:r>
              <a:rPr lang="en-US" dirty="0"/>
              <a:t>“Model – After handling Imbalance”</a:t>
            </a:r>
          </a:p>
          <a:p>
            <a:pPr lvl="1"/>
            <a:r>
              <a:rPr lang="en-US" dirty="0"/>
              <a:t>Applied SMOTE sampling technique to Up Sample the Target Class's Minority values.</a:t>
            </a:r>
          </a:p>
          <a:p>
            <a:pPr lvl="1"/>
            <a:r>
              <a:rPr lang="en-US" dirty="0"/>
              <a:t>Upon handling the Imbalance, the Model Accuracy is bit improved, i.e. 43%</a:t>
            </a:r>
          </a:p>
          <a:p>
            <a:pPr lvl="1"/>
            <a:r>
              <a:rPr lang="en-US" dirty="0"/>
              <a:t>The Plot of Loss Function in during Training and Validation is now IDLE.</a:t>
            </a:r>
          </a:p>
        </p:txBody>
      </p:sp>
      <p:sp>
        <p:nvSpPr>
          <p:cNvPr id="14" name="Title 1"/>
          <p:cNvSpPr>
            <a:spLocks noGrp="1"/>
          </p:cNvSpPr>
          <p:nvPr>
            <p:ph type="title"/>
          </p:nvPr>
        </p:nvSpPr>
        <p:spPr/>
        <p:txBody>
          <a:bodyPr/>
          <a:lstStyle/>
          <a:p>
            <a:r>
              <a:rPr lang="en-US" dirty="0"/>
              <a:t>Modeling</a:t>
            </a:r>
          </a:p>
        </p:txBody>
      </p:sp>
      <p:sp>
        <p:nvSpPr>
          <p:cNvPr id="6" name="Text Placeholder 5"/>
          <p:cNvSpPr>
            <a:spLocks noGrp="1"/>
          </p:cNvSpPr>
          <p:nvPr>
            <p:ph type="body" sz="quarter" idx="16"/>
          </p:nvPr>
        </p:nvSpPr>
        <p:spPr>
          <a:xfrm>
            <a:off x="2879003" y="419100"/>
            <a:ext cx="9084398" cy="1089529"/>
          </a:xfrm>
        </p:spPr>
        <p:txBody>
          <a:bodyPr/>
          <a:lstStyle/>
          <a:p>
            <a:r>
              <a:rPr lang="en-US" dirty="0"/>
              <a:t>Using </a:t>
            </a:r>
            <a:r>
              <a:rPr lang="en-US" dirty="0" err="1"/>
              <a:t>Keras</a:t>
            </a:r>
            <a:r>
              <a:rPr lang="en-US" dirty="0"/>
              <a:t> Tensor Flow Deep Learning APIs, created a Model with Optimizers, Early Stopping, Drop Out, Regularization etc. to predict the Target Feature.</a:t>
            </a:r>
          </a:p>
        </p:txBody>
      </p:sp>
      <p:sp>
        <p:nvSpPr>
          <p:cNvPr id="9" name="Rectangle 8"/>
          <p:cNvSpPr/>
          <p:nvPr/>
        </p:nvSpPr>
        <p:spPr>
          <a:xfrm>
            <a:off x="4404360" y="2542684"/>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26686" y="255602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82034" y="2551828"/>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21</a:t>
            </a:fld>
            <a:endParaRPr lang="en-US" dirty="0"/>
          </a:p>
        </p:txBody>
      </p:sp>
      <p:pic>
        <p:nvPicPr>
          <p:cNvPr id="12" name="Picture 11">
            <a:extLst>
              <a:ext uri="{FF2B5EF4-FFF2-40B4-BE49-F238E27FC236}">
                <a16:creationId xmlns:a16="http://schemas.microsoft.com/office/drawing/2014/main" id="{D96645C3-3167-423C-8C65-F74FE50DE6D1}"/>
              </a:ext>
            </a:extLst>
          </p:cNvPr>
          <p:cNvPicPr>
            <a:picLocks noChangeAspect="1"/>
          </p:cNvPicPr>
          <p:nvPr/>
        </p:nvPicPr>
        <p:blipFill>
          <a:blip r:embed="rId3"/>
          <a:stretch>
            <a:fillRect/>
          </a:stretch>
        </p:blipFill>
        <p:spPr>
          <a:xfrm>
            <a:off x="3949290" y="4058073"/>
            <a:ext cx="3933825" cy="1809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93073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8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8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8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8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8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8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8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63" presetClass="path" presetSubtype="0" accel="50000" decel="50000" fill="hold" grpId="1" nodeType="withEffect">
                                  <p:stCondLst>
                                    <p:cond delay="0"/>
                                  </p:stCondLst>
                                  <p:childTnLst>
                                    <p:animMotion origin="layout" path="M -0.13933 3.7037E-7 L 4.79167E-6 3.7037E-7 " pathEditMode="relative" rAng="0" ptsTypes="AA">
                                      <p:cBhvr>
                                        <p:cTn id="24" dur="500" fill="hold"/>
                                        <p:tgtEl>
                                          <p:spTgt spid="13"/>
                                        </p:tgtEl>
                                        <p:attrNameLst>
                                          <p:attrName>ppt_x</p:attrName>
                                          <p:attrName>ppt_y</p:attrName>
                                        </p:attrNameLst>
                                      </p:cBhvr>
                                      <p:rCtr x="6966" y="0"/>
                                    </p:animMotion>
                                  </p:childTnLst>
                                </p:cTn>
                              </p:par>
                            </p:childTnLst>
                          </p:cTn>
                        </p:par>
                      </p:childTnLst>
                    </p:cTn>
                  </p:par>
                  <p:par>
                    <p:cTn id="25" fill="hold">
                      <p:stCondLst>
                        <p:cond delay="indefinite"/>
                      </p:stCondLst>
                      <p:childTnLst>
                        <p:par>
                          <p:cTn id="26" fill="hold">
                            <p:stCondLst>
                              <p:cond delay="0"/>
                            </p:stCondLst>
                            <p:childTnLst>
                              <p:par>
                                <p:cTn id="27" presetID="2" presetClass="entr" presetSubtype="4" decel="10000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 calcmode="lin" valueType="num">
                                      <p:cBhvr additive="base">
                                        <p:cTn id="29" dur="8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0" dur="800" fill="hold"/>
                                        <p:tgtEl>
                                          <p:spTgt spid="1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 calcmode="lin" valueType="num">
                                      <p:cBhvr additive="base">
                                        <p:cTn id="33" dur="8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4" dur="800" fill="hold"/>
                                        <p:tgtEl>
                                          <p:spTgt spid="11">
                                            <p:txEl>
                                              <p:pRg st="1" end="1"/>
                                            </p:txEl>
                                          </p:spTgt>
                                        </p:tgtEl>
                                        <p:attrNameLst>
                                          <p:attrName>ppt_y</p:attrName>
                                        </p:attrNameLst>
                                      </p:cBhvr>
                                      <p:tavLst>
                                        <p:tav tm="0">
                                          <p:val>
                                            <p:strVal val="1+#ppt_h/2"/>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63" presetClass="path" presetSubtype="0" accel="50000" decel="50000" fill="hold" grpId="1" nodeType="withEffect">
                                  <p:stCondLst>
                                    <p:cond delay="0"/>
                                  </p:stCondLst>
                                  <p:childTnLst>
                                    <p:animMotion origin="layout" path="M -0.13932 -7.40741E-7 L 0 -7.40741E-7 " pathEditMode="relative" rAng="0" ptsTypes="AA">
                                      <p:cBhvr>
                                        <p:cTn id="38" dur="500" fill="hold"/>
                                        <p:tgtEl>
                                          <p:spTgt spid="9"/>
                                        </p:tgtEl>
                                        <p:attrNameLst>
                                          <p:attrName>ppt_x</p:attrName>
                                          <p:attrName>ppt_y</p:attrName>
                                        </p:attrNameLst>
                                      </p:cBhvr>
                                      <p:rCtr x="6966" y="0"/>
                                    </p:animMotion>
                                  </p:childTnLst>
                                </p:cTn>
                              </p:par>
                            </p:childTnLst>
                          </p:cTn>
                        </p:par>
                      </p:childTnLst>
                    </p:cTn>
                  </p:par>
                  <p:par>
                    <p:cTn id="39" fill="hold">
                      <p:stCondLst>
                        <p:cond delay="indefinite"/>
                      </p:stCondLst>
                      <p:childTnLst>
                        <p:par>
                          <p:cTn id="40" fill="hold">
                            <p:stCondLst>
                              <p:cond delay="0"/>
                            </p:stCondLst>
                            <p:childTnLst>
                              <p:par>
                                <p:cTn id="41" presetID="2" presetClass="entr" presetSubtype="4" decel="100000" fill="hold" grpId="0"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additive="base">
                                        <p:cTn id="43" dur="8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44" dur="800" fill="hold"/>
                                        <p:tgtEl>
                                          <p:spTgt spid="18">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anim calcmode="lin" valueType="num">
                                      <p:cBhvr additive="base">
                                        <p:cTn id="47" dur="8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48" dur="800" fill="hold"/>
                                        <p:tgtEl>
                                          <p:spTgt spid="18">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18">
                                            <p:txEl>
                                              <p:pRg st="2" end="2"/>
                                            </p:txEl>
                                          </p:spTgt>
                                        </p:tgtEl>
                                        <p:attrNameLst>
                                          <p:attrName>style.visibility</p:attrName>
                                        </p:attrNameLst>
                                      </p:cBhvr>
                                      <p:to>
                                        <p:strVal val="visible"/>
                                      </p:to>
                                    </p:set>
                                    <p:anim calcmode="lin" valueType="num">
                                      <p:cBhvr additive="base">
                                        <p:cTn id="51" dur="8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52" dur="800" fill="hold"/>
                                        <p:tgtEl>
                                          <p:spTgt spid="18">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0"/>
                                  </p:stCondLst>
                                  <p:childTnLst>
                                    <p:set>
                                      <p:cBhvr>
                                        <p:cTn id="54" dur="1" fill="hold">
                                          <p:stCondLst>
                                            <p:cond delay="0"/>
                                          </p:stCondLst>
                                        </p:cTn>
                                        <p:tgtEl>
                                          <p:spTgt spid="18">
                                            <p:txEl>
                                              <p:pRg st="3" end="3"/>
                                            </p:txEl>
                                          </p:spTgt>
                                        </p:tgtEl>
                                        <p:attrNameLst>
                                          <p:attrName>style.visibility</p:attrName>
                                        </p:attrNameLst>
                                      </p:cBhvr>
                                      <p:to>
                                        <p:strVal val="visible"/>
                                      </p:to>
                                    </p:set>
                                    <p:anim calcmode="lin" valueType="num">
                                      <p:cBhvr additive="base">
                                        <p:cTn id="55" dur="8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56" dur="800" fill="hold"/>
                                        <p:tgtEl>
                                          <p:spTgt spid="18">
                                            <p:txEl>
                                              <p:pRg st="3" end="3"/>
                                            </p:txEl>
                                          </p:spTgt>
                                        </p:tgtEl>
                                        <p:attrNameLst>
                                          <p:attrName>ppt_y</p:attrName>
                                        </p:attrNameLst>
                                      </p:cBhvr>
                                      <p:tavLst>
                                        <p:tav tm="0">
                                          <p:val>
                                            <p:strVal val="1+#ppt_h/2"/>
                                          </p:val>
                                        </p:tav>
                                        <p:tav tm="100000">
                                          <p:val>
                                            <p:strVal val="#ppt_y"/>
                                          </p:val>
                                        </p:tav>
                                      </p:tavLst>
                                    </p:anim>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63" presetClass="path" presetSubtype="0" accel="50000" decel="50000" fill="hold" grpId="1" nodeType="withEffect">
                                  <p:stCondLst>
                                    <p:cond delay="0"/>
                                  </p:stCondLst>
                                  <p:childTnLst>
                                    <p:animMotion origin="layout" path="M -0.13932 -4.07407E-6 L -4.58333E-6 -4.07407E-6 " pathEditMode="relative" rAng="0" ptsTypes="AA">
                                      <p:cBhvr>
                                        <p:cTn id="60" dur="500" fill="hold"/>
                                        <p:tgtEl>
                                          <p:spTgt spid="15"/>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P spid="18" grpId="0" uiExpand="1" build="p"/>
      <p:bldP spid="9" grpId="0" animBg="1"/>
      <p:bldP spid="9" grpId="1" animBg="1"/>
      <p:bldP spid="15" grpId="0" animBg="1"/>
      <p:bldP spid="15" grpId="1" animBg="1"/>
      <p:bldP spid="13" grpId="0"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rot="16200000">
            <a:off x="-1548407" y="1848344"/>
            <a:ext cx="3714704" cy="424732"/>
          </a:xfrm>
        </p:spPr>
        <p:txBody>
          <a:bodyPr/>
          <a:lstStyle/>
          <a:p>
            <a:pPr>
              <a:spcAft>
                <a:spcPts val="2400"/>
              </a:spcAft>
            </a:pPr>
            <a:r>
              <a:rPr lang="en-US" dirty="0"/>
              <a:t>“Base Model”</a:t>
            </a:r>
          </a:p>
        </p:txBody>
      </p:sp>
      <p:sp>
        <p:nvSpPr>
          <p:cNvPr id="18" name="Content Placeholder 17"/>
          <p:cNvSpPr>
            <a:spLocks noGrp="1"/>
          </p:cNvSpPr>
          <p:nvPr>
            <p:ph idx="15"/>
          </p:nvPr>
        </p:nvSpPr>
        <p:spPr>
          <a:xfrm rot="16200000">
            <a:off x="-1570216" y="4830337"/>
            <a:ext cx="3773077" cy="424732"/>
          </a:xfrm>
        </p:spPr>
        <p:txBody>
          <a:bodyPr/>
          <a:lstStyle/>
          <a:p>
            <a:pPr>
              <a:spcAft>
                <a:spcPts val="2400"/>
              </a:spcAft>
            </a:pPr>
            <a:r>
              <a:rPr lang="en-US" dirty="0"/>
              <a:t>“After handling Imbalance”</a:t>
            </a:r>
          </a:p>
        </p:txBody>
      </p:sp>
      <p:sp>
        <p:nvSpPr>
          <p:cNvPr id="14" name="Title 1"/>
          <p:cNvSpPr>
            <a:spLocks noGrp="1"/>
          </p:cNvSpPr>
          <p:nvPr>
            <p:ph type="title"/>
          </p:nvPr>
        </p:nvSpPr>
        <p:spPr/>
        <p:txBody>
          <a:bodyPr/>
          <a:lstStyle/>
          <a:p>
            <a:r>
              <a:rPr lang="en-US" dirty="0"/>
              <a:t>Plot</a:t>
            </a:r>
          </a:p>
        </p:txBody>
      </p:sp>
      <p:sp>
        <p:nvSpPr>
          <p:cNvPr id="6" name="Text Placeholder 5"/>
          <p:cNvSpPr>
            <a:spLocks noGrp="1"/>
          </p:cNvSpPr>
          <p:nvPr>
            <p:ph type="body" sz="quarter" idx="16"/>
          </p:nvPr>
        </p:nvSpPr>
        <p:spPr>
          <a:xfrm>
            <a:off x="2879003" y="419100"/>
            <a:ext cx="9084398" cy="424732"/>
          </a:xfrm>
        </p:spPr>
        <p:txBody>
          <a:bodyPr/>
          <a:lstStyle/>
          <a:p>
            <a:r>
              <a:rPr lang="en-US" dirty="0"/>
              <a:t>Plot Loss Function, Accuracy &amp; Confusion Matrix</a:t>
            </a:r>
          </a:p>
        </p:txBody>
      </p:sp>
      <p:sp>
        <p:nvSpPr>
          <p:cNvPr id="13" name="Rectangle 12"/>
          <p:cNvSpPr/>
          <p:nvPr/>
        </p:nvSpPr>
        <p:spPr>
          <a:xfrm>
            <a:off x="740582" y="4028856"/>
            <a:ext cx="11268447" cy="609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22</a:t>
            </a:fld>
            <a:endParaRPr lang="en-US" dirty="0"/>
          </a:p>
        </p:txBody>
      </p:sp>
      <p:pic>
        <p:nvPicPr>
          <p:cNvPr id="2" name="Picture 1">
            <a:extLst>
              <a:ext uri="{FF2B5EF4-FFF2-40B4-BE49-F238E27FC236}">
                <a16:creationId xmlns:a16="http://schemas.microsoft.com/office/drawing/2014/main" id="{FB2A0462-BE4F-4281-91EF-628A3B385888}"/>
              </a:ext>
            </a:extLst>
          </p:cNvPr>
          <p:cNvPicPr>
            <a:picLocks noChangeAspect="1"/>
          </p:cNvPicPr>
          <p:nvPr/>
        </p:nvPicPr>
        <p:blipFill>
          <a:blip r:embed="rId3"/>
          <a:stretch>
            <a:fillRect/>
          </a:stretch>
        </p:blipFill>
        <p:spPr>
          <a:xfrm>
            <a:off x="444355" y="1372096"/>
            <a:ext cx="3762375" cy="2514600"/>
          </a:xfrm>
          <a:prstGeom prst="rect">
            <a:avLst/>
          </a:prstGeom>
        </p:spPr>
      </p:pic>
      <p:pic>
        <p:nvPicPr>
          <p:cNvPr id="3" name="Picture 2">
            <a:extLst>
              <a:ext uri="{FF2B5EF4-FFF2-40B4-BE49-F238E27FC236}">
                <a16:creationId xmlns:a16="http://schemas.microsoft.com/office/drawing/2014/main" id="{56627BEC-FD76-4B38-96A4-F4A1BE527BC7}"/>
              </a:ext>
            </a:extLst>
          </p:cNvPr>
          <p:cNvPicPr>
            <a:picLocks noChangeAspect="1"/>
          </p:cNvPicPr>
          <p:nvPr/>
        </p:nvPicPr>
        <p:blipFill>
          <a:blip r:embed="rId4"/>
          <a:stretch>
            <a:fillRect/>
          </a:stretch>
        </p:blipFill>
        <p:spPr>
          <a:xfrm>
            <a:off x="4176008" y="1459611"/>
            <a:ext cx="3695700" cy="2476500"/>
          </a:xfrm>
          <a:prstGeom prst="rect">
            <a:avLst/>
          </a:prstGeom>
        </p:spPr>
      </p:pic>
      <p:pic>
        <p:nvPicPr>
          <p:cNvPr id="4" name="Picture 3">
            <a:extLst>
              <a:ext uri="{FF2B5EF4-FFF2-40B4-BE49-F238E27FC236}">
                <a16:creationId xmlns:a16="http://schemas.microsoft.com/office/drawing/2014/main" id="{98131199-25CC-470A-851F-8E77CC671EAB}"/>
              </a:ext>
            </a:extLst>
          </p:cNvPr>
          <p:cNvPicPr>
            <a:picLocks noChangeAspect="1"/>
          </p:cNvPicPr>
          <p:nvPr/>
        </p:nvPicPr>
        <p:blipFill>
          <a:blip r:embed="rId5"/>
          <a:stretch>
            <a:fillRect/>
          </a:stretch>
        </p:blipFill>
        <p:spPr>
          <a:xfrm rot="1584569">
            <a:off x="8058759" y="1421189"/>
            <a:ext cx="3971925" cy="1819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Content Placeholder 6">
            <a:extLst>
              <a:ext uri="{FF2B5EF4-FFF2-40B4-BE49-F238E27FC236}">
                <a16:creationId xmlns:a16="http://schemas.microsoft.com/office/drawing/2014/main" id="{B8508C46-2621-49F9-9E8B-9792720578D9}"/>
              </a:ext>
            </a:extLst>
          </p:cNvPr>
          <p:cNvSpPr>
            <a:spLocks noGrp="1"/>
          </p:cNvSpPr>
          <p:nvPr>
            <p:ph idx="14"/>
          </p:nvPr>
        </p:nvSpPr>
        <p:spPr/>
        <p:txBody>
          <a:bodyPr/>
          <a:lstStyle/>
          <a:p>
            <a:endParaRPr lang="en-US" dirty="0"/>
          </a:p>
        </p:txBody>
      </p:sp>
      <p:pic>
        <p:nvPicPr>
          <p:cNvPr id="8" name="Picture 7">
            <a:extLst>
              <a:ext uri="{FF2B5EF4-FFF2-40B4-BE49-F238E27FC236}">
                <a16:creationId xmlns:a16="http://schemas.microsoft.com/office/drawing/2014/main" id="{549DAA0C-D103-4C6A-A277-F37019ED6271}"/>
              </a:ext>
            </a:extLst>
          </p:cNvPr>
          <p:cNvPicPr>
            <a:picLocks noChangeAspect="1"/>
          </p:cNvPicPr>
          <p:nvPr/>
        </p:nvPicPr>
        <p:blipFill>
          <a:blip r:embed="rId6"/>
          <a:stretch>
            <a:fillRect/>
          </a:stretch>
        </p:blipFill>
        <p:spPr>
          <a:xfrm>
            <a:off x="482456" y="4291771"/>
            <a:ext cx="3686175" cy="2457450"/>
          </a:xfrm>
          <a:prstGeom prst="rect">
            <a:avLst/>
          </a:prstGeom>
        </p:spPr>
      </p:pic>
      <p:pic>
        <p:nvPicPr>
          <p:cNvPr id="16" name="Picture 15">
            <a:extLst>
              <a:ext uri="{FF2B5EF4-FFF2-40B4-BE49-F238E27FC236}">
                <a16:creationId xmlns:a16="http://schemas.microsoft.com/office/drawing/2014/main" id="{959EA62C-D4B9-4658-9EB7-34810E463F54}"/>
              </a:ext>
            </a:extLst>
          </p:cNvPr>
          <p:cNvPicPr>
            <a:picLocks noChangeAspect="1"/>
          </p:cNvPicPr>
          <p:nvPr/>
        </p:nvPicPr>
        <p:blipFill>
          <a:blip r:embed="rId7"/>
          <a:stretch>
            <a:fillRect/>
          </a:stretch>
        </p:blipFill>
        <p:spPr>
          <a:xfrm>
            <a:off x="4255308" y="4331509"/>
            <a:ext cx="3667125" cy="2447925"/>
          </a:xfrm>
          <a:prstGeom prst="rect">
            <a:avLst/>
          </a:prstGeom>
        </p:spPr>
      </p:pic>
      <p:pic>
        <p:nvPicPr>
          <p:cNvPr id="17" name="Picture 16">
            <a:extLst>
              <a:ext uri="{FF2B5EF4-FFF2-40B4-BE49-F238E27FC236}">
                <a16:creationId xmlns:a16="http://schemas.microsoft.com/office/drawing/2014/main" id="{C70B6657-BA2F-4688-BDAF-3C3DF2256060}"/>
              </a:ext>
            </a:extLst>
          </p:cNvPr>
          <p:cNvPicPr>
            <a:picLocks noChangeAspect="1"/>
          </p:cNvPicPr>
          <p:nvPr/>
        </p:nvPicPr>
        <p:blipFill>
          <a:blip r:embed="rId8"/>
          <a:stretch>
            <a:fillRect/>
          </a:stretch>
        </p:blipFill>
        <p:spPr>
          <a:xfrm rot="20715071">
            <a:off x="8027870" y="4410518"/>
            <a:ext cx="3962400" cy="18192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999049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8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63" presetClass="path" presetSubtype="0" accel="50000" decel="50000" fill="hold" grpId="1" nodeType="withEffect">
                                  <p:stCondLst>
                                    <p:cond delay="0"/>
                                  </p:stCondLst>
                                  <p:childTnLst>
                                    <p:animMotion origin="layout" path="M -0.13933 1.85185E-6 L 3.33333E-6 1.85185E-6 " pathEditMode="relative" rAng="0" ptsTypes="AA">
                                      <p:cBhvr>
                                        <p:cTn id="12" dur="500" fill="hold"/>
                                        <p:tgtEl>
                                          <p:spTgt spid="13"/>
                                        </p:tgtEl>
                                        <p:attrNameLst>
                                          <p:attrName>ppt_x</p:attrName>
                                          <p:attrName>ppt_y</p:attrName>
                                        </p:attrNameLst>
                                      </p:cBhvr>
                                      <p:rCtr x="6966" y="0"/>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decel="10000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 calcmode="lin" valueType="num">
                                      <p:cBhvr additive="base">
                                        <p:cTn id="17" dur="8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8" dur="8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8" grpId="0" uiExpand="1" build="p"/>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39627" y="1861823"/>
            <a:ext cx="3714704" cy="2245743"/>
          </a:xfrm>
        </p:spPr>
        <p:txBody>
          <a:bodyPr/>
          <a:lstStyle/>
          <a:p>
            <a:pPr>
              <a:spcAft>
                <a:spcPts val="2400"/>
              </a:spcAft>
            </a:pPr>
            <a:r>
              <a:rPr lang="en-US" dirty="0"/>
              <a:t>“Label Encoding”</a:t>
            </a:r>
          </a:p>
          <a:p>
            <a:pPr lvl="1"/>
            <a:r>
              <a:rPr lang="en-US" dirty="0"/>
              <a:t>Performed Label Encoding using </a:t>
            </a:r>
            <a:r>
              <a:rPr lang="en-US" dirty="0" err="1"/>
              <a:t>get_dummies</a:t>
            </a:r>
            <a:r>
              <a:rPr lang="en-US" dirty="0"/>
              <a:t>() on multiple features, with which there is observed improvement in the Accuracy</a:t>
            </a:r>
          </a:p>
        </p:txBody>
      </p:sp>
      <p:sp>
        <p:nvSpPr>
          <p:cNvPr id="11" name="Content Placeholder 10"/>
          <p:cNvSpPr>
            <a:spLocks noGrp="1"/>
          </p:cNvSpPr>
          <p:nvPr>
            <p:ph idx="14"/>
          </p:nvPr>
        </p:nvSpPr>
        <p:spPr>
          <a:xfrm>
            <a:off x="4118035" y="1875370"/>
            <a:ext cx="3840480" cy="1691745"/>
          </a:xfrm>
        </p:spPr>
        <p:txBody>
          <a:bodyPr/>
          <a:lstStyle/>
          <a:p>
            <a:pPr>
              <a:spcAft>
                <a:spcPts val="2400"/>
              </a:spcAft>
            </a:pPr>
            <a:r>
              <a:rPr lang="en-US" dirty="0"/>
              <a:t>“Using Drop Out”</a:t>
            </a:r>
          </a:p>
          <a:p>
            <a:pPr lvl="1"/>
            <a:r>
              <a:rPr lang="en-US" dirty="0"/>
              <a:t>Used Drop Out in Layers to achieve better Consistency and Fitting.</a:t>
            </a:r>
          </a:p>
        </p:txBody>
      </p:sp>
      <p:sp>
        <p:nvSpPr>
          <p:cNvPr id="18" name="Content Placeholder 17"/>
          <p:cNvSpPr>
            <a:spLocks noGrp="1"/>
          </p:cNvSpPr>
          <p:nvPr>
            <p:ph idx="15"/>
          </p:nvPr>
        </p:nvSpPr>
        <p:spPr>
          <a:xfrm>
            <a:off x="8187115" y="1875370"/>
            <a:ext cx="3773077" cy="1968744"/>
          </a:xfrm>
        </p:spPr>
        <p:txBody>
          <a:bodyPr/>
          <a:lstStyle/>
          <a:p>
            <a:pPr>
              <a:spcAft>
                <a:spcPts val="2400"/>
              </a:spcAft>
            </a:pPr>
            <a:r>
              <a:rPr lang="en-US" dirty="0"/>
              <a:t>“Using Regularization”</a:t>
            </a:r>
          </a:p>
          <a:p>
            <a:pPr lvl="1"/>
            <a:r>
              <a:rPr lang="en-US" dirty="0"/>
              <a:t>Did Normalize the Weights in between Layers as the Dataset Inputs are already Normalized in nature.</a:t>
            </a:r>
          </a:p>
        </p:txBody>
      </p:sp>
      <p:sp>
        <p:nvSpPr>
          <p:cNvPr id="14" name="Title 1"/>
          <p:cNvSpPr>
            <a:spLocks noGrp="1"/>
          </p:cNvSpPr>
          <p:nvPr>
            <p:ph type="title"/>
          </p:nvPr>
        </p:nvSpPr>
        <p:spPr/>
        <p:txBody>
          <a:bodyPr/>
          <a:lstStyle/>
          <a:p>
            <a:r>
              <a:rPr lang="en-US" dirty="0"/>
              <a:t>Modeling</a:t>
            </a:r>
          </a:p>
        </p:txBody>
      </p:sp>
      <p:sp>
        <p:nvSpPr>
          <p:cNvPr id="6" name="Text Placeholder 5"/>
          <p:cNvSpPr>
            <a:spLocks noGrp="1"/>
          </p:cNvSpPr>
          <p:nvPr>
            <p:ph type="body" sz="quarter" idx="16"/>
          </p:nvPr>
        </p:nvSpPr>
        <p:spPr>
          <a:xfrm>
            <a:off x="2879003" y="419100"/>
            <a:ext cx="9084398" cy="1089529"/>
          </a:xfrm>
        </p:spPr>
        <p:txBody>
          <a:bodyPr/>
          <a:lstStyle/>
          <a:p>
            <a:r>
              <a:rPr lang="en-US" dirty="0"/>
              <a:t>Using </a:t>
            </a:r>
            <a:r>
              <a:rPr lang="en-US" dirty="0" err="1"/>
              <a:t>Keras</a:t>
            </a:r>
            <a:r>
              <a:rPr lang="en-US" dirty="0"/>
              <a:t> Tensor Flow Deep Learning APIs, created a Model with Optimizers, Early Stopping, Drop Out, Regularization etc. to predict the Target Feature.</a:t>
            </a:r>
          </a:p>
        </p:txBody>
      </p:sp>
      <p:sp>
        <p:nvSpPr>
          <p:cNvPr id="9" name="Rectangle 8"/>
          <p:cNvSpPr/>
          <p:nvPr/>
        </p:nvSpPr>
        <p:spPr>
          <a:xfrm>
            <a:off x="4346635" y="2458937"/>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82013" y="2477225"/>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05339" y="2477225"/>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23</a:t>
            </a:fld>
            <a:endParaRPr lang="en-US" dirty="0"/>
          </a:p>
        </p:txBody>
      </p:sp>
      <p:pic>
        <p:nvPicPr>
          <p:cNvPr id="2" name="Picture 1">
            <a:extLst>
              <a:ext uri="{FF2B5EF4-FFF2-40B4-BE49-F238E27FC236}">
                <a16:creationId xmlns:a16="http://schemas.microsoft.com/office/drawing/2014/main" id="{2A70B4B9-3F19-4E3B-BFB8-1936BC86980B}"/>
              </a:ext>
            </a:extLst>
          </p:cNvPr>
          <p:cNvPicPr>
            <a:picLocks noChangeAspect="1"/>
          </p:cNvPicPr>
          <p:nvPr/>
        </p:nvPicPr>
        <p:blipFill>
          <a:blip r:embed="rId3"/>
          <a:stretch>
            <a:fillRect/>
          </a:stretch>
        </p:blipFill>
        <p:spPr>
          <a:xfrm>
            <a:off x="7929151" y="4168970"/>
            <a:ext cx="4000500" cy="184785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1152473B-6CBF-458A-B635-667BC74C77BF}"/>
              </a:ext>
            </a:extLst>
          </p:cNvPr>
          <p:cNvPicPr>
            <a:picLocks noChangeAspect="1"/>
          </p:cNvPicPr>
          <p:nvPr/>
        </p:nvPicPr>
        <p:blipFill>
          <a:blip r:embed="rId4"/>
          <a:stretch>
            <a:fillRect/>
          </a:stretch>
        </p:blipFill>
        <p:spPr>
          <a:xfrm>
            <a:off x="3967540" y="4199353"/>
            <a:ext cx="3990975" cy="18764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5A48BAE-B4BF-487C-87BD-3555CBD52C20}"/>
              </a:ext>
            </a:extLst>
          </p:cNvPr>
          <p:cNvPicPr>
            <a:picLocks noChangeAspect="1"/>
          </p:cNvPicPr>
          <p:nvPr/>
        </p:nvPicPr>
        <p:blipFill>
          <a:blip r:embed="rId5"/>
          <a:stretch>
            <a:fillRect/>
          </a:stretch>
        </p:blipFill>
        <p:spPr>
          <a:xfrm>
            <a:off x="71815" y="4223165"/>
            <a:ext cx="3895725" cy="1828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17918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8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8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8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63" presetClass="path" presetSubtype="0" accel="50000" decel="50000" fill="hold" grpId="1" nodeType="withEffect">
                                  <p:stCondLst>
                                    <p:cond delay="0"/>
                                  </p:stCondLst>
                                  <p:childTnLst>
                                    <p:animMotion origin="layout" path="M -0.13932 5.55112E-17 L 1.66667E-6 5.55112E-17 " pathEditMode="relative" rAng="0" ptsTypes="AA">
                                      <p:cBhvr>
                                        <p:cTn id="16" dur="500" fill="hold"/>
                                        <p:tgtEl>
                                          <p:spTgt spid="13"/>
                                        </p:tgtEl>
                                        <p:attrNameLst>
                                          <p:attrName>ppt_x</p:attrName>
                                          <p:attrName>ppt_y</p:attrName>
                                        </p:attrNameLst>
                                      </p:cBhvr>
                                      <p:rCtr x="6966" y="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8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800" fill="hold"/>
                                        <p:tgtEl>
                                          <p:spTgt spid="1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 calcmode="lin" valueType="num">
                                      <p:cBhvr additive="base">
                                        <p:cTn id="25" dur="8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6" dur="800" fill="hold"/>
                                        <p:tgtEl>
                                          <p:spTgt spid="11">
                                            <p:txEl>
                                              <p:pRg st="1" end="1"/>
                                            </p:txEl>
                                          </p:spTgt>
                                        </p:tgtEl>
                                        <p:attrNameLst>
                                          <p:attrName>ppt_y</p:attrName>
                                        </p:attrNameLst>
                                      </p:cBhvr>
                                      <p:tavLst>
                                        <p:tav tm="0">
                                          <p:val>
                                            <p:strVal val="1+#ppt_h/2"/>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63" presetClass="path" presetSubtype="0" accel="50000" decel="50000" fill="hold" grpId="1" nodeType="withEffect">
                                  <p:stCondLst>
                                    <p:cond delay="0"/>
                                  </p:stCondLst>
                                  <p:childTnLst>
                                    <p:animMotion origin="layout" path="M -0.13932 -2.22222E-6 L -2.29167E-6 -2.22222E-6 " pathEditMode="relative" rAng="0" ptsTypes="AA">
                                      <p:cBhvr>
                                        <p:cTn id="30" dur="500" fill="hold"/>
                                        <p:tgtEl>
                                          <p:spTgt spid="9"/>
                                        </p:tgtEl>
                                        <p:attrNameLst>
                                          <p:attrName>ppt_x</p:attrName>
                                          <p:attrName>ppt_y</p:attrName>
                                        </p:attrNameLst>
                                      </p:cBhvr>
                                      <p:rCtr x="6966" y="0"/>
                                    </p:animMotion>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additive="base">
                                        <p:cTn id="35" dur="8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6" dur="800" fill="hold"/>
                                        <p:tgtEl>
                                          <p:spTgt spid="18">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 calcmode="lin" valueType="num">
                                      <p:cBhvr additive="base">
                                        <p:cTn id="39" dur="8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40" dur="800" fill="hold"/>
                                        <p:tgtEl>
                                          <p:spTgt spid="18">
                                            <p:txEl>
                                              <p:pRg st="1" end="1"/>
                                            </p:txEl>
                                          </p:spTgt>
                                        </p:tgtEl>
                                        <p:attrNameLst>
                                          <p:attrName>ppt_y</p:attrName>
                                        </p:attrNameLst>
                                      </p:cBhvr>
                                      <p:tavLst>
                                        <p:tav tm="0">
                                          <p:val>
                                            <p:strVal val="1+#ppt_h/2"/>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63" presetClass="path" presetSubtype="0" accel="50000" decel="50000" fill="hold" grpId="1" nodeType="withEffect">
                                  <p:stCondLst>
                                    <p:cond delay="0"/>
                                  </p:stCondLst>
                                  <p:childTnLst>
                                    <p:animMotion origin="layout" path="M -0.13932 5.55112E-17 L -1.875E-6 5.55112E-17 " pathEditMode="relative" rAng="0" ptsTypes="AA">
                                      <p:cBhvr>
                                        <p:cTn id="44" dur="500" fill="hold"/>
                                        <p:tgtEl>
                                          <p:spTgt spid="15"/>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P spid="18" grpId="0" uiExpand="1" build="p"/>
      <p:bldP spid="9" grpId="0" animBg="1"/>
      <p:bldP spid="9" grpId="1" animBg="1"/>
      <p:bldP spid="15" grpId="0" animBg="1"/>
      <p:bldP spid="15"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E3879-3BB5-445C-9125-1B593C2F94ED}"/>
              </a:ext>
            </a:extLst>
          </p:cNvPr>
          <p:cNvSpPr>
            <a:spLocks noGrp="1"/>
          </p:cNvSpPr>
          <p:nvPr>
            <p:ph idx="1"/>
          </p:nvPr>
        </p:nvSpPr>
        <p:spPr/>
        <p:txBody>
          <a:bodyPr/>
          <a:lstStyle/>
          <a:p>
            <a:endParaRPr lang="en-US" dirty="0"/>
          </a:p>
        </p:txBody>
      </p:sp>
      <p:sp>
        <p:nvSpPr>
          <p:cNvPr id="3" name="Content Placeholder 2">
            <a:extLst>
              <a:ext uri="{FF2B5EF4-FFF2-40B4-BE49-F238E27FC236}">
                <a16:creationId xmlns:a16="http://schemas.microsoft.com/office/drawing/2014/main" id="{7FE76A50-2FA9-4C24-834B-20ADCA48B1BB}"/>
              </a:ext>
            </a:extLst>
          </p:cNvPr>
          <p:cNvSpPr>
            <a:spLocks noGrp="1"/>
          </p:cNvSpPr>
          <p:nvPr>
            <p:ph idx="14"/>
          </p:nvPr>
        </p:nvSpPr>
        <p:spPr/>
        <p:txBody>
          <a:bodyPr/>
          <a:lstStyle/>
          <a:p>
            <a:endParaRPr lang="en-US"/>
          </a:p>
        </p:txBody>
      </p:sp>
      <p:sp>
        <p:nvSpPr>
          <p:cNvPr id="4" name="Content Placeholder 3">
            <a:extLst>
              <a:ext uri="{FF2B5EF4-FFF2-40B4-BE49-F238E27FC236}">
                <a16:creationId xmlns:a16="http://schemas.microsoft.com/office/drawing/2014/main" id="{0F7BD979-D6E0-4287-A807-FB657E5CF99A}"/>
              </a:ext>
            </a:extLst>
          </p:cNvPr>
          <p:cNvSpPr>
            <a:spLocks noGrp="1"/>
          </p:cNvSpPr>
          <p:nvPr>
            <p:ph idx="15"/>
          </p:nvPr>
        </p:nvSpPr>
        <p:spPr/>
        <p:txBody>
          <a:bodyPr/>
          <a:lstStyle/>
          <a:p>
            <a:endParaRPr lang="en-US" dirty="0"/>
          </a:p>
        </p:txBody>
      </p:sp>
      <p:sp>
        <p:nvSpPr>
          <p:cNvPr id="5" name="Title 4">
            <a:extLst>
              <a:ext uri="{FF2B5EF4-FFF2-40B4-BE49-F238E27FC236}">
                <a16:creationId xmlns:a16="http://schemas.microsoft.com/office/drawing/2014/main" id="{E6D81254-ADDF-4FE1-83BD-76D0F843A17C}"/>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51AB726E-D206-4323-A8AD-609650ABACEE}"/>
              </a:ext>
            </a:extLst>
          </p:cNvPr>
          <p:cNvSpPr>
            <a:spLocks noGrp="1"/>
          </p:cNvSpPr>
          <p:nvPr>
            <p:ph type="body" sz="quarter" idx="16"/>
          </p:nvPr>
        </p:nvSpPr>
        <p:spPr>
          <a:xfrm>
            <a:off x="2879003" y="419100"/>
            <a:ext cx="9084398" cy="424732"/>
          </a:xfrm>
        </p:spPr>
        <p:txBody>
          <a:bodyPr/>
          <a:lstStyle/>
          <a:p>
            <a:r>
              <a:rPr lang="en-US" dirty="0"/>
              <a:t>Model Summary</a:t>
            </a:r>
          </a:p>
        </p:txBody>
      </p:sp>
      <p:sp>
        <p:nvSpPr>
          <p:cNvPr id="7" name="Slide Number Placeholder 6">
            <a:extLst>
              <a:ext uri="{FF2B5EF4-FFF2-40B4-BE49-F238E27FC236}">
                <a16:creationId xmlns:a16="http://schemas.microsoft.com/office/drawing/2014/main" id="{6A7B6B6D-8BBB-4279-A5AD-1F25A3400B24}"/>
              </a:ext>
            </a:extLst>
          </p:cNvPr>
          <p:cNvSpPr>
            <a:spLocks noGrp="1"/>
          </p:cNvSpPr>
          <p:nvPr>
            <p:ph type="sldNum" sz="quarter" idx="4"/>
          </p:nvPr>
        </p:nvSpPr>
        <p:spPr/>
        <p:txBody>
          <a:bodyPr/>
          <a:lstStyle/>
          <a:p>
            <a:fld id="{4997E989-D798-4C62-8E93-3D2D613C2488}" type="slidenum">
              <a:rPr lang="en-US" smtClean="0"/>
              <a:pPr/>
              <a:t>24</a:t>
            </a:fld>
            <a:endParaRPr lang="en-US" dirty="0"/>
          </a:p>
        </p:txBody>
      </p:sp>
      <p:pic>
        <p:nvPicPr>
          <p:cNvPr id="8" name="Picture 7">
            <a:extLst>
              <a:ext uri="{FF2B5EF4-FFF2-40B4-BE49-F238E27FC236}">
                <a16:creationId xmlns:a16="http://schemas.microsoft.com/office/drawing/2014/main" id="{3272BE07-8C44-461C-8141-0C9E9968E208}"/>
              </a:ext>
            </a:extLst>
          </p:cNvPr>
          <p:cNvPicPr>
            <a:picLocks noChangeAspect="1"/>
          </p:cNvPicPr>
          <p:nvPr/>
        </p:nvPicPr>
        <p:blipFill>
          <a:blip r:embed="rId2"/>
          <a:stretch>
            <a:fillRect/>
          </a:stretch>
        </p:blipFill>
        <p:spPr>
          <a:xfrm>
            <a:off x="3662362" y="1079224"/>
            <a:ext cx="4867275" cy="5562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6399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8B55683-1BBC-4840-8CB2-1C5AF14B4328}"/>
              </a:ext>
            </a:extLst>
          </p:cNvPr>
          <p:cNvSpPr>
            <a:spLocks noGrp="1"/>
          </p:cNvSpPr>
          <p:nvPr>
            <p:ph type="ctrTitle"/>
          </p:nvPr>
        </p:nvSpPr>
        <p:spPr>
          <a:xfrm>
            <a:off x="3448777" y="2183824"/>
            <a:ext cx="5208335" cy="2431435"/>
          </a:xfrm>
        </p:spPr>
        <p:txBody>
          <a:bodyPr/>
          <a:lstStyle/>
          <a:p>
            <a:r>
              <a:rPr lang="en-US" dirty="0"/>
              <a:t>Accuracy :  71%</a:t>
            </a:r>
            <a:br>
              <a:rPr lang="en-US" dirty="0"/>
            </a:br>
            <a:r>
              <a:rPr lang="en-US" dirty="0"/>
              <a:t>Precision :  70%</a:t>
            </a:r>
            <a:br>
              <a:rPr lang="en-US" dirty="0"/>
            </a:br>
            <a:r>
              <a:rPr lang="en-US" dirty="0"/>
              <a:t>Recall     :  71%</a:t>
            </a:r>
            <a:br>
              <a:rPr lang="en-US" dirty="0"/>
            </a:br>
            <a:r>
              <a:rPr lang="en-US" dirty="0"/>
              <a:t>F1 Score  :  70%</a:t>
            </a:r>
          </a:p>
        </p:txBody>
      </p:sp>
      <p:sp>
        <p:nvSpPr>
          <p:cNvPr id="7" name="Slide Number Placeholder 6">
            <a:extLst>
              <a:ext uri="{FF2B5EF4-FFF2-40B4-BE49-F238E27FC236}">
                <a16:creationId xmlns:a16="http://schemas.microsoft.com/office/drawing/2014/main" id="{C784F8CE-FAB9-4193-AE62-4DF5F900E1AE}"/>
              </a:ext>
            </a:extLst>
          </p:cNvPr>
          <p:cNvSpPr>
            <a:spLocks noGrp="1"/>
          </p:cNvSpPr>
          <p:nvPr>
            <p:ph type="sldNum" sz="quarter" idx="4294967295"/>
          </p:nvPr>
        </p:nvSpPr>
        <p:spPr>
          <a:xfrm>
            <a:off x="11668125" y="6484938"/>
            <a:ext cx="523875" cy="365125"/>
          </a:xfrm>
        </p:spPr>
        <p:txBody>
          <a:bodyPr/>
          <a:lstStyle/>
          <a:p>
            <a:fld id="{4997E989-D798-4C62-8E93-3D2D613C2488}" type="slidenum">
              <a:rPr lang="en-US" smtClean="0"/>
              <a:pPr/>
              <a:t>25</a:t>
            </a:fld>
            <a:endParaRPr lang="en-US" dirty="0"/>
          </a:p>
        </p:txBody>
      </p:sp>
    </p:spTree>
    <p:extLst>
      <p:ext uri="{BB962C8B-B14F-4D97-AF65-F5344CB8AC3E}">
        <p14:creationId xmlns:p14="http://schemas.microsoft.com/office/powerpoint/2010/main" val="176716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4B8C91-5E9E-4D28-8E0B-66DC4B4A77F5}"/>
              </a:ext>
            </a:extLst>
          </p:cNvPr>
          <p:cNvSpPr>
            <a:spLocks noGrp="1"/>
          </p:cNvSpPr>
          <p:nvPr>
            <p:ph type="body" sz="quarter" idx="10"/>
          </p:nvPr>
        </p:nvSpPr>
        <p:spPr>
          <a:xfrm>
            <a:off x="304800" y="2472751"/>
            <a:ext cx="4566001" cy="3194721"/>
          </a:xfrm>
        </p:spPr>
        <p:txBody>
          <a:bodyPr/>
          <a:lstStyle/>
          <a:p>
            <a:r>
              <a:rPr lang="en-US" b="1" dirty="0"/>
              <a:t>PyCaret</a:t>
            </a:r>
            <a:r>
              <a:rPr lang="en-US" dirty="0"/>
              <a:t> is an open source, </a:t>
            </a:r>
            <a:r>
              <a:rPr lang="en-US" b="1" dirty="0"/>
              <a:t>low-code</a:t>
            </a:r>
            <a:r>
              <a:rPr lang="en-US" dirty="0"/>
              <a:t> machine learning library in Python that allows you to go from preparing your data to deploying your model within minutes in your choice of notebook environment</a:t>
            </a:r>
          </a:p>
        </p:txBody>
      </p:sp>
      <p:sp>
        <p:nvSpPr>
          <p:cNvPr id="5" name="Text Placeholder 4">
            <a:extLst>
              <a:ext uri="{FF2B5EF4-FFF2-40B4-BE49-F238E27FC236}">
                <a16:creationId xmlns:a16="http://schemas.microsoft.com/office/drawing/2014/main" id="{7A4493D7-14E2-438D-AA36-D8895EA066F5}"/>
              </a:ext>
            </a:extLst>
          </p:cNvPr>
          <p:cNvSpPr>
            <a:spLocks noGrp="1"/>
          </p:cNvSpPr>
          <p:nvPr>
            <p:ph type="body" sz="quarter" idx="11"/>
          </p:nvPr>
        </p:nvSpPr>
        <p:spPr>
          <a:xfrm>
            <a:off x="5724525" y="419100"/>
            <a:ext cx="6043239" cy="2048766"/>
          </a:xfrm>
        </p:spPr>
        <p:txBody>
          <a:bodyPr/>
          <a:lstStyle/>
          <a:p>
            <a:r>
              <a:rPr lang="en-US" dirty="0" err="1"/>
              <a:t>PyCaret</a:t>
            </a:r>
            <a:endParaRPr lang="en-US" dirty="0"/>
          </a:p>
          <a:p>
            <a:r>
              <a:rPr lang="en-US" b="0" dirty="0"/>
              <a:t>I have applied </a:t>
            </a:r>
            <a:r>
              <a:rPr lang="en-US" b="0" dirty="0" err="1"/>
              <a:t>PyCaret</a:t>
            </a:r>
            <a:r>
              <a:rPr lang="en-US" b="0" dirty="0"/>
              <a:t> on the Dataset to check how does the Machine Learning Algorithms are performing on the Dataset, but does not beat Deep Learning Neural Network Model.</a:t>
            </a:r>
          </a:p>
        </p:txBody>
      </p:sp>
      <p:sp>
        <p:nvSpPr>
          <p:cNvPr id="3" name="Title 2">
            <a:extLst>
              <a:ext uri="{FF2B5EF4-FFF2-40B4-BE49-F238E27FC236}">
                <a16:creationId xmlns:a16="http://schemas.microsoft.com/office/drawing/2014/main" id="{18E8E7E2-5EEC-488E-9ED5-CE219294825E}"/>
              </a:ext>
            </a:extLst>
          </p:cNvPr>
          <p:cNvSpPr>
            <a:spLocks noGrp="1"/>
          </p:cNvSpPr>
          <p:nvPr>
            <p:ph type="title"/>
          </p:nvPr>
        </p:nvSpPr>
        <p:spPr>
          <a:xfrm>
            <a:off x="555244" y="0"/>
            <a:ext cx="4083304" cy="914096"/>
          </a:xfrm>
        </p:spPr>
        <p:txBody>
          <a:bodyPr/>
          <a:lstStyle/>
          <a:p>
            <a:pPr algn="ctr"/>
            <a:r>
              <a:rPr lang="en-US" b="1" dirty="0"/>
              <a:t>Applied </a:t>
            </a:r>
            <a:r>
              <a:rPr lang="en-US" b="1" dirty="0" err="1"/>
              <a:t>PyCaret</a:t>
            </a:r>
            <a:endParaRPr lang="en-US" b="1" dirty="0"/>
          </a:p>
        </p:txBody>
      </p:sp>
      <p:pic>
        <p:nvPicPr>
          <p:cNvPr id="8" name="Picture 7">
            <a:extLst>
              <a:ext uri="{FF2B5EF4-FFF2-40B4-BE49-F238E27FC236}">
                <a16:creationId xmlns:a16="http://schemas.microsoft.com/office/drawing/2014/main" id="{75776DED-9B39-4B03-BE1F-2EEF2FFCB89B}"/>
              </a:ext>
            </a:extLst>
          </p:cNvPr>
          <p:cNvPicPr>
            <a:picLocks noChangeAspect="1"/>
          </p:cNvPicPr>
          <p:nvPr/>
        </p:nvPicPr>
        <p:blipFill>
          <a:blip r:embed="rId2"/>
          <a:stretch>
            <a:fillRect/>
          </a:stretch>
        </p:blipFill>
        <p:spPr>
          <a:xfrm>
            <a:off x="5724525" y="2481781"/>
            <a:ext cx="6162675" cy="2657475"/>
          </a:xfrm>
          <a:prstGeom prst="rect">
            <a:avLst/>
          </a:prstGeom>
        </p:spPr>
      </p:pic>
      <p:sp>
        <p:nvSpPr>
          <p:cNvPr id="7" name="Text Placeholder 6">
            <a:extLst>
              <a:ext uri="{FF2B5EF4-FFF2-40B4-BE49-F238E27FC236}">
                <a16:creationId xmlns:a16="http://schemas.microsoft.com/office/drawing/2014/main" id="{DA88F053-00EA-4C87-ABFE-C30A54D778A1}"/>
              </a:ext>
            </a:extLst>
          </p:cNvPr>
          <p:cNvSpPr>
            <a:spLocks noGrp="1"/>
          </p:cNvSpPr>
          <p:nvPr>
            <p:ph type="body" sz="quarter" idx="13"/>
          </p:nvPr>
        </p:nvSpPr>
        <p:spPr>
          <a:xfrm>
            <a:off x="5724525" y="5449078"/>
            <a:ext cx="6043239" cy="1006429"/>
          </a:xfrm>
        </p:spPr>
        <p:txBody>
          <a:bodyPr/>
          <a:lstStyle/>
          <a:p>
            <a:r>
              <a:rPr lang="en-US" dirty="0"/>
              <a:t>Light Gradient Boosting Machine </a:t>
            </a:r>
            <a:r>
              <a:rPr lang="en-US" b="0" dirty="0"/>
              <a:t>Model is the tend to be the Best Model with a Accuracy of ~57.9% and F1 Score of ~57.8%</a:t>
            </a:r>
          </a:p>
        </p:txBody>
      </p:sp>
    </p:spTree>
    <p:extLst>
      <p:ext uri="{BB962C8B-B14F-4D97-AF65-F5344CB8AC3E}">
        <p14:creationId xmlns:p14="http://schemas.microsoft.com/office/powerpoint/2010/main" val="287898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9939" y="3348225"/>
            <a:ext cx="9107555" cy="1200329"/>
          </a:xfrm>
        </p:spPr>
        <p:txBody>
          <a:bodyPr/>
          <a:lstStyle/>
          <a:p>
            <a:r>
              <a:rPr lang="en-US" dirty="0"/>
              <a:t>Thank You!</a:t>
            </a:r>
          </a:p>
        </p:txBody>
      </p:sp>
      <p:sp>
        <p:nvSpPr>
          <p:cNvPr id="4" name="Title 6">
            <a:extLst>
              <a:ext uri="{FF2B5EF4-FFF2-40B4-BE49-F238E27FC236}">
                <a16:creationId xmlns:a16="http://schemas.microsoft.com/office/drawing/2014/main" id="{34BDD74C-5263-464C-AA3C-D945D23978FF}"/>
              </a:ext>
            </a:extLst>
          </p:cNvPr>
          <p:cNvSpPr txBox="1">
            <a:spLocks/>
          </p:cNvSpPr>
          <p:nvPr/>
        </p:nvSpPr>
        <p:spPr>
          <a:xfrm>
            <a:off x="4433852" y="4256429"/>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dirty="0"/>
              <a:t>- Yours Ranjith</a:t>
            </a:r>
          </a:p>
        </p:txBody>
      </p:sp>
      <p:sp>
        <p:nvSpPr>
          <p:cNvPr id="5" name="TextBox 4">
            <a:hlinkClick r:id="rId3"/>
            <a:extLst>
              <a:ext uri="{FF2B5EF4-FFF2-40B4-BE49-F238E27FC236}">
                <a16:creationId xmlns:a16="http://schemas.microsoft.com/office/drawing/2014/main" id="{8B99DC0F-548E-4A58-81EB-85144506AC7B}"/>
              </a:ext>
            </a:extLst>
          </p:cNvPr>
          <p:cNvSpPr txBox="1"/>
          <p:nvPr/>
        </p:nvSpPr>
        <p:spPr>
          <a:xfrm>
            <a:off x="9005881" y="6316156"/>
            <a:ext cx="2466220" cy="367873"/>
          </a:xfrm>
          <a:prstGeom prst="roundRect">
            <a:avLst>
              <a:gd name="adj" fmla="val 50000"/>
            </a:avLst>
          </a:prstGeom>
          <a:solidFill>
            <a:schemeClr val="accent2"/>
          </a:solidFill>
        </p:spPr>
        <p:txBody>
          <a:bodyPr wrap="none" rtlCol="0">
            <a:spAutoFit/>
          </a:bodyPr>
          <a:lstStyle/>
          <a:p>
            <a:r>
              <a:rPr lang="en-US" sz="1100" noProof="0" dirty="0">
                <a:solidFill>
                  <a:schemeClr val="tx1"/>
                </a:solidFill>
              </a:rPr>
              <a:t>Neal Creative</a:t>
            </a:r>
            <a:r>
              <a:rPr lang="en-US" sz="1100" baseline="0" noProof="0" dirty="0">
                <a:solidFill>
                  <a:schemeClr val="tx1"/>
                </a:solidFill>
              </a:rPr>
              <a:t>  | click &amp; </a:t>
            </a:r>
            <a:r>
              <a:rPr lang="en-US" sz="1100" b="1" baseline="0" noProof="0" dirty="0">
                <a:solidFill>
                  <a:schemeClr val="tx1"/>
                </a:solidFill>
              </a:rPr>
              <a:t>Learn more</a:t>
            </a:r>
            <a:endParaRPr lang="en-US" sz="1100" b="1" noProof="0" dirty="0">
              <a:solidFill>
                <a:schemeClr val="tx1"/>
              </a:solidFill>
            </a:endParaRP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4" name="Text Placeholder 13"/>
          <p:cNvSpPr>
            <a:spLocks noGrp="1"/>
          </p:cNvSpPr>
          <p:nvPr>
            <p:ph type="body" sz="quarter" idx="10"/>
          </p:nvPr>
        </p:nvSpPr>
        <p:spPr>
          <a:xfrm>
            <a:off x="944881" y="2662267"/>
            <a:ext cx="4332514" cy="480131"/>
          </a:xfrm>
        </p:spPr>
        <p:txBody>
          <a:bodyPr/>
          <a:lstStyle/>
          <a:p>
            <a:r>
              <a:rPr lang="en-US" dirty="0"/>
              <a:t>Revealing key points.</a:t>
            </a:r>
          </a:p>
        </p:txBody>
      </p:sp>
      <p:sp>
        <p:nvSpPr>
          <p:cNvPr id="15" name="Text Placeholder 14"/>
          <p:cNvSpPr>
            <a:spLocks noGrp="1"/>
          </p:cNvSpPr>
          <p:nvPr>
            <p:ph type="body" sz="quarter" idx="11"/>
          </p:nvPr>
        </p:nvSpPr>
        <p:spPr>
          <a:xfrm>
            <a:off x="6096000" y="419100"/>
            <a:ext cx="5671764" cy="1292149"/>
          </a:xfrm>
        </p:spPr>
        <p:txBody>
          <a:bodyPr/>
          <a:lstStyle/>
          <a:p>
            <a:r>
              <a:rPr lang="en-US" dirty="0"/>
              <a:t>What is?</a:t>
            </a:r>
          </a:p>
          <a:p>
            <a:pPr lvl="1"/>
            <a:r>
              <a:rPr lang="en-US" dirty="0"/>
              <a:t>DEFCONs are a subsystem of a series of Alert Conditions, or LERTCONs, that also includes Emergency Conditions (EMERGCONs).</a:t>
            </a: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
        <p:nvSpPr>
          <p:cNvPr id="21" name="Text Placeholder 20"/>
          <p:cNvSpPr>
            <a:spLocks noGrp="1"/>
          </p:cNvSpPr>
          <p:nvPr>
            <p:ph type="body" sz="quarter" idx="12"/>
          </p:nvPr>
        </p:nvSpPr>
        <p:spPr>
          <a:xfrm>
            <a:off x="6096000" y="2242408"/>
            <a:ext cx="5671764" cy="2123145"/>
          </a:xfrm>
        </p:spPr>
        <p:txBody>
          <a:bodyPr/>
          <a:lstStyle/>
          <a:p>
            <a:pPr lvl="1"/>
            <a:r>
              <a:rPr lang="en-US" sz="2200" b="1" dirty="0"/>
              <a:t>Who Commands?</a:t>
            </a:r>
          </a:p>
          <a:p>
            <a:pPr lvl="1"/>
            <a:r>
              <a:rPr lang="en-US" dirty="0"/>
              <a:t>DEFCONs vary between many commands and have changed over time, and the United States Department of Defense uses exercise terms when referring to the DEFCONs. This is to preclude possibility of confusing exercise commands with actual operational commands.</a:t>
            </a:r>
          </a:p>
        </p:txBody>
      </p:sp>
      <p:sp>
        <p:nvSpPr>
          <p:cNvPr id="22" name="Text Placeholder 21"/>
          <p:cNvSpPr>
            <a:spLocks noGrp="1"/>
          </p:cNvSpPr>
          <p:nvPr>
            <p:ph type="body" sz="quarter" idx="13"/>
          </p:nvPr>
        </p:nvSpPr>
        <p:spPr>
          <a:xfrm>
            <a:off x="6096000" y="4587635"/>
            <a:ext cx="5671764" cy="2187265"/>
          </a:xfrm>
        </p:spPr>
        <p:txBody>
          <a:bodyPr/>
          <a:lstStyle/>
          <a:p>
            <a:r>
              <a:rPr lang="en-US" dirty="0"/>
              <a:t>Which Level?</a:t>
            </a:r>
          </a:p>
          <a:p>
            <a:r>
              <a:rPr lang="en-US" sz="2000" b="0" dirty="0"/>
              <a:t>The DEFCON scale is a way of assigning a numerical value to the readiness of the American military. Higher DEFCON values are used for lower levels of readiness (during more peaceful situations), while Lower DEFCON values are used for higher levels of readiness.</a:t>
            </a:r>
            <a:endParaRPr lang="en-US" sz="2000" dirty="0"/>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63" presetClass="path" presetSubtype="0" decel="100000" fill="hold" grpId="1" nodeType="withEffect">
                                  <p:stCondLst>
                                    <p:cond delay="0"/>
                                  </p:stCondLst>
                                  <p:childTnLst>
                                    <p:animMotion origin="layout" path="M -0.14336 3.33333E-6 L 3.75E-6 3.33333E-6 " pathEditMode="relative" rAng="0" ptsTypes="AA">
                                      <p:cBhvr>
                                        <p:cTn id="14" dur="750" fill="hold"/>
                                        <p:tgtEl>
                                          <p:spTgt spid="14">
                                            <p:txEl>
                                              <p:pRg st="0" end="0"/>
                                            </p:txEl>
                                          </p:spTgt>
                                        </p:tgtEl>
                                        <p:attrNameLst>
                                          <p:attrName>ppt_x</p:attrName>
                                          <p:attrName>ppt_y</p:attrName>
                                        </p:attrNameLst>
                                      </p:cBhvr>
                                      <p:rCtr x="7161" y="0"/>
                                    </p:animMotion>
                                  </p:childTnLst>
                                </p:cTn>
                              </p:par>
                            </p:childTnLst>
                          </p:cTn>
                        </p:par>
                        <p:par>
                          <p:cTn id="15" fill="hold">
                            <p:stCondLst>
                              <p:cond delay="1250"/>
                            </p:stCondLst>
                            <p:childTnLst>
                              <p:par>
                                <p:cTn id="16" presetID="10"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750"/>
                                        <p:tgtEl>
                                          <p:spTgt spid="15"/>
                                        </p:tgtEl>
                                      </p:cBhvr>
                                    </p:animEffect>
                                  </p:childTnLst>
                                </p:cTn>
                              </p:par>
                            </p:childTnLst>
                          </p:cTn>
                        </p:par>
                        <p:par>
                          <p:cTn id="19" fill="hold">
                            <p:stCondLst>
                              <p:cond delay="2250"/>
                            </p:stCondLst>
                            <p:childTnLst>
                              <p:par>
                                <p:cTn id="20" presetID="10" presetClass="entr" presetSubtype="0" fill="hold" grpId="0" nodeType="afterEffect">
                                  <p:stCondLst>
                                    <p:cond delay="2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par>
                          <p:cTn id="23" fill="hold">
                            <p:stCondLst>
                              <p:cond delay="3250"/>
                            </p:stCondLst>
                            <p:childTnLst>
                              <p:par>
                                <p:cTn id="24" presetID="10" presetClass="entr" presetSubtype="0" fill="hold" grpId="0" nodeType="afterEffect">
                                  <p:stCondLst>
                                    <p:cond delay="2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5" grpId="0"/>
      <p:bldP spid="32"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2598127"/>
            <a:ext cx="3714704" cy="2578142"/>
          </a:xfrm>
        </p:spPr>
        <p:txBody>
          <a:bodyPr/>
          <a:lstStyle/>
          <a:p>
            <a:pPr>
              <a:spcAft>
                <a:spcPts val="2400"/>
              </a:spcAft>
            </a:pPr>
            <a:r>
              <a:rPr lang="en-US" dirty="0"/>
              <a:t>“What am I doing with Dataset?”</a:t>
            </a:r>
          </a:p>
          <a:p>
            <a:pPr lvl="1"/>
            <a:r>
              <a:rPr lang="en-US" dirty="0"/>
              <a:t>Given the Dataset of various combinations of Parameters along with it’s DefCon Level, I am going to predict the DefCon Level for a Test set. </a:t>
            </a:r>
          </a:p>
        </p:txBody>
      </p:sp>
      <p:sp>
        <p:nvSpPr>
          <p:cNvPr id="11" name="Content Placeholder 10"/>
          <p:cNvSpPr>
            <a:spLocks noGrp="1"/>
          </p:cNvSpPr>
          <p:nvPr>
            <p:ph idx="14"/>
          </p:nvPr>
        </p:nvSpPr>
        <p:spPr>
          <a:xfrm>
            <a:off x="4168631" y="2598127"/>
            <a:ext cx="3840480" cy="2024144"/>
          </a:xfrm>
        </p:spPr>
        <p:txBody>
          <a:bodyPr/>
          <a:lstStyle/>
          <a:p>
            <a:pPr>
              <a:spcAft>
                <a:spcPts val="2400"/>
              </a:spcAft>
            </a:pPr>
            <a:r>
              <a:rPr lang="en-US" dirty="0"/>
              <a:t>“Predict the Target i.e. DefCon Level”</a:t>
            </a:r>
          </a:p>
          <a:p>
            <a:pPr lvl="1"/>
            <a:r>
              <a:rPr lang="en-US" dirty="0"/>
              <a:t>The DefCon Level varies in the range of 1 to 5, hence it’s a Multi Classification Target.</a:t>
            </a:r>
          </a:p>
        </p:txBody>
      </p:sp>
      <p:sp>
        <p:nvSpPr>
          <p:cNvPr id="18" name="Content Placeholder 17"/>
          <p:cNvSpPr>
            <a:spLocks noGrp="1"/>
          </p:cNvSpPr>
          <p:nvPr>
            <p:ph idx="15"/>
          </p:nvPr>
        </p:nvSpPr>
        <p:spPr>
          <a:xfrm>
            <a:off x="8158238" y="2598127"/>
            <a:ext cx="3773077" cy="2578142"/>
          </a:xfrm>
        </p:spPr>
        <p:txBody>
          <a:bodyPr/>
          <a:lstStyle/>
          <a:p>
            <a:pPr>
              <a:spcAft>
                <a:spcPts val="2400"/>
              </a:spcAft>
            </a:pPr>
            <a:r>
              <a:rPr lang="en-US" dirty="0"/>
              <a:t>“Apply Deep Learning Techniques”</a:t>
            </a:r>
          </a:p>
          <a:p>
            <a:pPr lvl="1"/>
            <a:r>
              <a:rPr lang="en-US" dirty="0"/>
              <a:t>Using the Neural Networks in Deep Learning, I would prepare a ANN Model that takes inputs from the given Features and predict the Target Feature.</a:t>
            </a:r>
          </a:p>
        </p:txBody>
      </p:sp>
      <p:sp>
        <p:nvSpPr>
          <p:cNvPr id="14" name="Title 1"/>
          <p:cNvSpPr>
            <a:spLocks noGrp="1"/>
          </p:cNvSpPr>
          <p:nvPr>
            <p:ph type="title"/>
          </p:nvPr>
        </p:nvSpPr>
        <p:spPr/>
        <p:txBody>
          <a:bodyPr/>
          <a:lstStyle/>
          <a:p>
            <a:r>
              <a:rPr lang="en-US" dirty="0"/>
              <a:t>PREPARE</a:t>
            </a:r>
          </a:p>
        </p:txBody>
      </p:sp>
      <p:sp>
        <p:nvSpPr>
          <p:cNvPr id="6" name="Text Placeholder 5"/>
          <p:cNvSpPr>
            <a:spLocks noGrp="1"/>
          </p:cNvSpPr>
          <p:nvPr>
            <p:ph type="body" sz="quarter" idx="16"/>
          </p:nvPr>
        </p:nvSpPr>
        <p:spPr>
          <a:xfrm>
            <a:off x="2879003" y="419100"/>
            <a:ext cx="9084398" cy="757130"/>
          </a:xfrm>
        </p:spPr>
        <p:txBody>
          <a:bodyPr/>
          <a:lstStyle/>
          <a:p>
            <a:r>
              <a:rPr lang="en-US" dirty="0"/>
              <a:t>As a Data Scientist, I would perform EDA on the Dataset to understand various Features, relations and how to Model it.</a:t>
            </a:r>
          </a:p>
        </p:txBody>
      </p:sp>
      <p:sp>
        <p:nvSpPr>
          <p:cNvPr id="9" name="Rectangle 8"/>
          <p:cNvSpPr/>
          <p:nvPr/>
        </p:nvSpPr>
        <p:spPr>
          <a:xfrm>
            <a:off x="4375511"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86838"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35056"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4</a:t>
            </a:fld>
            <a:endParaRPr lang="en-US" dirty="0"/>
          </a:p>
        </p:txBody>
      </p:sp>
    </p:spTree>
    <p:extLst>
      <p:ext uri="{BB962C8B-B14F-4D97-AF65-F5344CB8AC3E}">
        <p14:creationId xmlns:p14="http://schemas.microsoft.com/office/powerpoint/2010/main"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8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8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8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63" presetClass="path" presetSubtype="0" accel="50000" decel="50000" fill="hold" grpId="1" nodeType="withEffect">
                                  <p:stCondLst>
                                    <p:cond delay="0"/>
                                  </p:stCondLst>
                                  <p:childTnLst>
                                    <p:animMotion origin="layout" path="M -0.13932 -4.44444E-6 L 1.04167E-6 -4.44444E-6 " pathEditMode="relative" rAng="0" ptsTypes="AA">
                                      <p:cBhvr>
                                        <p:cTn id="16" dur="500" fill="hold"/>
                                        <p:tgtEl>
                                          <p:spTgt spid="13"/>
                                        </p:tgtEl>
                                        <p:attrNameLst>
                                          <p:attrName>ppt_x</p:attrName>
                                          <p:attrName>ppt_y</p:attrName>
                                        </p:attrNameLst>
                                      </p:cBhvr>
                                      <p:rCtr x="6966" y="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8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800" fill="hold"/>
                                        <p:tgtEl>
                                          <p:spTgt spid="11">
                                            <p:txEl>
                                              <p:pRg st="0" end="0"/>
                                            </p:txEl>
                                          </p:spTgt>
                                        </p:tgtEl>
                                        <p:attrNameLst>
                                          <p:attrName>ppt_y</p:attrName>
                                        </p:attrNameLst>
                                      </p:cBhvr>
                                      <p:tavLst>
                                        <p:tav tm="0">
                                          <p:val>
                                            <p:strVal val="1+#ppt_h/2"/>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63" presetClass="path" presetSubtype="0" accel="50000" decel="50000" fill="hold" grpId="1" nodeType="withEffect">
                                  <p:stCondLst>
                                    <p:cond delay="0"/>
                                  </p:stCondLst>
                                  <p:childTnLst>
                                    <p:animMotion origin="layout" path="M -0.13933 -4.44444E-6 L 3.95833E-6 -4.44444E-6 " pathEditMode="relative" rAng="0" ptsTypes="AA">
                                      <p:cBhvr>
                                        <p:cTn id="26" dur="500" fill="hold"/>
                                        <p:tgtEl>
                                          <p:spTgt spid="9"/>
                                        </p:tgtEl>
                                        <p:attrNameLst>
                                          <p:attrName>ppt_x</p:attrName>
                                          <p:attrName>ppt_y</p:attrName>
                                        </p:attrNameLst>
                                      </p:cBhvr>
                                      <p:rCtr x="6966" y="0"/>
                                    </p:animMotion>
                                  </p:childTnLst>
                                </p:cTn>
                              </p:par>
                              <p:par>
                                <p:cTn id="27" presetID="2" presetClass="entr" presetSubtype="4" decel="100000" fill="hold" grpId="0"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8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0" dur="8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additive="base">
                                        <p:cTn id="35" dur="8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6" dur="800" fill="hold"/>
                                        <p:tgtEl>
                                          <p:spTgt spid="18">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 calcmode="lin" valueType="num">
                                      <p:cBhvr additive="base">
                                        <p:cTn id="39" dur="8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40" dur="800" fill="hold"/>
                                        <p:tgtEl>
                                          <p:spTgt spid="18">
                                            <p:txEl>
                                              <p:pRg st="1" end="1"/>
                                            </p:txEl>
                                          </p:spTgt>
                                        </p:tgtEl>
                                        <p:attrNameLst>
                                          <p:attrName>ppt_y</p:attrName>
                                        </p:attrNameLst>
                                      </p:cBhvr>
                                      <p:tavLst>
                                        <p:tav tm="0">
                                          <p:val>
                                            <p:strVal val="1+#ppt_h/2"/>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63" presetClass="path" presetSubtype="0" accel="50000" decel="50000" fill="hold" grpId="1" nodeType="withEffect">
                                  <p:stCondLst>
                                    <p:cond delay="0"/>
                                  </p:stCondLst>
                                  <p:childTnLst>
                                    <p:animMotion origin="layout" path="M -0.13932 -4.44444E-6 L -2.5E-6 -4.44444E-6 " pathEditMode="relative" rAng="0" ptsTypes="AA">
                                      <p:cBhvr>
                                        <p:cTn id="44" dur="500" fill="hold"/>
                                        <p:tgtEl>
                                          <p:spTgt spid="15"/>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P spid="18" grpId="0" uiExpand="1" build="p"/>
      <p:bldP spid="9" grpId="0" animBg="1"/>
      <p:bldP spid="9" grpId="1" animBg="1"/>
      <p:bldP spid="15" grpId="0" animBg="1"/>
      <p:bldP spid="15" grpId="1" animBg="1"/>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Operations</a:t>
            </a:r>
          </a:p>
        </p:txBody>
      </p:sp>
      <p:sp>
        <p:nvSpPr>
          <p:cNvPr id="10" name="Text Placeholder 9"/>
          <p:cNvSpPr>
            <a:spLocks noGrp="1"/>
          </p:cNvSpPr>
          <p:nvPr>
            <p:ph type="body" sz="quarter" idx="10"/>
          </p:nvPr>
        </p:nvSpPr>
        <p:spPr>
          <a:xfrm>
            <a:off x="3923323" y="186061"/>
            <a:ext cx="4376615" cy="821250"/>
          </a:xfrm>
        </p:spPr>
        <p:txBody>
          <a:bodyPr/>
          <a:lstStyle/>
          <a:p>
            <a:r>
              <a:rPr lang="en-US" dirty="0"/>
              <a:t>How I Start? </a:t>
            </a:r>
          </a:p>
          <a:p>
            <a:pPr lvl="1"/>
            <a:r>
              <a:rPr lang="en-US" dirty="0"/>
              <a:t>To Model the Dataset, I have applied Exploratory Data Analysis, Basic Statistics, Visualization and etc.</a:t>
            </a:r>
          </a:p>
        </p:txBody>
      </p:sp>
      <p:sp>
        <p:nvSpPr>
          <p:cNvPr id="11" name="Text Placeholder 10"/>
          <p:cNvSpPr>
            <a:spLocks noGrp="1"/>
          </p:cNvSpPr>
          <p:nvPr>
            <p:ph type="body" sz="quarter" idx="11"/>
          </p:nvPr>
        </p:nvSpPr>
        <p:spPr>
          <a:xfrm>
            <a:off x="304801" y="4206240"/>
            <a:ext cx="11658600" cy="2856167"/>
          </a:xfrm>
        </p:spPr>
        <p:txBody>
          <a:bodyPr/>
          <a:lstStyle/>
          <a:p>
            <a:pPr marL="457200" indent="-457200">
              <a:buAutoNum type="arabicPeriod"/>
            </a:pPr>
            <a:r>
              <a:rPr lang="en-US" sz="2000" dirty="0"/>
              <a:t>Understand the Dataset</a:t>
            </a:r>
          </a:p>
          <a:p>
            <a:pPr marL="457200" indent="-457200">
              <a:buAutoNum type="arabicPeriod"/>
            </a:pPr>
            <a:r>
              <a:rPr lang="en-US" sz="2000" dirty="0"/>
              <a:t>Visualize the Dataset Features and Columns Relations</a:t>
            </a:r>
          </a:p>
          <a:p>
            <a:pPr marL="457200" indent="-457200">
              <a:buAutoNum type="arabicPeriod"/>
            </a:pPr>
            <a:r>
              <a:rPr lang="en-US" sz="2000" dirty="0"/>
              <a:t>Perform Data Cleanup and Exploration</a:t>
            </a:r>
          </a:p>
          <a:p>
            <a:pPr marL="457200" indent="-457200">
              <a:buAutoNum type="arabicPeriod"/>
            </a:pPr>
            <a:r>
              <a:rPr lang="en-US" sz="2000" dirty="0"/>
              <a:t>Apply Feature Engineering</a:t>
            </a:r>
          </a:p>
          <a:p>
            <a:pPr marL="457200" indent="-457200">
              <a:buAutoNum type="arabicPeriod"/>
            </a:pPr>
            <a:r>
              <a:rPr lang="en-US" sz="2000" dirty="0"/>
              <a:t>Figure out the Insights</a:t>
            </a:r>
          </a:p>
          <a:p>
            <a:pPr marL="457200" indent="-457200">
              <a:buAutoNum type="arabicPeriod"/>
            </a:pPr>
            <a:r>
              <a:rPr lang="en-US" sz="2000" dirty="0"/>
              <a:t>Modeling using Deep Learning NN</a:t>
            </a:r>
          </a:p>
          <a:p>
            <a:pPr marL="457200" indent="-457200">
              <a:buAutoNum type="arabicPeriod"/>
            </a:pPr>
            <a:endParaRPr lang="en-US" sz="2000" dirty="0"/>
          </a:p>
        </p:txBody>
      </p:sp>
      <p:sp>
        <p:nvSpPr>
          <p:cNvPr id="12" name="Text Placeholder 11"/>
          <p:cNvSpPr>
            <a:spLocks noGrp="1"/>
          </p:cNvSpPr>
          <p:nvPr>
            <p:ph type="body" sz="quarter" idx="12"/>
          </p:nvPr>
        </p:nvSpPr>
        <p:spPr/>
        <p:txBody>
          <a:bodyPr/>
          <a:lstStyle/>
          <a:p>
            <a:r>
              <a:rPr lang="en-US" dirty="0"/>
              <a:t>!</a:t>
            </a:r>
          </a:p>
        </p:txBody>
      </p:sp>
    </p:spTree>
    <p:extLst>
      <p:ext uri="{BB962C8B-B14F-4D97-AF65-F5344CB8AC3E}">
        <p14:creationId xmlns:p14="http://schemas.microsoft.com/office/powerpoint/2010/main" val="3937079039"/>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2353465"/>
          </a:xfrm>
        </p:spPr>
        <p:txBody>
          <a:bodyPr/>
          <a:lstStyle/>
          <a:p>
            <a:r>
              <a:rPr lang="en-US" b="0" dirty="0"/>
              <a:t>Maximum readiness;</a:t>
            </a:r>
          </a:p>
          <a:p>
            <a:r>
              <a:rPr lang="en-US" b="0" dirty="0"/>
              <a:t>All forces ready for combat; nuclear war imminent or likely</a:t>
            </a:r>
            <a:endParaRPr lang="en-US" dirty="0"/>
          </a:p>
        </p:txBody>
      </p:sp>
      <p:sp>
        <p:nvSpPr>
          <p:cNvPr id="3" name="Slide Number Placeholder 2"/>
          <p:cNvSpPr>
            <a:spLocks noGrp="1"/>
          </p:cNvSpPr>
          <p:nvPr>
            <p:ph type="sldNum" sz="quarter" idx="12"/>
          </p:nvPr>
        </p:nvSpPr>
        <p:spPr/>
        <p:txBody>
          <a:bodyPr/>
          <a:lstStyle/>
          <a:p>
            <a:fld id="{5AE1514C-5E56-4738-A1FF-4B1CFD2A3E36}" type="slidenum">
              <a:rPr lang="en-US" smtClean="0"/>
              <a:pPr/>
              <a:t>6</a:t>
            </a:fld>
            <a:endParaRPr lang="en-US" dirty="0"/>
          </a:p>
        </p:txBody>
      </p:sp>
      <p:sp>
        <p:nvSpPr>
          <p:cNvPr id="7" name="Content Placeholder 6"/>
          <p:cNvSpPr>
            <a:spLocks noGrp="1"/>
          </p:cNvSpPr>
          <p:nvPr>
            <p:ph idx="14"/>
          </p:nvPr>
        </p:nvSpPr>
        <p:spPr>
          <a:xfrm>
            <a:off x="2483635" y="3493674"/>
            <a:ext cx="2377440" cy="1439368"/>
          </a:xfrm>
        </p:spPr>
        <p:txBody>
          <a:bodyPr/>
          <a:lstStyle/>
          <a:p>
            <a:r>
              <a:rPr lang="en-US" b="0" dirty="0"/>
              <a:t>High readiness;</a:t>
            </a:r>
          </a:p>
          <a:p>
            <a:r>
              <a:rPr lang="en-US" b="0" dirty="0"/>
              <a:t>Armed forces ready to deploy in six hours</a:t>
            </a:r>
            <a:endParaRPr lang="en-US" dirty="0"/>
          </a:p>
        </p:txBody>
      </p:sp>
      <p:sp>
        <p:nvSpPr>
          <p:cNvPr id="8" name="Content Placeholder 7"/>
          <p:cNvSpPr>
            <a:spLocks noGrp="1"/>
          </p:cNvSpPr>
          <p:nvPr>
            <p:ph idx="15"/>
          </p:nvPr>
        </p:nvSpPr>
        <p:spPr>
          <a:xfrm>
            <a:off x="4898612" y="3493674"/>
            <a:ext cx="2377440" cy="2353465"/>
          </a:xfrm>
        </p:spPr>
        <p:txBody>
          <a:bodyPr/>
          <a:lstStyle/>
          <a:p>
            <a:r>
              <a:rPr lang="en-US" b="0" dirty="0"/>
              <a:t>Armed forces readiness increased above normal levels;</a:t>
            </a:r>
          </a:p>
          <a:p>
            <a:r>
              <a:rPr lang="en-US" b="0" dirty="0"/>
              <a:t>Air Force ready to mobilize in 15 minutes</a:t>
            </a:r>
            <a:endParaRPr lang="en-US" dirty="0"/>
          </a:p>
        </p:txBody>
      </p:sp>
      <p:sp>
        <p:nvSpPr>
          <p:cNvPr id="9" name="Content Placeholder 8"/>
          <p:cNvSpPr>
            <a:spLocks noGrp="1"/>
          </p:cNvSpPr>
          <p:nvPr>
            <p:ph idx="16"/>
          </p:nvPr>
        </p:nvSpPr>
        <p:spPr>
          <a:xfrm>
            <a:off x="7313589" y="3493674"/>
            <a:ext cx="2377440" cy="1615827"/>
          </a:xfrm>
        </p:spPr>
        <p:txBody>
          <a:bodyPr/>
          <a:lstStyle/>
          <a:p>
            <a:r>
              <a:rPr lang="en-US" b="0" dirty="0"/>
              <a:t>Increased intelligence-gathering and security measures</a:t>
            </a:r>
            <a:endParaRPr lang="en-US" dirty="0"/>
          </a:p>
        </p:txBody>
      </p:sp>
      <p:sp>
        <p:nvSpPr>
          <p:cNvPr id="33" name="Content Placeholder 32"/>
          <p:cNvSpPr>
            <a:spLocks noGrp="1"/>
          </p:cNvSpPr>
          <p:nvPr>
            <p:ph idx="17"/>
          </p:nvPr>
        </p:nvSpPr>
        <p:spPr>
          <a:xfrm>
            <a:off x="9728566" y="3493674"/>
            <a:ext cx="2377440" cy="1006429"/>
          </a:xfrm>
        </p:spPr>
        <p:txBody>
          <a:bodyPr/>
          <a:lstStyle/>
          <a:p>
            <a:r>
              <a:rPr lang="en-US" b="0" dirty="0"/>
              <a:t>Normal peacetime readiness</a:t>
            </a:r>
            <a:endParaRPr lang="en-US" dirty="0"/>
          </a:p>
        </p:txBody>
      </p:sp>
      <p:sp>
        <p:nvSpPr>
          <p:cNvPr id="5" name="Text Placeholder 4"/>
          <p:cNvSpPr>
            <a:spLocks noGrp="1"/>
          </p:cNvSpPr>
          <p:nvPr>
            <p:ph type="body" sz="quarter" idx="13"/>
          </p:nvPr>
        </p:nvSpPr>
        <p:spPr>
          <a:xfrm>
            <a:off x="0" y="470361"/>
            <a:ext cx="12192000" cy="535531"/>
          </a:xfrm>
        </p:spPr>
        <p:txBody>
          <a:bodyPr/>
          <a:lstStyle/>
          <a:p>
            <a:r>
              <a:rPr lang="en-US" b="1" dirty="0"/>
              <a:t>DEFCON Level Reference Chart</a:t>
            </a:r>
          </a:p>
        </p:txBody>
      </p:sp>
      <p:sp>
        <p:nvSpPr>
          <p:cNvPr id="47" name="Content Placeholder 46"/>
          <p:cNvSpPr>
            <a:spLocks noGrp="1"/>
          </p:cNvSpPr>
          <p:nvPr>
            <p:ph idx="18"/>
          </p:nvPr>
        </p:nvSpPr>
        <p:spPr/>
        <p:txBody>
          <a:bodyPr/>
          <a:lstStyle/>
          <a:p>
            <a:r>
              <a:rPr lang="en-US" dirty="0"/>
              <a:t>1</a:t>
            </a:r>
          </a:p>
        </p:txBody>
      </p:sp>
      <p:sp>
        <p:nvSpPr>
          <p:cNvPr id="48" name="Content Placeholder 47"/>
          <p:cNvSpPr>
            <a:spLocks noGrp="1"/>
          </p:cNvSpPr>
          <p:nvPr>
            <p:ph idx="19"/>
          </p:nvPr>
        </p:nvSpPr>
        <p:spPr/>
        <p:txBody>
          <a:bodyPr/>
          <a:lstStyle/>
          <a:p>
            <a:r>
              <a:rPr lang="en-US" dirty="0"/>
              <a:t>2</a:t>
            </a:r>
          </a:p>
        </p:txBody>
      </p:sp>
      <p:sp>
        <p:nvSpPr>
          <p:cNvPr id="49" name="Content Placeholder 48"/>
          <p:cNvSpPr>
            <a:spLocks noGrp="1"/>
          </p:cNvSpPr>
          <p:nvPr>
            <p:ph idx="20"/>
          </p:nvPr>
        </p:nvSpPr>
        <p:spPr/>
        <p:txBody>
          <a:bodyPr/>
          <a:lstStyle/>
          <a:p>
            <a:r>
              <a:rPr lang="en-US" dirty="0"/>
              <a:t>3</a:t>
            </a:r>
          </a:p>
        </p:txBody>
      </p:sp>
      <p:sp>
        <p:nvSpPr>
          <p:cNvPr id="50" name="Content Placeholder 49"/>
          <p:cNvSpPr>
            <a:spLocks noGrp="1"/>
          </p:cNvSpPr>
          <p:nvPr>
            <p:ph idx="21"/>
          </p:nvPr>
        </p:nvSpPr>
        <p:spPr/>
        <p:txBody>
          <a:bodyPr/>
          <a:lstStyle/>
          <a:p>
            <a:r>
              <a:rPr lang="en-US" dirty="0"/>
              <a:t>4</a:t>
            </a:r>
          </a:p>
        </p:txBody>
      </p:sp>
      <p:sp>
        <p:nvSpPr>
          <p:cNvPr id="51" name="Content Placeholder 50"/>
          <p:cNvSpPr>
            <a:spLocks noGrp="1"/>
          </p:cNvSpPr>
          <p:nvPr>
            <p:ph idx="22"/>
          </p:nvPr>
        </p:nvSpPr>
        <p:spPr/>
        <p:txBody>
          <a:bodyPr/>
          <a:lstStyle/>
          <a:p>
            <a:r>
              <a:rPr lang="en-US" dirty="0"/>
              <a:t>5</a:t>
            </a:r>
          </a:p>
        </p:txBody>
      </p:sp>
      <p:sp>
        <p:nvSpPr>
          <p:cNvPr id="10" name="Rectangle 9"/>
          <p:cNvSpPr/>
          <p:nvPr/>
        </p:nvSpPr>
        <p:spPr>
          <a:xfrm>
            <a:off x="148438" y="6450449"/>
            <a:ext cx="7497565" cy="230832"/>
          </a:xfrm>
          <a:prstGeom prst="rect">
            <a:avLst/>
          </a:prstGeom>
        </p:spPr>
        <p:txBody>
          <a:bodyPr wrap="none">
            <a:spAutoFit/>
          </a:bodyPr>
          <a:lstStyle/>
          <a:p>
            <a:r>
              <a:rPr lang="en-US" sz="900" dirty="0">
                <a:solidFill>
                  <a:schemeClr val="bg1">
                    <a:lumMod val="75000"/>
                  </a:schemeClr>
                </a:solidFill>
              </a:rPr>
              <a:t>Reference : The basics you can find anywhere 5 Steps To Successful Storytelling Published on April 5, 2014 Featured in: Marketing &amp; Advertising</a:t>
            </a:r>
          </a:p>
        </p:txBody>
      </p:sp>
    </p:spTree>
    <p:extLst>
      <p:ext uri="{BB962C8B-B14F-4D97-AF65-F5344CB8AC3E}">
        <p14:creationId xmlns:p14="http://schemas.microsoft.com/office/powerpoint/2010/main" val="2161256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ECCAF6-0CDC-4B30-AC61-AF80C50E604D}"/>
              </a:ext>
            </a:extLst>
          </p:cNvPr>
          <p:cNvSpPr>
            <a:spLocks noGrp="1"/>
          </p:cNvSpPr>
          <p:nvPr>
            <p:ph type="pic" sz="quarter" idx="10"/>
          </p:nvPr>
        </p:nvSpPr>
        <p:spPr/>
      </p:sp>
      <p:sp>
        <p:nvSpPr>
          <p:cNvPr id="2" name="Slide Number Placeholder 1"/>
          <p:cNvSpPr>
            <a:spLocks noGrp="1"/>
          </p:cNvSpPr>
          <p:nvPr>
            <p:ph type="sldNum" sz="quarter" idx="4"/>
          </p:nvPr>
        </p:nvSpPr>
        <p:spPr/>
        <p:txBody>
          <a:bodyPr/>
          <a:lstStyle/>
          <a:p>
            <a:fld id="{5AE1514C-5E56-4738-A1FF-4B1CFD2A3E36}" type="slidenum">
              <a:rPr lang="en-US" smtClean="0"/>
              <a:pPr/>
              <a:t>7</a:t>
            </a:fld>
            <a:endParaRPr lang="en-US" dirty="0"/>
          </a:p>
        </p:txBody>
      </p:sp>
      <p:sp>
        <p:nvSpPr>
          <p:cNvPr id="16" name="Content Placeholder 15"/>
          <p:cNvSpPr>
            <a:spLocks noGrp="1"/>
          </p:cNvSpPr>
          <p:nvPr>
            <p:ph idx="18"/>
          </p:nvPr>
        </p:nvSpPr>
        <p:spPr/>
        <p:txBody>
          <a:bodyPr/>
          <a:lstStyle/>
          <a:p>
            <a:r>
              <a:rPr lang="en-US" dirty="0"/>
              <a:t>5</a:t>
            </a:r>
          </a:p>
        </p:txBody>
      </p:sp>
      <p:sp>
        <p:nvSpPr>
          <p:cNvPr id="42" name="Text Placeholder 41"/>
          <p:cNvSpPr>
            <a:spLocks noGrp="1"/>
          </p:cNvSpPr>
          <p:nvPr>
            <p:ph type="body" sz="quarter" idx="11"/>
          </p:nvPr>
        </p:nvSpPr>
        <p:spPr>
          <a:xfrm>
            <a:off x="0" y="3429000"/>
            <a:ext cx="6096000" cy="2083647"/>
          </a:xfrm>
        </p:spPr>
        <p:txBody>
          <a:bodyPr/>
          <a:lstStyle/>
          <a:p>
            <a:r>
              <a:rPr lang="en-US" b="1" dirty="0">
                <a:solidFill>
                  <a:srgbClr val="92D050"/>
                </a:solidFill>
              </a:rPr>
              <a:t>PEACE TIME</a:t>
            </a:r>
          </a:p>
          <a:p>
            <a:pPr fontAlgn="base"/>
            <a:r>
              <a:rPr lang="en-US" sz="2000" dirty="0"/>
              <a:t>Note that DEFCON 5 isn't necessarily a sign that the world is at peace - conflicts, even major ones, may be occurring around the world during a DEFCON 5.</a:t>
            </a:r>
          </a:p>
        </p:txBody>
      </p:sp>
      <p:sp>
        <p:nvSpPr>
          <p:cNvPr id="21" name="Text Placeholder 20"/>
          <p:cNvSpPr>
            <a:spLocks noGrp="1"/>
          </p:cNvSpPr>
          <p:nvPr>
            <p:ph type="body" sz="quarter" idx="19"/>
          </p:nvPr>
        </p:nvSpPr>
        <p:spPr>
          <a:xfrm>
            <a:off x="0" y="1554163"/>
            <a:ext cx="6096000" cy="1421928"/>
          </a:xfrm>
        </p:spPr>
        <p:txBody>
          <a:bodyPr/>
          <a:lstStyle/>
          <a:p>
            <a:r>
              <a:rPr lang="en-US" sz="3200" dirty="0"/>
              <a:t>A very good thing, used to designate normal peacetime military readiness</a:t>
            </a:r>
          </a:p>
        </p:txBody>
      </p:sp>
    </p:spTree>
    <p:extLst>
      <p:ext uri="{BB962C8B-B14F-4D97-AF65-F5344CB8AC3E}">
        <p14:creationId xmlns:p14="http://schemas.microsoft.com/office/powerpoint/2010/main" val="244130645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icture Placeholder 44"/>
          <p:cNvSpPr>
            <a:spLocks noGrp="1"/>
          </p:cNvSpPr>
          <p:nvPr>
            <p:ph type="pic" sz="quarter" idx="10"/>
          </p:nvPr>
        </p:nvSpPr>
        <p:spPr/>
      </p:sp>
      <p:sp>
        <p:nvSpPr>
          <p:cNvPr id="30" name="Text Placeholder 29"/>
          <p:cNvSpPr>
            <a:spLocks noGrp="1"/>
          </p:cNvSpPr>
          <p:nvPr>
            <p:ph type="body" sz="quarter" idx="11"/>
          </p:nvPr>
        </p:nvSpPr>
        <p:spPr>
          <a:xfrm>
            <a:off x="6094443" y="3425619"/>
            <a:ext cx="6097555" cy="2791533"/>
          </a:xfrm>
        </p:spPr>
        <p:txBody>
          <a:bodyPr/>
          <a:lstStyle/>
          <a:p>
            <a:r>
              <a:rPr lang="en-US" b="1" dirty="0"/>
              <a:t>Heightened Alertness</a:t>
            </a:r>
            <a:endParaRPr lang="en-US" dirty="0"/>
          </a:p>
          <a:p>
            <a:pPr lvl="2"/>
            <a:r>
              <a:rPr lang="en-US" dirty="0"/>
              <a:t>In the modern world, it is thought that DEFCON 4 is sometimes issued after minor to moderate terrorist attacks and politically-motivated killings, or after would-be plots are uncovered</a:t>
            </a:r>
          </a:p>
        </p:txBody>
      </p:sp>
      <p:sp>
        <p:nvSpPr>
          <p:cNvPr id="22" name="Text Placeholder 21"/>
          <p:cNvSpPr>
            <a:spLocks noGrp="1"/>
          </p:cNvSpPr>
          <p:nvPr>
            <p:ph type="body" sz="quarter" idx="19"/>
          </p:nvPr>
        </p:nvSpPr>
        <p:spPr>
          <a:xfrm>
            <a:off x="6094443" y="1554163"/>
            <a:ext cx="6097556" cy="1865126"/>
          </a:xfrm>
        </p:spPr>
        <p:txBody>
          <a:bodyPr/>
          <a:lstStyle/>
          <a:p>
            <a:r>
              <a:rPr lang="en-US" sz="3200" dirty="0"/>
              <a:t>First level of readiness above baseline value of DEFCON 5 and thus constitutes a fairly mild increase in readiness</a:t>
            </a:r>
          </a:p>
        </p:txBody>
      </p:sp>
      <p:sp>
        <p:nvSpPr>
          <p:cNvPr id="40" name="Content Placeholder 39"/>
          <p:cNvSpPr>
            <a:spLocks noGrp="1"/>
          </p:cNvSpPr>
          <p:nvPr>
            <p:ph idx="18"/>
          </p:nvPr>
        </p:nvSpPr>
        <p:spPr>
          <a:xfrm>
            <a:off x="7954500" y="419100"/>
            <a:ext cx="2377440" cy="840230"/>
          </a:xfrm>
        </p:spPr>
        <p:txBody>
          <a:bodyPr/>
          <a:lstStyle/>
          <a:p>
            <a:r>
              <a:rPr lang="en-US" dirty="0"/>
              <a:t>4</a:t>
            </a:r>
          </a:p>
        </p:txBody>
      </p:sp>
      <p:sp>
        <p:nvSpPr>
          <p:cNvPr id="2" name="Slide Number Placeholder 1"/>
          <p:cNvSpPr>
            <a:spLocks noGrp="1"/>
          </p:cNvSpPr>
          <p:nvPr>
            <p:ph type="sldNum" sz="quarter" idx="4"/>
          </p:nvPr>
        </p:nvSpPr>
        <p:spPr/>
        <p:txBody>
          <a:bodyPr/>
          <a:lstStyle/>
          <a:p>
            <a:fld id="{5AE1514C-5E56-4738-A1FF-4B1CFD2A3E36}" type="slidenum">
              <a:rPr lang="en-US" smtClean="0"/>
              <a:pPr/>
              <a:t>8</a:t>
            </a:fld>
            <a:endParaRPr lang="en-US" dirty="0"/>
          </a:p>
        </p:txBody>
      </p:sp>
    </p:spTree>
    <p:extLst>
      <p:ext uri="{BB962C8B-B14F-4D97-AF65-F5344CB8AC3E}">
        <p14:creationId xmlns:p14="http://schemas.microsoft.com/office/powerpoint/2010/main" val="120929164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icture Placeholder 80"/>
          <p:cNvSpPr>
            <a:spLocks noGrp="1"/>
          </p:cNvSpPr>
          <p:nvPr>
            <p:ph type="pic" sz="quarter" idx="12"/>
          </p:nvPr>
        </p:nvSpPr>
        <p:spPr/>
      </p:sp>
      <p:sp>
        <p:nvSpPr>
          <p:cNvPr id="3" name="Slide Number Placeholder 2"/>
          <p:cNvSpPr>
            <a:spLocks noGrp="1"/>
          </p:cNvSpPr>
          <p:nvPr>
            <p:ph type="sldNum" sz="quarter" idx="4"/>
          </p:nvPr>
        </p:nvSpPr>
        <p:spPr>
          <a:xfrm>
            <a:off x="11753512" y="6484937"/>
            <a:ext cx="419776" cy="365125"/>
          </a:xfrm>
        </p:spPr>
        <p:txBody>
          <a:bodyPr/>
          <a:lstStyle/>
          <a:p>
            <a:fld id="{5AE1514C-5E56-4738-A1FF-4B1CFD2A3E36}" type="slidenum">
              <a:rPr lang="en-US" smtClean="0"/>
              <a:pPr/>
              <a:t>9</a:t>
            </a:fld>
            <a:endParaRPr lang="en-US" dirty="0"/>
          </a:p>
        </p:txBody>
      </p:sp>
      <p:sp>
        <p:nvSpPr>
          <p:cNvPr id="51" name="Rectangle 50"/>
          <p:cNvSpPr/>
          <p:nvPr/>
        </p:nvSpPr>
        <p:spPr>
          <a:xfrm>
            <a:off x="-2882" y="0"/>
            <a:ext cx="10412974" cy="6858000"/>
          </a:xfrm>
          <a:prstGeom prst="rect">
            <a:avLst/>
          </a:prstGeom>
          <a:gradFill flip="none" rotWithShape="1">
            <a:gsLst>
              <a:gs pos="0">
                <a:schemeClr val="tx1">
                  <a:alpha val="53000"/>
                </a:schemeClr>
              </a:gs>
              <a:gs pos="97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Content Placeholder 19"/>
          <p:cNvSpPr>
            <a:spLocks noGrp="1"/>
          </p:cNvSpPr>
          <p:nvPr>
            <p:ph idx="18"/>
          </p:nvPr>
        </p:nvSpPr>
        <p:spPr>
          <a:xfrm>
            <a:off x="2053947" y="419100"/>
            <a:ext cx="2377440" cy="840230"/>
          </a:xfrm>
        </p:spPr>
        <p:txBody>
          <a:bodyPr/>
          <a:lstStyle/>
          <a:p>
            <a:r>
              <a:rPr lang="en-US" dirty="0"/>
              <a:t>3</a:t>
            </a:r>
          </a:p>
        </p:txBody>
      </p:sp>
      <p:sp>
        <p:nvSpPr>
          <p:cNvPr id="6" name="Text Placeholder 5"/>
          <p:cNvSpPr>
            <a:spLocks noGrp="1"/>
          </p:cNvSpPr>
          <p:nvPr>
            <p:ph type="body" sz="quarter" idx="11"/>
          </p:nvPr>
        </p:nvSpPr>
        <p:spPr>
          <a:xfrm>
            <a:off x="304800" y="3429000"/>
            <a:ext cx="5960269" cy="2867965"/>
          </a:xfrm>
        </p:spPr>
        <p:txBody>
          <a:bodyPr/>
          <a:lstStyle/>
          <a:p>
            <a:r>
              <a:rPr lang="en-US" b="1" dirty="0">
                <a:solidFill>
                  <a:srgbClr val="FFFF00"/>
                </a:solidFill>
              </a:rPr>
              <a:t>Tense Military/Political situations</a:t>
            </a:r>
            <a:endParaRPr lang="en-US" dirty="0">
              <a:solidFill>
                <a:srgbClr val="FFFF00"/>
              </a:solidFill>
            </a:endParaRPr>
          </a:p>
          <a:p>
            <a:pPr lvl="1">
              <a:spcAft>
                <a:spcPts val="1200"/>
              </a:spcAft>
            </a:pPr>
            <a:r>
              <a:rPr lang="en-US" sz="2400" dirty="0">
                <a:solidFill>
                  <a:srgbClr val="FFFFFF"/>
                </a:solidFill>
              </a:rPr>
              <a:t>DEFCON 3 has usually corresponded to situations in which military action against the US or one of its allies was a distinct possibility</a:t>
            </a:r>
          </a:p>
        </p:txBody>
      </p:sp>
      <p:sp>
        <p:nvSpPr>
          <p:cNvPr id="71" name="Text Placeholder 70"/>
          <p:cNvSpPr>
            <a:spLocks noGrp="1"/>
          </p:cNvSpPr>
          <p:nvPr>
            <p:ph type="body" sz="quarter" idx="19"/>
          </p:nvPr>
        </p:nvSpPr>
        <p:spPr>
          <a:xfrm>
            <a:off x="304800" y="1554164"/>
            <a:ext cx="5875734" cy="1643527"/>
          </a:xfrm>
        </p:spPr>
        <p:txBody>
          <a:bodyPr/>
          <a:lstStyle/>
          <a:p>
            <a:r>
              <a:rPr lang="en-US" sz="2800" dirty="0"/>
              <a:t>It’s a serious - though they may not pose an immediate threat to existence or stability of American state, they do call for significant vigilance</a:t>
            </a:r>
            <a:endParaRPr lang="en-US" sz="2800" dirty="0">
              <a:solidFill>
                <a:schemeClr val="bg1"/>
              </a:solidFill>
            </a:endParaRPr>
          </a:p>
        </p:txBody>
      </p:sp>
    </p:spTree>
    <p:extLst>
      <p:ext uri="{BB962C8B-B14F-4D97-AF65-F5344CB8AC3E}">
        <p14:creationId xmlns:p14="http://schemas.microsoft.com/office/powerpoint/2010/main" val="2488226301"/>
      </p:ext>
    </p:extLst>
  </p:cSld>
  <p:clrMapOvr>
    <a:masterClrMapping/>
  </p:clrMapOvr>
  <p:transition spd="slow">
    <p:push/>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3.xml><?xml version="1.0" encoding="utf-8"?>
<ds:datastoreItem xmlns:ds="http://schemas.openxmlformats.org/officeDocument/2006/customXml" ds:itemID="{9D2E6351-E64A-42DD-A554-7DF752222129}">
  <ds:schemaRefs>
    <ds:schemaRef ds:uri="http://schemas.openxmlformats.org/package/2006/metadata/core-properties"/>
    <ds:schemaRef ds:uri="http://schemas.microsoft.com/office/2006/documentManagement/types"/>
    <ds:schemaRef ds:uri="16c05727-aa75-4e4a-9b5f-8a80a1165891"/>
    <ds:schemaRef ds:uri="http://schemas.microsoft.com/office/2006/metadata/properties"/>
    <ds:schemaRef ds:uri="http://purl.org/dc/elements/1.1/"/>
    <ds:schemaRef ds:uri="http://purl.org/dc/terms/"/>
    <ds:schemaRef ds:uri="http://www.w3.org/XML/1998/namespace"/>
    <ds:schemaRef ds:uri="http://purl.org/dc/dcmitype/"/>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0</TotalTime>
  <Words>1495</Words>
  <Application>Microsoft Office PowerPoint</Application>
  <PresentationFormat>Widescreen</PresentationFormat>
  <Paragraphs>181</Paragraphs>
  <Slides>27</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DEFCON Level</vt:lpstr>
      <vt:lpstr>PowerPoint Presentation</vt:lpstr>
      <vt:lpstr>INTRODUCTION</vt:lpstr>
      <vt:lpstr>PREPARE</vt:lpstr>
      <vt:lpstr>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vt:lpstr>
      <vt:lpstr>PowerPoint Presentation</vt:lpstr>
      <vt:lpstr>PowerPoint Presentation</vt:lpstr>
      <vt:lpstr>PowerPoint Presentation</vt:lpstr>
      <vt:lpstr>PowerPoint Presentation</vt:lpstr>
      <vt:lpstr>PowerPoint Presentation</vt:lpstr>
      <vt:lpstr>Applying Supervised Machine Learning, Deep Learning Modeling techniques on the Dataset to predict the Target Class.</vt:lpstr>
      <vt:lpstr>Modeling</vt:lpstr>
      <vt:lpstr>Plot</vt:lpstr>
      <vt:lpstr>Modeling</vt:lpstr>
      <vt:lpstr>Summary</vt:lpstr>
      <vt:lpstr>Accuracy :  71% Precision :  70% Recall     :  71% F1 Score  :  70%</vt:lpstr>
      <vt:lpstr>Applied PyCaret</vt:lpstr>
      <vt:lpstr>Thank You!</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2020-09-15T05:43:04Z</dcterms:created>
  <dcterms:modified xsi:type="dcterms:W3CDTF">2020-09-26T13:56:28Z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ebac993-578d-4fb6-a024-e1968d57a18c_Enabled">
    <vt:lpwstr>True</vt:lpwstr>
  </property>
  <property fmtid="{D5CDD505-2E9C-101B-9397-08002B2CF9AE}" pid="4" name="MSIP_Label_1ebac993-578d-4fb6-a024-e1968d57a18c_SiteId">
    <vt:lpwstr>ae4df1f7-611e-444f-897e-f964e1205171</vt:lpwstr>
  </property>
  <property fmtid="{D5CDD505-2E9C-101B-9397-08002B2CF9AE}" pid="5" name="MSIP_Label_1ebac993-578d-4fb6-a024-e1968d57a18c_Owner">
    <vt:lpwstr>rk185212@ncr.com</vt:lpwstr>
  </property>
  <property fmtid="{D5CDD505-2E9C-101B-9397-08002B2CF9AE}" pid="6" name="MSIP_Label_1ebac993-578d-4fb6-a024-e1968d57a18c_SetDate">
    <vt:lpwstr>2020-09-15T06:12:50.3867650Z</vt:lpwstr>
  </property>
  <property fmtid="{D5CDD505-2E9C-101B-9397-08002B2CF9AE}" pid="7" name="MSIP_Label_1ebac993-578d-4fb6-a024-e1968d57a18c_Name">
    <vt:lpwstr>Personal</vt:lpwstr>
  </property>
  <property fmtid="{D5CDD505-2E9C-101B-9397-08002B2CF9AE}" pid="8" name="MSIP_Label_1ebac993-578d-4fb6-a024-e1968d57a18c_Application">
    <vt:lpwstr>Microsoft Azure Information Protection</vt:lpwstr>
  </property>
  <property fmtid="{D5CDD505-2E9C-101B-9397-08002B2CF9AE}" pid="9" name="MSIP_Label_1ebac993-578d-4fb6-a024-e1968d57a18c_ActionId">
    <vt:lpwstr>9da359e6-ce5c-4049-bcdf-aa40b9be253b</vt:lpwstr>
  </property>
  <property fmtid="{D5CDD505-2E9C-101B-9397-08002B2CF9AE}" pid="10" name="MSIP_Label_1ebac993-578d-4fb6-a024-e1968d57a18c_Extended_MSFT_Method">
    <vt:lpwstr>Manual</vt:lpwstr>
  </property>
  <property fmtid="{D5CDD505-2E9C-101B-9397-08002B2CF9AE}" pid="11" name="Sensitivity">
    <vt:lpwstr>Personal</vt:lpwstr>
  </property>
</Properties>
</file>