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8" r:id="rId11"/>
    <p:sldId id="264" r:id="rId12"/>
    <p:sldId id="265" r:id="rId13"/>
    <p:sldId id="273" r:id="rId14"/>
    <p:sldId id="267" r:id="rId15"/>
    <p:sldId id="270" r:id="rId16"/>
    <p:sldId id="275" r:id="rId17"/>
    <p:sldId id="269" r:id="rId18"/>
    <p:sldId id="271" r:id="rId19"/>
    <p:sldId id="272"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5662" autoAdjust="0"/>
  </p:normalViewPr>
  <p:slideViewPr>
    <p:cSldViewPr snapToGrid="0">
      <p:cViewPr varScale="1">
        <p:scale>
          <a:sx n="90" d="100"/>
          <a:sy n="90" d="100"/>
        </p:scale>
        <p:origin x="307"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10-Nov-19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10-Nov-19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10-Nov-19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10-Nov-19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10-Nov-19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10-Nov-19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10-Nov-19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CCB53-0154-43D5-ADA1-A146D185DCCB}"/>
              </a:ext>
            </a:extLst>
          </p:cNvPr>
          <p:cNvSpPr>
            <a:spLocks noGrp="1"/>
          </p:cNvSpPr>
          <p:nvPr>
            <p:ph type="ctrTitle"/>
          </p:nvPr>
        </p:nvSpPr>
        <p:spPr/>
        <p:txBody>
          <a:bodyPr/>
          <a:lstStyle/>
          <a:p>
            <a:r>
              <a:rPr lang="en-US" dirty="0"/>
              <a:t>Exploratory data analysis on Indian Premier league</a:t>
            </a:r>
          </a:p>
        </p:txBody>
      </p:sp>
      <p:sp>
        <p:nvSpPr>
          <p:cNvPr id="3" name="Subtitle 2">
            <a:extLst>
              <a:ext uri="{FF2B5EF4-FFF2-40B4-BE49-F238E27FC236}">
                <a16:creationId xmlns:a16="http://schemas.microsoft.com/office/drawing/2014/main" id="{73548433-9DFD-4355-83F0-4543DAC13B93}"/>
              </a:ext>
            </a:extLst>
          </p:cNvPr>
          <p:cNvSpPr>
            <a:spLocks noGrp="1"/>
          </p:cNvSpPr>
          <p:nvPr>
            <p:ph type="subTitle" idx="1"/>
          </p:nvPr>
        </p:nvSpPr>
        <p:spPr/>
        <p:txBody>
          <a:bodyPr/>
          <a:lstStyle/>
          <a:p>
            <a:pPr algn="r"/>
            <a:r>
              <a:rPr lang="en-US" dirty="0"/>
              <a:t>… By Ranjith KS</a:t>
            </a:r>
          </a:p>
        </p:txBody>
      </p:sp>
    </p:spTree>
    <p:extLst>
      <p:ext uri="{BB962C8B-B14F-4D97-AF65-F5344CB8AC3E}">
        <p14:creationId xmlns:p14="http://schemas.microsoft.com/office/powerpoint/2010/main" val="2248489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 name="Rectangle 116">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61" name="Group 118">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0" name="Group 119">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32"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3"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9"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44"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9"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5"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63" name="Group 120">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22"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60"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ED4F8B9-1246-41C1-814A-D6B7848951ED}"/>
              </a:ext>
            </a:extLst>
          </p:cNvPr>
          <p:cNvSpPr>
            <a:spLocks noGrp="1"/>
          </p:cNvSpPr>
          <p:nvPr>
            <p:ph type="title"/>
          </p:nvPr>
        </p:nvSpPr>
        <p:spPr>
          <a:xfrm>
            <a:off x="8036041" y="618518"/>
            <a:ext cx="3281003" cy="1478570"/>
          </a:xfrm>
        </p:spPr>
        <p:txBody>
          <a:bodyPr anchor="b">
            <a:normAutofit/>
          </a:bodyPr>
          <a:lstStyle/>
          <a:p>
            <a:r>
              <a:rPr lang="en-US" sz="2800">
                <a:solidFill>
                  <a:srgbClr val="FFFFFF"/>
                </a:solidFill>
              </a:rPr>
              <a:t>Teams win vs lost</a:t>
            </a:r>
          </a:p>
        </p:txBody>
      </p:sp>
      <p:sp useBgFill="1">
        <p:nvSpPr>
          <p:cNvPr id="162"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DEEBB2BB-CBB6-47CF-844A-AC820518E0C8}"/>
              </a:ext>
            </a:extLst>
          </p:cNvPr>
          <p:cNvPicPr>
            <a:picLocks noChangeAspect="1"/>
          </p:cNvPicPr>
          <p:nvPr/>
        </p:nvPicPr>
        <p:blipFill>
          <a:blip r:embed="rId3"/>
          <a:stretch>
            <a:fillRect/>
          </a:stretch>
        </p:blipFill>
        <p:spPr>
          <a:xfrm>
            <a:off x="1118988" y="1462667"/>
            <a:ext cx="6112382" cy="3927205"/>
          </a:xfrm>
          <a:prstGeom prst="rect">
            <a:avLst/>
          </a:prstGeom>
        </p:spPr>
      </p:pic>
      <p:sp>
        <p:nvSpPr>
          <p:cNvPr id="164" name="Content Placeholder 113">
            <a:extLst>
              <a:ext uri="{FF2B5EF4-FFF2-40B4-BE49-F238E27FC236}">
                <a16:creationId xmlns:a16="http://schemas.microsoft.com/office/drawing/2014/main" id="{A7E16F80-8655-4C32-B178-435D99062AF0}"/>
              </a:ext>
            </a:extLst>
          </p:cNvPr>
          <p:cNvSpPr>
            <a:spLocks noGrp="1"/>
          </p:cNvSpPr>
          <p:nvPr>
            <p:ph idx="1"/>
          </p:nvPr>
        </p:nvSpPr>
        <p:spPr>
          <a:xfrm>
            <a:off x="8036041" y="2249487"/>
            <a:ext cx="3281004" cy="3541714"/>
          </a:xfrm>
        </p:spPr>
        <p:txBody>
          <a:bodyPr>
            <a:normAutofit/>
          </a:bodyPr>
          <a:lstStyle/>
          <a:p>
            <a:r>
              <a:rPr lang="en-US" sz="1800" dirty="0">
                <a:solidFill>
                  <a:srgbClr val="FFFFFF"/>
                </a:solidFill>
              </a:rPr>
              <a:t>Mumbai Indians Team is considered to be most </a:t>
            </a:r>
            <a:r>
              <a:rPr lang="en-US" sz="1800" dirty="0" err="1">
                <a:solidFill>
                  <a:srgbClr val="FFFFFF"/>
                </a:solidFill>
              </a:rPr>
              <a:t>no.of</a:t>
            </a:r>
            <a:r>
              <a:rPr lang="en-US" sz="1800" dirty="0">
                <a:solidFill>
                  <a:srgbClr val="FFFFFF"/>
                </a:solidFill>
              </a:rPr>
              <a:t> Wins</a:t>
            </a:r>
          </a:p>
          <a:p>
            <a:r>
              <a:rPr lang="en-US" sz="1800" dirty="0">
                <a:solidFill>
                  <a:srgbClr val="FFFFFF"/>
                </a:solidFill>
              </a:rPr>
              <a:t>Pune Warriors Team is considered to be least </a:t>
            </a:r>
            <a:r>
              <a:rPr lang="en-US" sz="1800" dirty="0" err="1">
                <a:solidFill>
                  <a:srgbClr val="FFFFFF"/>
                </a:solidFill>
              </a:rPr>
              <a:t>no.of</a:t>
            </a:r>
            <a:r>
              <a:rPr lang="en-US" sz="1800" dirty="0">
                <a:solidFill>
                  <a:srgbClr val="FFFFFF"/>
                </a:solidFill>
              </a:rPr>
              <a:t> Wins</a:t>
            </a:r>
          </a:p>
        </p:txBody>
      </p:sp>
    </p:spTree>
    <p:extLst>
      <p:ext uri="{BB962C8B-B14F-4D97-AF65-F5344CB8AC3E}">
        <p14:creationId xmlns:p14="http://schemas.microsoft.com/office/powerpoint/2010/main" val="350639920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3" name="Rectangle 12">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4F382E09-3C23-407D-B546-3B6F6521C64E}"/>
              </a:ext>
            </a:extLst>
          </p:cNvPr>
          <p:cNvSpPr>
            <a:spLocks noGrp="1"/>
          </p:cNvSpPr>
          <p:nvPr>
            <p:ph type="title"/>
          </p:nvPr>
        </p:nvSpPr>
        <p:spPr>
          <a:xfrm>
            <a:off x="7962519" y="618518"/>
            <a:ext cx="3084891" cy="1478570"/>
          </a:xfrm>
        </p:spPr>
        <p:txBody>
          <a:bodyPr>
            <a:normAutofit/>
          </a:bodyPr>
          <a:lstStyle/>
          <a:p>
            <a:r>
              <a:rPr lang="en-US" sz="3200"/>
              <a:t>Teams won Matches in each season</a:t>
            </a:r>
          </a:p>
        </p:txBody>
      </p:sp>
      <p:pic>
        <p:nvPicPr>
          <p:cNvPr id="5" name="Content Placeholder 4">
            <a:extLst>
              <a:ext uri="{FF2B5EF4-FFF2-40B4-BE49-F238E27FC236}">
                <a16:creationId xmlns:a16="http://schemas.microsoft.com/office/drawing/2014/main" id="{94373C51-04B1-4B5E-ABEC-01D5C948F0A6}"/>
              </a:ext>
            </a:extLst>
          </p:cNvPr>
          <p:cNvPicPr>
            <a:picLocks noChangeAspect="1"/>
          </p:cNvPicPr>
          <p:nvPr/>
        </p:nvPicPr>
        <p:blipFill rotWithShape="1">
          <a:blip r:embed="rId4"/>
          <a:srcRect b="13124"/>
          <a:stretch/>
        </p:blipFill>
        <p:spPr>
          <a:xfrm>
            <a:off x="-5597" y="10"/>
            <a:ext cx="7558541" cy="6857990"/>
          </a:xfrm>
          <a:prstGeom prst="rect">
            <a:avLst/>
          </a:prstGeom>
        </p:spPr>
      </p:pic>
      <p:grpSp>
        <p:nvGrpSpPr>
          <p:cNvPr id="16" name="Group 15">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7" name="Rectangle 16">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Rectangle 19">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1"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Rectangle 44">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6"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Rectangle 56">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8"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9" name="Content Placeholder 8">
            <a:extLst>
              <a:ext uri="{FF2B5EF4-FFF2-40B4-BE49-F238E27FC236}">
                <a16:creationId xmlns:a16="http://schemas.microsoft.com/office/drawing/2014/main" id="{29F48E03-E9B6-4470-8C15-582E24EC4529}"/>
              </a:ext>
            </a:extLst>
          </p:cNvPr>
          <p:cNvSpPr>
            <a:spLocks noGrp="1"/>
          </p:cNvSpPr>
          <p:nvPr>
            <p:ph idx="1"/>
          </p:nvPr>
        </p:nvSpPr>
        <p:spPr>
          <a:xfrm>
            <a:off x="7962519" y="2249487"/>
            <a:ext cx="3084892" cy="3541714"/>
          </a:xfrm>
        </p:spPr>
        <p:txBody>
          <a:bodyPr>
            <a:normAutofit/>
          </a:bodyPr>
          <a:lstStyle/>
          <a:p>
            <a:r>
              <a:rPr lang="en-US" sz="1800" dirty="0"/>
              <a:t>Chennai Super Kings Team has consistently WON most of the Matches in a Season</a:t>
            </a:r>
          </a:p>
        </p:txBody>
      </p:sp>
    </p:spTree>
    <p:extLst>
      <p:ext uri="{BB962C8B-B14F-4D97-AF65-F5344CB8AC3E}">
        <p14:creationId xmlns:p14="http://schemas.microsoft.com/office/powerpoint/2010/main" val="77722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3" name="Rectangle 12">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7212976F-17C8-4029-B8CB-4E1F67BCF876}"/>
              </a:ext>
            </a:extLst>
          </p:cNvPr>
          <p:cNvSpPr>
            <a:spLocks noGrp="1"/>
          </p:cNvSpPr>
          <p:nvPr>
            <p:ph type="title"/>
          </p:nvPr>
        </p:nvSpPr>
        <p:spPr>
          <a:xfrm>
            <a:off x="7962519" y="618518"/>
            <a:ext cx="3084891" cy="1478570"/>
          </a:xfrm>
        </p:spPr>
        <p:txBody>
          <a:bodyPr>
            <a:normAutofit/>
          </a:bodyPr>
          <a:lstStyle/>
          <a:p>
            <a:r>
              <a:rPr lang="en-US" sz="3200"/>
              <a:t>High scores by batsmen</a:t>
            </a:r>
          </a:p>
        </p:txBody>
      </p:sp>
      <p:pic>
        <p:nvPicPr>
          <p:cNvPr id="5" name="Content Placeholder 4">
            <a:extLst>
              <a:ext uri="{FF2B5EF4-FFF2-40B4-BE49-F238E27FC236}">
                <a16:creationId xmlns:a16="http://schemas.microsoft.com/office/drawing/2014/main" id="{72C2858E-1752-4B9C-976E-9EEF9BD03D0B}"/>
              </a:ext>
            </a:extLst>
          </p:cNvPr>
          <p:cNvPicPr>
            <a:picLocks noChangeAspect="1"/>
          </p:cNvPicPr>
          <p:nvPr/>
        </p:nvPicPr>
        <p:blipFill rotWithShape="1">
          <a:blip r:embed="rId4"/>
          <a:srcRect l="5414" r="23774" b="1"/>
          <a:stretch/>
        </p:blipFill>
        <p:spPr>
          <a:xfrm>
            <a:off x="-5597" y="10"/>
            <a:ext cx="7558541" cy="6857990"/>
          </a:xfrm>
          <a:prstGeom prst="rect">
            <a:avLst/>
          </a:prstGeom>
        </p:spPr>
      </p:pic>
      <p:grpSp>
        <p:nvGrpSpPr>
          <p:cNvPr id="16" name="Group 15">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7" name="Rectangle 16">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Rectangle 19">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1"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Rectangle 44">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6"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Rectangle 56">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8"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9" name="Content Placeholder 8">
            <a:extLst>
              <a:ext uri="{FF2B5EF4-FFF2-40B4-BE49-F238E27FC236}">
                <a16:creationId xmlns:a16="http://schemas.microsoft.com/office/drawing/2014/main" id="{B864CEC3-9F45-42E6-9680-B1C867B3D8A6}"/>
              </a:ext>
            </a:extLst>
          </p:cNvPr>
          <p:cNvSpPr>
            <a:spLocks noGrp="1"/>
          </p:cNvSpPr>
          <p:nvPr>
            <p:ph idx="1"/>
          </p:nvPr>
        </p:nvSpPr>
        <p:spPr>
          <a:xfrm>
            <a:off x="7962519" y="2249487"/>
            <a:ext cx="3084892" cy="3541714"/>
          </a:xfrm>
        </p:spPr>
        <p:txBody>
          <a:bodyPr>
            <a:normAutofit/>
          </a:bodyPr>
          <a:lstStyle/>
          <a:p>
            <a:r>
              <a:rPr lang="en-US" sz="1800" dirty="0"/>
              <a:t>Chris Gayle has scored 175 runs in a Match</a:t>
            </a:r>
          </a:p>
          <a:p>
            <a:r>
              <a:rPr lang="en-US" sz="1800" dirty="0"/>
              <a:t>Chris Gayle has made 7 Centuries</a:t>
            </a:r>
          </a:p>
        </p:txBody>
      </p:sp>
    </p:spTree>
    <p:extLst>
      <p:ext uri="{BB962C8B-B14F-4D97-AF65-F5344CB8AC3E}">
        <p14:creationId xmlns:p14="http://schemas.microsoft.com/office/powerpoint/2010/main" val="268004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4045B46-2205-44B0-95E6-9C103BE4C1C4}"/>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Top batsmen over seasons</a:t>
            </a:r>
          </a:p>
        </p:txBody>
      </p:sp>
      <p:sp>
        <p:nvSpPr>
          <p:cNvPr id="61" name="Content Placeholder 8">
            <a:extLst>
              <a:ext uri="{FF2B5EF4-FFF2-40B4-BE49-F238E27FC236}">
                <a16:creationId xmlns:a16="http://schemas.microsoft.com/office/drawing/2014/main" id="{D636A5C0-F791-4D59-9ADF-E46A99D34DAA}"/>
              </a:ext>
            </a:extLst>
          </p:cNvPr>
          <p:cNvSpPr>
            <a:spLocks noGrp="1"/>
          </p:cNvSpPr>
          <p:nvPr>
            <p:ph idx="1"/>
          </p:nvPr>
        </p:nvSpPr>
        <p:spPr>
          <a:xfrm>
            <a:off x="844620" y="2249487"/>
            <a:ext cx="2862444" cy="3957302"/>
          </a:xfrm>
        </p:spPr>
        <p:txBody>
          <a:bodyPr>
            <a:normAutofit/>
          </a:bodyPr>
          <a:lstStyle/>
          <a:p>
            <a:r>
              <a:rPr lang="en-US" sz="1400" dirty="0">
                <a:solidFill>
                  <a:srgbClr val="FFFFFF"/>
                </a:solidFill>
              </a:rPr>
              <a:t>V Kohli &amp; DA Warner scored runs increasingly in each Season</a:t>
            </a:r>
          </a:p>
          <a:p>
            <a:r>
              <a:rPr lang="en-US" sz="1400" dirty="0">
                <a:solidFill>
                  <a:srgbClr val="FFFFFF"/>
                </a:solidFill>
              </a:rPr>
              <a:t>Rohit Sharma &amp; SK Raina scored runs consistently in each Season</a:t>
            </a: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Content Placeholder 4">
            <a:extLst>
              <a:ext uri="{FF2B5EF4-FFF2-40B4-BE49-F238E27FC236}">
                <a16:creationId xmlns:a16="http://schemas.microsoft.com/office/drawing/2014/main" id="{8139D92A-CC15-42AF-9FA2-9E5BFC1D238E}"/>
              </a:ext>
            </a:extLst>
          </p:cNvPr>
          <p:cNvPicPr>
            <a:picLocks noChangeAspect="1"/>
          </p:cNvPicPr>
          <p:nvPr/>
        </p:nvPicPr>
        <p:blipFill>
          <a:blip r:embed="rId3"/>
          <a:stretch>
            <a:fillRect/>
          </a:stretch>
        </p:blipFill>
        <p:spPr>
          <a:xfrm>
            <a:off x="4711778" y="1228098"/>
            <a:ext cx="6844045" cy="4397299"/>
          </a:xfrm>
          <a:prstGeom prst="rect">
            <a:avLst/>
          </a:prstGeom>
        </p:spPr>
      </p:pic>
    </p:spTree>
    <p:extLst>
      <p:ext uri="{BB962C8B-B14F-4D97-AF65-F5344CB8AC3E}">
        <p14:creationId xmlns:p14="http://schemas.microsoft.com/office/powerpoint/2010/main" val="57600195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78"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A683D8D-0C6C-42E2-AE54-D2836DE29BD0}"/>
              </a:ext>
            </a:extLst>
          </p:cNvPr>
          <p:cNvSpPr>
            <a:spLocks noGrp="1"/>
          </p:cNvSpPr>
          <p:nvPr>
            <p:ph type="title"/>
          </p:nvPr>
        </p:nvSpPr>
        <p:spPr>
          <a:xfrm>
            <a:off x="1141413" y="618518"/>
            <a:ext cx="4459286" cy="1478570"/>
          </a:xfrm>
        </p:spPr>
        <p:txBody>
          <a:bodyPr>
            <a:normAutofit/>
          </a:bodyPr>
          <a:lstStyle/>
          <a:p>
            <a:r>
              <a:rPr lang="en-US" sz="3200"/>
              <a:t>Dismissal types of a batsman</a:t>
            </a:r>
          </a:p>
        </p:txBody>
      </p:sp>
      <p:sp>
        <p:nvSpPr>
          <p:cNvPr id="79" name="Content Placeholder 8">
            <a:extLst>
              <a:ext uri="{FF2B5EF4-FFF2-40B4-BE49-F238E27FC236}">
                <a16:creationId xmlns:a16="http://schemas.microsoft.com/office/drawing/2014/main" id="{46584593-ACED-4332-86DF-18E1BB0C4EF8}"/>
              </a:ext>
            </a:extLst>
          </p:cNvPr>
          <p:cNvSpPr>
            <a:spLocks noGrp="1"/>
          </p:cNvSpPr>
          <p:nvPr>
            <p:ph idx="1"/>
          </p:nvPr>
        </p:nvSpPr>
        <p:spPr>
          <a:xfrm>
            <a:off x="1141412" y="2249487"/>
            <a:ext cx="4459287" cy="3965046"/>
          </a:xfrm>
        </p:spPr>
        <p:txBody>
          <a:bodyPr>
            <a:normAutofit/>
          </a:bodyPr>
          <a:lstStyle/>
          <a:p>
            <a:r>
              <a:rPr lang="en-US" sz="2000" dirty="0"/>
              <a:t>V Kohli has dismissed as CAUGHT mostly</a:t>
            </a:r>
          </a:p>
          <a:p>
            <a:r>
              <a:rPr lang="en-US" sz="2000" dirty="0"/>
              <a:t>V Kohli has dismissed as CAUGHT by Bowler very few times.</a:t>
            </a:r>
          </a:p>
        </p:txBody>
      </p:sp>
      <p:pic>
        <p:nvPicPr>
          <p:cNvPr id="5" name="Content Placeholder 4">
            <a:extLst>
              <a:ext uri="{FF2B5EF4-FFF2-40B4-BE49-F238E27FC236}">
                <a16:creationId xmlns:a16="http://schemas.microsoft.com/office/drawing/2014/main" id="{A77C39A6-8C53-4951-A5F0-9812E8A8FD06}"/>
              </a:ext>
            </a:extLst>
          </p:cNvPr>
          <p:cNvPicPr>
            <a:picLocks noChangeAspect="1"/>
          </p:cNvPicPr>
          <p:nvPr/>
        </p:nvPicPr>
        <p:blipFill>
          <a:blip r:embed="rId4"/>
          <a:stretch>
            <a:fillRect/>
          </a:stretch>
        </p:blipFill>
        <p:spPr>
          <a:xfrm>
            <a:off x="6096000" y="1663696"/>
            <a:ext cx="5456279" cy="350565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80"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1"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4286765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 name="Rectangle 63">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66" name="Group 65">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67" name="Group 66">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9"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1"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6"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30" name="Group 67">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69"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07"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DF7D233-B2C7-4892-9699-20D7AD77A6CF}"/>
              </a:ext>
            </a:extLst>
          </p:cNvPr>
          <p:cNvSpPr>
            <a:spLocks noGrp="1"/>
          </p:cNvSpPr>
          <p:nvPr>
            <p:ph type="title"/>
          </p:nvPr>
        </p:nvSpPr>
        <p:spPr>
          <a:xfrm>
            <a:off x="8036041" y="618518"/>
            <a:ext cx="3281003" cy="1478570"/>
          </a:xfrm>
        </p:spPr>
        <p:txBody>
          <a:bodyPr anchor="b">
            <a:normAutofit/>
          </a:bodyPr>
          <a:lstStyle/>
          <a:p>
            <a:r>
              <a:rPr lang="en-US" sz="2800">
                <a:solidFill>
                  <a:srgbClr val="FFFFFF"/>
                </a:solidFill>
              </a:rPr>
              <a:t>Dismissals by a wicket keeper</a:t>
            </a:r>
          </a:p>
        </p:txBody>
      </p:sp>
      <p:sp useBgFill="1">
        <p:nvSpPr>
          <p:cNvPr id="109"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612CA801-F954-4FAB-9C7E-F78C688FAF70}"/>
              </a:ext>
            </a:extLst>
          </p:cNvPr>
          <p:cNvPicPr>
            <a:picLocks noChangeAspect="1"/>
          </p:cNvPicPr>
          <p:nvPr/>
        </p:nvPicPr>
        <p:blipFill>
          <a:blip r:embed="rId3"/>
          <a:stretch>
            <a:fillRect/>
          </a:stretch>
        </p:blipFill>
        <p:spPr>
          <a:xfrm>
            <a:off x="1118988" y="1462667"/>
            <a:ext cx="6112382" cy="3927205"/>
          </a:xfrm>
          <a:prstGeom prst="rect">
            <a:avLst/>
          </a:prstGeom>
        </p:spPr>
      </p:pic>
      <p:sp>
        <p:nvSpPr>
          <p:cNvPr id="131" name="Content Placeholder 60">
            <a:extLst>
              <a:ext uri="{FF2B5EF4-FFF2-40B4-BE49-F238E27FC236}">
                <a16:creationId xmlns:a16="http://schemas.microsoft.com/office/drawing/2014/main" id="{6AACAFC7-4FD3-45BF-8B91-D31831DB8ABA}"/>
              </a:ext>
            </a:extLst>
          </p:cNvPr>
          <p:cNvSpPr>
            <a:spLocks noGrp="1"/>
          </p:cNvSpPr>
          <p:nvPr>
            <p:ph idx="1"/>
          </p:nvPr>
        </p:nvSpPr>
        <p:spPr>
          <a:xfrm>
            <a:off x="8036041" y="2249487"/>
            <a:ext cx="3281004" cy="3541714"/>
          </a:xfrm>
        </p:spPr>
        <p:txBody>
          <a:bodyPr>
            <a:normAutofit/>
          </a:bodyPr>
          <a:lstStyle/>
          <a:p>
            <a:r>
              <a:rPr lang="en-US" sz="1800" dirty="0">
                <a:solidFill>
                  <a:srgbClr val="FFFFFF"/>
                </a:solidFill>
              </a:rPr>
              <a:t>MS </a:t>
            </a:r>
            <a:r>
              <a:rPr lang="en-US" sz="1800" dirty="0" err="1">
                <a:solidFill>
                  <a:srgbClr val="FFFFFF"/>
                </a:solidFill>
              </a:rPr>
              <a:t>Dhoni</a:t>
            </a:r>
            <a:r>
              <a:rPr lang="en-US" sz="1800" dirty="0">
                <a:solidFill>
                  <a:srgbClr val="FFFFFF"/>
                </a:solidFill>
              </a:rPr>
              <a:t> has highest </a:t>
            </a:r>
            <a:r>
              <a:rPr lang="en-US" sz="1800" dirty="0" err="1">
                <a:solidFill>
                  <a:srgbClr val="FFFFFF"/>
                </a:solidFill>
              </a:rPr>
              <a:t>no.of</a:t>
            </a:r>
            <a:r>
              <a:rPr lang="en-US" sz="1800" dirty="0">
                <a:solidFill>
                  <a:srgbClr val="FFFFFF"/>
                </a:solidFill>
              </a:rPr>
              <a:t> Dismissals</a:t>
            </a:r>
          </a:p>
          <a:p>
            <a:r>
              <a:rPr lang="en-US" sz="1800" dirty="0">
                <a:solidFill>
                  <a:srgbClr val="FFFFFF"/>
                </a:solidFill>
              </a:rPr>
              <a:t>KD Karthik dismissed by Catches most </a:t>
            </a:r>
            <a:r>
              <a:rPr lang="en-US" sz="1800" dirty="0" err="1">
                <a:solidFill>
                  <a:srgbClr val="FFFFFF"/>
                </a:solidFill>
              </a:rPr>
              <a:t>no.of</a:t>
            </a:r>
            <a:r>
              <a:rPr lang="en-US" sz="1800" dirty="0">
                <a:solidFill>
                  <a:srgbClr val="FFFFFF"/>
                </a:solidFill>
              </a:rPr>
              <a:t> times</a:t>
            </a:r>
          </a:p>
          <a:p>
            <a:r>
              <a:rPr lang="en-US" sz="1800" dirty="0">
                <a:solidFill>
                  <a:srgbClr val="FFFFFF"/>
                </a:solidFill>
              </a:rPr>
              <a:t>MS </a:t>
            </a:r>
            <a:r>
              <a:rPr lang="en-US" sz="1800" dirty="0" err="1">
                <a:solidFill>
                  <a:srgbClr val="FFFFFF"/>
                </a:solidFill>
              </a:rPr>
              <a:t>Dhoni</a:t>
            </a:r>
            <a:r>
              <a:rPr lang="en-US" sz="1800" dirty="0">
                <a:solidFill>
                  <a:srgbClr val="FFFFFF"/>
                </a:solidFill>
              </a:rPr>
              <a:t> has highest stumpings</a:t>
            </a:r>
          </a:p>
        </p:txBody>
      </p:sp>
    </p:spTree>
    <p:extLst>
      <p:ext uri="{BB962C8B-B14F-4D97-AF65-F5344CB8AC3E}">
        <p14:creationId xmlns:p14="http://schemas.microsoft.com/office/powerpoint/2010/main" val="290702882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2"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406F259-1366-4DF7-8274-92B209BB9AE9}"/>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Highest wicket takers</a:t>
            </a:r>
          </a:p>
        </p:txBody>
      </p:sp>
      <p:sp>
        <p:nvSpPr>
          <p:cNvPr id="13" name="Content Placeholder 12">
            <a:extLst>
              <a:ext uri="{FF2B5EF4-FFF2-40B4-BE49-F238E27FC236}">
                <a16:creationId xmlns:a16="http://schemas.microsoft.com/office/drawing/2014/main" id="{9AE323A1-1FCA-478E-B487-7B877084CF3C}"/>
              </a:ext>
            </a:extLst>
          </p:cNvPr>
          <p:cNvSpPr>
            <a:spLocks noGrp="1"/>
          </p:cNvSpPr>
          <p:nvPr>
            <p:ph idx="1"/>
          </p:nvPr>
        </p:nvSpPr>
        <p:spPr>
          <a:xfrm>
            <a:off x="844620" y="2249487"/>
            <a:ext cx="2862444" cy="3957302"/>
          </a:xfrm>
        </p:spPr>
        <p:txBody>
          <a:bodyPr>
            <a:normAutofit/>
          </a:bodyPr>
          <a:lstStyle/>
          <a:p>
            <a:r>
              <a:rPr lang="en-US" sz="1400" dirty="0">
                <a:solidFill>
                  <a:srgbClr val="FFFFFF"/>
                </a:solidFill>
              </a:rPr>
              <a:t>SL </a:t>
            </a:r>
            <a:r>
              <a:rPr lang="en-US" sz="1400" dirty="0" err="1">
                <a:solidFill>
                  <a:srgbClr val="FFFFFF"/>
                </a:solidFill>
              </a:rPr>
              <a:t>Malinga</a:t>
            </a:r>
            <a:r>
              <a:rPr lang="en-US" sz="1400" dirty="0">
                <a:solidFill>
                  <a:srgbClr val="FFFFFF"/>
                </a:solidFill>
              </a:rPr>
              <a:t> took most Wickets, i.e. 188</a:t>
            </a:r>
          </a:p>
        </p:txBody>
      </p:sp>
      <p:grpSp>
        <p:nvGrpSpPr>
          <p:cNvPr id="24" name="Group 23">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5"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9" name="Content Placeholder 8">
            <a:extLst>
              <a:ext uri="{FF2B5EF4-FFF2-40B4-BE49-F238E27FC236}">
                <a16:creationId xmlns:a16="http://schemas.microsoft.com/office/drawing/2014/main" id="{4EF38A11-CF58-44C3-AE47-2EA81188BF7B}"/>
              </a:ext>
            </a:extLst>
          </p:cNvPr>
          <p:cNvPicPr>
            <a:picLocks noChangeAspect="1"/>
          </p:cNvPicPr>
          <p:nvPr/>
        </p:nvPicPr>
        <p:blipFill>
          <a:blip r:embed="rId3"/>
          <a:stretch>
            <a:fillRect/>
          </a:stretch>
        </p:blipFill>
        <p:spPr>
          <a:xfrm>
            <a:off x="4711778" y="1228098"/>
            <a:ext cx="6844045" cy="4397299"/>
          </a:xfrm>
          <a:prstGeom prst="rect">
            <a:avLst/>
          </a:prstGeom>
        </p:spPr>
      </p:pic>
    </p:spTree>
    <p:extLst>
      <p:ext uri="{BB962C8B-B14F-4D97-AF65-F5344CB8AC3E}">
        <p14:creationId xmlns:p14="http://schemas.microsoft.com/office/powerpoint/2010/main" val="125479874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4256C9-4B9C-4DF2-A5C0-B8EBE18988F7}"/>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Wickets taken by Bowlers</a:t>
            </a:r>
          </a:p>
        </p:txBody>
      </p:sp>
      <p:sp>
        <p:nvSpPr>
          <p:cNvPr id="9" name="Content Placeholder 8">
            <a:extLst>
              <a:ext uri="{FF2B5EF4-FFF2-40B4-BE49-F238E27FC236}">
                <a16:creationId xmlns:a16="http://schemas.microsoft.com/office/drawing/2014/main" id="{D2103711-40A8-4D1C-BD97-1B3E980E8885}"/>
              </a:ext>
            </a:extLst>
          </p:cNvPr>
          <p:cNvSpPr>
            <a:spLocks noGrp="1"/>
          </p:cNvSpPr>
          <p:nvPr>
            <p:ph idx="1"/>
          </p:nvPr>
        </p:nvSpPr>
        <p:spPr>
          <a:xfrm>
            <a:off x="844620" y="2249487"/>
            <a:ext cx="2862444" cy="3957302"/>
          </a:xfrm>
        </p:spPr>
        <p:txBody>
          <a:bodyPr>
            <a:normAutofit/>
          </a:bodyPr>
          <a:lstStyle/>
          <a:p>
            <a:r>
              <a:rPr lang="en-US" sz="1400" dirty="0">
                <a:solidFill>
                  <a:srgbClr val="FFFFFF"/>
                </a:solidFill>
              </a:rPr>
              <a:t>AD Russel has picked up 6 Wickets</a:t>
            </a: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Content Placeholder 4">
            <a:extLst>
              <a:ext uri="{FF2B5EF4-FFF2-40B4-BE49-F238E27FC236}">
                <a16:creationId xmlns:a16="http://schemas.microsoft.com/office/drawing/2014/main" id="{87230419-C197-4159-8987-1B0595F82505}"/>
              </a:ext>
            </a:extLst>
          </p:cNvPr>
          <p:cNvPicPr>
            <a:picLocks noChangeAspect="1"/>
          </p:cNvPicPr>
          <p:nvPr/>
        </p:nvPicPr>
        <p:blipFill>
          <a:blip r:embed="rId3"/>
          <a:stretch>
            <a:fillRect/>
          </a:stretch>
        </p:blipFill>
        <p:spPr>
          <a:xfrm>
            <a:off x="4072128" y="1596770"/>
            <a:ext cx="8176263" cy="3270505"/>
          </a:xfrm>
          <a:prstGeom prst="rect">
            <a:avLst/>
          </a:prstGeom>
        </p:spPr>
      </p:pic>
    </p:spTree>
    <p:extLst>
      <p:ext uri="{BB962C8B-B14F-4D97-AF65-F5344CB8AC3E}">
        <p14:creationId xmlns:p14="http://schemas.microsoft.com/office/powerpoint/2010/main" val="265289843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D3602DB-0336-43BC-9265-0ADB3B9A915D}"/>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Best allrounders</a:t>
            </a:r>
          </a:p>
        </p:txBody>
      </p:sp>
      <p:sp>
        <p:nvSpPr>
          <p:cNvPr id="9" name="Content Placeholder 8">
            <a:extLst>
              <a:ext uri="{FF2B5EF4-FFF2-40B4-BE49-F238E27FC236}">
                <a16:creationId xmlns:a16="http://schemas.microsoft.com/office/drawing/2014/main" id="{54480008-4563-4CA4-B1CD-6D62393A5790}"/>
              </a:ext>
            </a:extLst>
          </p:cNvPr>
          <p:cNvSpPr>
            <a:spLocks noGrp="1"/>
          </p:cNvSpPr>
          <p:nvPr>
            <p:ph idx="1"/>
          </p:nvPr>
        </p:nvSpPr>
        <p:spPr>
          <a:xfrm>
            <a:off x="844620" y="2249487"/>
            <a:ext cx="2862444" cy="3957302"/>
          </a:xfrm>
        </p:spPr>
        <p:txBody>
          <a:bodyPr>
            <a:normAutofit/>
          </a:bodyPr>
          <a:lstStyle/>
          <a:p>
            <a:r>
              <a:rPr lang="en-US" sz="1400" dirty="0">
                <a:solidFill>
                  <a:srgbClr val="FFFFFF"/>
                </a:solidFill>
              </a:rPr>
              <a:t>SR Watson is considered to be best All Rounder</a:t>
            </a: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Content Placeholder 4">
            <a:extLst>
              <a:ext uri="{FF2B5EF4-FFF2-40B4-BE49-F238E27FC236}">
                <a16:creationId xmlns:a16="http://schemas.microsoft.com/office/drawing/2014/main" id="{87B50EBA-6A93-460E-97B7-C3F736DBF84C}"/>
              </a:ext>
            </a:extLst>
          </p:cNvPr>
          <p:cNvPicPr>
            <a:picLocks noChangeAspect="1"/>
          </p:cNvPicPr>
          <p:nvPr/>
        </p:nvPicPr>
        <p:blipFill>
          <a:blip r:embed="rId3"/>
          <a:stretch>
            <a:fillRect/>
          </a:stretch>
        </p:blipFill>
        <p:spPr>
          <a:xfrm>
            <a:off x="4711778" y="1228098"/>
            <a:ext cx="6844045" cy="4397299"/>
          </a:xfrm>
          <a:prstGeom prst="rect">
            <a:avLst/>
          </a:prstGeom>
        </p:spPr>
      </p:pic>
    </p:spTree>
    <p:extLst>
      <p:ext uri="{BB962C8B-B14F-4D97-AF65-F5344CB8AC3E}">
        <p14:creationId xmlns:p14="http://schemas.microsoft.com/office/powerpoint/2010/main" val="1152338856"/>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58F9-CB9B-4112-A0E6-DBEF2DC281C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2E123BA-F9CA-4071-B391-54445379DB5C}"/>
              </a:ext>
            </a:extLst>
          </p:cNvPr>
          <p:cNvSpPr>
            <a:spLocks noGrp="1"/>
          </p:cNvSpPr>
          <p:nvPr>
            <p:ph idx="1"/>
          </p:nvPr>
        </p:nvSpPr>
        <p:spPr/>
        <p:txBody>
          <a:bodyPr>
            <a:normAutofit fontScale="70000" lnSpcReduction="20000"/>
          </a:bodyPr>
          <a:lstStyle/>
          <a:p>
            <a:r>
              <a:rPr lang="en-US" dirty="0"/>
              <a:t>Most successful team in IPL is </a:t>
            </a:r>
            <a:r>
              <a:rPr lang="en-US" b="1" dirty="0"/>
              <a:t>Mumbai Indians</a:t>
            </a:r>
            <a:endParaRPr lang="en-US" dirty="0"/>
          </a:p>
          <a:p>
            <a:r>
              <a:rPr lang="en-US" dirty="0"/>
              <a:t>Team whoever wins TOSS would be the WINNER at the most</a:t>
            </a:r>
          </a:p>
          <a:p>
            <a:r>
              <a:rPr lang="en-US" dirty="0"/>
              <a:t>Highest Runs scored by a Batsman is 'Virat Kohli'</a:t>
            </a:r>
          </a:p>
          <a:p>
            <a:r>
              <a:rPr lang="en-US" dirty="0"/>
              <a:t>Highest Wickets taken by a Bowler is 'SL </a:t>
            </a:r>
            <a:r>
              <a:rPr lang="en-US" dirty="0" err="1"/>
              <a:t>Malinga</a:t>
            </a:r>
            <a:r>
              <a:rPr lang="en-US" dirty="0"/>
              <a:t>'</a:t>
            </a:r>
          </a:p>
          <a:p>
            <a:r>
              <a:rPr lang="en-US" dirty="0"/>
              <a:t>Best All Rounder across IPL is 'Shane Watson'</a:t>
            </a:r>
          </a:p>
          <a:p>
            <a:r>
              <a:rPr lang="en-US" dirty="0"/>
              <a:t>'Chennai Super Kings' is the Team wins consistently in all the IPL Seasons</a:t>
            </a:r>
          </a:p>
          <a:p>
            <a:r>
              <a:rPr lang="en-US" dirty="0"/>
              <a:t>'Chris Gayle' has scored 7 Centuries in IPL</a:t>
            </a:r>
          </a:p>
          <a:p>
            <a:r>
              <a:rPr lang="en-US" dirty="0"/>
              <a:t>'Chris Gayle' has received most number of 'Player of the Match'</a:t>
            </a:r>
          </a:p>
          <a:p>
            <a:r>
              <a:rPr lang="en-US" dirty="0"/>
              <a:t>'MS </a:t>
            </a:r>
            <a:r>
              <a:rPr lang="en-US" dirty="0" err="1"/>
              <a:t>Dhoni</a:t>
            </a:r>
            <a:r>
              <a:rPr lang="en-US" dirty="0"/>
              <a:t>' has dismissed most </a:t>
            </a:r>
            <a:r>
              <a:rPr lang="en-US" dirty="0" err="1"/>
              <a:t>no.of</a:t>
            </a:r>
            <a:r>
              <a:rPr lang="en-US" dirty="0"/>
              <a:t> Batsmen in IPL</a:t>
            </a:r>
          </a:p>
        </p:txBody>
      </p:sp>
    </p:spTree>
    <p:extLst>
      <p:ext uri="{BB962C8B-B14F-4D97-AF65-F5344CB8AC3E}">
        <p14:creationId xmlns:p14="http://schemas.microsoft.com/office/powerpoint/2010/main" val="48079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324C2-2292-417D-9F6B-D7C797E947C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D2CC0D4-4266-427B-9B72-DD095AE5217D}"/>
              </a:ext>
            </a:extLst>
          </p:cNvPr>
          <p:cNvSpPr>
            <a:spLocks noGrp="1"/>
          </p:cNvSpPr>
          <p:nvPr>
            <p:ph idx="1"/>
          </p:nvPr>
        </p:nvSpPr>
        <p:spPr>
          <a:xfrm>
            <a:off x="1141412" y="2249487"/>
            <a:ext cx="9905999" cy="3541714"/>
          </a:xfrm>
        </p:spPr>
        <p:txBody>
          <a:bodyPr/>
          <a:lstStyle/>
          <a:p>
            <a:r>
              <a:rPr lang="en-US" dirty="0"/>
              <a:t>IPL</a:t>
            </a:r>
          </a:p>
          <a:p>
            <a:r>
              <a:rPr lang="en-US" dirty="0"/>
              <a:t>DATASETS</a:t>
            </a:r>
          </a:p>
          <a:p>
            <a:r>
              <a:rPr lang="en-US" dirty="0"/>
              <a:t>TEAMS</a:t>
            </a:r>
          </a:p>
          <a:p>
            <a:r>
              <a:rPr lang="en-US" dirty="0"/>
              <a:t>SEASONS</a:t>
            </a:r>
          </a:p>
          <a:p>
            <a:r>
              <a:rPr lang="en-US" dirty="0"/>
              <a:t>MATCHES</a:t>
            </a:r>
          </a:p>
          <a:p>
            <a:r>
              <a:rPr lang="en-US" dirty="0"/>
              <a:t>INSIGHTS</a:t>
            </a:r>
          </a:p>
        </p:txBody>
      </p:sp>
    </p:spTree>
    <p:extLst>
      <p:ext uri="{BB962C8B-B14F-4D97-AF65-F5344CB8AC3E}">
        <p14:creationId xmlns:p14="http://schemas.microsoft.com/office/powerpoint/2010/main" val="1531879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E64558-A271-49CF-A6DB-7FC9A0B55D8D}"/>
              </a:ext>
            </a:extLst>
          </p:cNvPr>
          <p:cNvSpPr>
            <a:spLocks noGrp="1"/>
          </p:cNvSpPr>
          <p:nvPr>
            <p:ph idx="1"/>
          </p:nvPr>
        </p:nvSpPr>
        <p:spPr/>
        <p:txBody>
          <a:bodyPr>
            <a:normAutofit/>
          </a:bodyPr>
          <a:lstStyle/>
          <a:p>
            <a:pPr marL="0" indent="0" algn="ctr">
              <a:buNone/>
            </a:pPr>
            <a:r>
              <a:rPr lang="en-US" sz="6000" dirty="0"/>
              <a:t>THANKS</a:t>
            </a:r>
          </a:p>
        </p:txBody>
      </p:sp>
    </p:spTree>
    <p:extLst>
      <p:ext uri="{BB962C8B-B14F-4D97-AF65-F5344CB8AC3E}">
        <p14:creationId xmlns:p14="http://schemas.microsoft.com/office/powerpoint/2010/main" val="1774416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FA53B-7FDA-409D-8747-D1020B51F029}"/>
              </a:ext>
            </a:extLst>
          </p:cNvPr>
          <p:cNvSpPr>
            <a:spLocks noGrp="1"/>
          </p:cNvSpPr>
          <p:nvPr>
            <p:ph type="title"/>
          </p:nvPr>
        </p:nvSpPr>
        <p:spPr/>
        <p:txBody>
          <a:bodyPr/>
          <a:lstStyle/>
          <a:p>
            <a:r>
              <a:rPr lang="en-US" dirty="0"/>
              <a:t>IPL</a:t>
            </a:r>
          </a:p>
        </p:txBody>
      </p:sp>
      <p:sp>
        <p:nvSpPr>
          <p:cNvPr id="3" name="Content Placeholder 2">
            <a:extLst>
              <a:ext uri="{FF2B5EF4-FFF2-40B4-BE49-F238E27FC236}">
                <a16:creationId xmlns:a16="http://schemas.microsoft.com/office/drawing/2014/main" id="{35B82F2C-09AD-4EC8-A836-410E8AEABA71}"/>
              </a:ext>
            </a:extLst>
          </p:cNvPr>
          <p:cNvSpPr>
            <a:spLocks noGrp="1"/>
          </p:cNvSpPr>
          <p:nvPr>
            <p:ph idx="1"/>
          </p:nvPr>
        </p:nvSpPr>
        <p:spPr/>
        <p:txBody>
          <a:bodyPr/>
          <a:lstStyle/>
          <a:p>
            <a:r>
              <a:rPr lang="en-US" dirty="0"/>
              <a:t>The </a:t>
            </a:r>
            <a:r>
              <a:rPr lang="en-US" b="1" dirty="0"/>
              <a:t>Indian Premier League (IPL)</a:t>
            </a:r>
            <a:r>
              <a:rPr lang="en-US" dirty="0"/>
              <a:t> is a professional Twenty20 cricket league in India contested during March or April and May of every year by eight teams representing eight different cities in India. The league was founded by the Board of Control for Cricket in India (BCCI) in 2008.</a:t>
            </a:r>
          </a:p>
        </p:txBody>
      </p:sp>
    </p:spTree>
    <p:extLst>
      <p:ext uri="{BB962C8B-B14F-4D97-AF65-F5344CB8AC3E}">
        <p14:creationId xmlns:p14="http://schemas.microsoft.com/office/powerpoint/2010/main" val="1619139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86C8A-315A-4CBA-872D-13A0E7050D34}"/>
              </a:ext>
            </a:extLst>
          </p:cNvPr>
          <p:cNvSpPr>
            <a:spLocks noGrp="1"/>
          </p:cNvSpPr>
          <p:nvPr>
            <p:ph type="title"/>
          </p:nvPr>
        </p:nvSpPr>
        <p:spPr/>
        <p:txBody>
          <a:bodyPr/>
          <a:lstStyle/>
          <a:p>
            <a:r>
              <a:rPr lang="en-US" dirty="0"/>
              <a:t>Datasets</a:t>
            </a:r>
          </a:p>
        </p:txBody>
      </p:sp>
      <p:sp>
        <p:nvSpPr>
          <p:cNvPr id="3" name="Content Placeholder 2">
            <a:extLst>
              <a:ext uri="{FF2B5EF4-FFF2-40B4-BE49-F238E27FC236}">
                <a16:creationId xmlns:a16="http://schemas.microsoft.com/office/drawing/2014/main" id="{97B40F69-1496-46DA-ADD8-31D8C4CBD042}"/>
              </a:ext>
            </a:extLst>
          </p:cNvPr>
          <p:cNvSpPr>
            <a:spLocks noGrp="1"/>
          </p:cNvSpPr>
          <p:nvPr>
            <p:ph idx="1"/>
          </p:nvPr>
        </p:nvSpPr>
        <p:spPr/>
        <p:txBody>
          <a:bodyPr/>
          <a:lstStyle/>
          <a:p>
            <a:r>
              <a:rPr lang="en-US" dirty="0"/>
              <a:t>Deliveries</a:t>
            </a:r>
          </a:p>
          <a:p>
            <a:pPr lvl="1"/>
            <a:r>
              <a:rPr lang="en-US" dirty="0"/>
              <a:t>Is in CSV format, contains the ball-by-ball data of all the IPL matches including data of the batting team, batsman, bowler, non-striker, runs scored, </a:t>
            </a:r>
            <a:r>
              <a:rPr lang="en-US" dirty="0" err="1"/>
              <a:t>etc</a:t>
            </a:r>
            <a:endParaRPr lang="en-US" dirty="0"/>
          </a:p>
          <a:p>
            <a:r>
              <a:rPr lang="en-US" dirty="0"/>
              <a:t>Matches</a:t>
            </a:r>
          </a:p>
          <a:p>
            <a:pPr lvl="1"/>
            <a:r>
              <a:rPr lang="en-US" dirty="0"/>
              <a:t>Is in CSV format, contains the details related to the match such as location, contesting teams, umpires, results, etc.</a:t>
            </a:r>
          </a:p>
        </p:txBody>
      </p:sp>
    </p:spTree>
    <p:extLst>
      <p:ext uri="{BB962C8B-B14F-4D97-AF65-F5344CB8AC3E}">
        <p14:creationId xmlns:p14="http://schemas.microsoft.com/office/powerpoint/2010/main" val="652081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3A81-B060-481E-98B3-3F914AC01522}"/>
              </a:ext>
            </a:extLst>
          </p:cNvPr>
          <p:cNvSpPr>
            <a:spLocks noGrp="1"/>
          </p:cNvSpPr>
          <p:nvPr>
            <p:ph type="title"/>
          </p:nvPr>
        </p:nvSpPr>
        <p:spPr/>
        <p:txBody>
          <a:bodyPr/>
          <a:lstStyle/>
          <a:p>
            <a:r>
              <a:rPr lang="en-US" dirty="0"/>
              <a:t>TEAMS</a:t>
            </a:r>
          </a:p>
        </p:txBody>
      </p:sp>
      <p:sp>
        <p:nvSpPr>
          <p:cNvPr id="3" name="Content Placeholder 2">
            <a:extLst>
              <a:ext uri="{FF2B5EF4-FFF2-40B4-BE49-F238E27FC236}">
                <a16:creationId xmlns:a16="http://schemas.microsoft.com/office/drawing/2014/main" id="{444D94A7-EDE1-4B78-B3BE-05829E3F52AB}"/>
              </a:ext>
            </a:extLst>
          </p:cNvPr>
          <p:cNvSpPr>
            <a:spLocks noGrp="1"/>
          </p:cNvSpPr>
          <p:nvPr>
            <p:ph idx="1"/>
          </p:nvPr>
        </p:nvSpPr>
        <p:spPr>
          <a:xfrm>
            <a:off x="1141413" y="2249487"/>
            <a:ext cx="3938588" cy="3541714"/>
          </a:xfrm>
        </p:spPr>
        <p:txBody>
          <a:bodyPr>
            <a:normAutofit fontScale="85000" lnSpcReduction="20000"/>
          </a:bodyPr>
          <a:lstStyle/>
          <a:p>
            <a:r>
              <a:rPr lang="en-US" dirty="0"/>
              <a:t>Royal Challengers Bangalore</a:t>
            </a:r>
          </a:p>
          <a:p>
            <a:r>
              <a:rPr lang="en-US" dirty="0"/>
              <a:t>Kolkata Knight Riders</a:t>
            </a:r>
          </a:p>
          <a:p>
            <a:r>
              <a:rPr lang="en-US" dirty="0"/>
              <a:t>Kings XI Punjab</a:t>
            </a:r>
          </a:p>
          <a:p>
            <a:r>
              <a:rPr lang="en-US" dirty="0"/>
              <a:t>Delhi Capitals</a:t>
            </a:r>
          </a:p>
          <a:p>
            <a:r>
              <a:rPr lang="en-US" dirty="0"/>
              <a:t>Sunrisers Hyderabad</a:t>
            </a:r>
          </a:p>
          <a:p>
            <a:r>
              <a:rPr lang="en-US" dirty="0"/>
              <a:t>Mumbai Indians</a:t>
            </a:r>
          </a:p>
          <a:p>
            <a:r>
              <a:rPr lang="en-US" dirty="0"/>
              <a:t>Rajasthan Royals</a:t>
            </a:r>
          </a:p>
          <a:p>
            <a:r>
              <a:rPr lang="en-US" dirty="0"/>
              <a:t>Chennai Super Kings</a:t>
            </a:r>
          </a:p>
        </p:txBody>
      </p:sp>
      <p:sp>
        <p:nvSpPr>
          <p:cNvPr id="5" name="Content Placeholder 2">
            <a:extLst>
              <a:ext uri="{FF2B5EF4-FFF2-40B4-BE49-F238E27FC236}">
                <a16:creationId xmlns:a16="http://schemas.microsoft.com/office/drawing/2014/main" id="{2989D8D7-AEC1-4D38-9FB2-8C321D9F7A25}"/>
              </a:ext>
            </a:extLst>
          </p:cNvPr>
          <p:cNvSpPr txBox="1">
            <a:spLocks/>
          </p:cNvSpPr>
          <p:nvPr/>
        </p:nvSpPr>
        <p:spPr>
          <a:xfrm>
            <a:off x="6094412" y="2249487"/>
            <a:ext cx="3938588"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Rising Pune </a:t>
            </a:r>
            <a:r>
              <a:rPr lang="en-US" dirty="0" err="1"/>
              <a:t>Supergiants</a:t>
            </a:r>
            <a:endParaRPr lang="en-US" dirty="0"/>
          </a:p>
          <a:p>
            <a:r>
              <a:rPr lang="en-US" dirty="0"/>
              <a:t>Gujarat Lions</a:t>
            </a:r>
          </a:p>
          <a:p>
            <a:r>
              <a:rPr lang="en-US" dirty="0"/>
              <a:t>Pune Warriors</a:t>
            </a:r>
          </a:p>
          <a:p>
            <a:r>
              <a:rPr lang="en-US" dirty="0"/>
              <a:t>Kochi Tuskers Kerala</a:t>
            </a:r>
          </a:p>
        </p:txBody>
      </p:sp>
    </p:spTree>
    <p:extLst>
      <p:ext uri="{BB962C8B-B14F-4D97-AF65-F5344CB8AC3E}">
        <p14:creationId xmlns:p14="http://schemas.microsoft.com/office/powerpoint/2010/main" val="2395748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434B-C466-473C-ADA5-F47DCA5BCB04}"/>
              </a:ext>
            </a:extLst>
          </p:cNvPr>
          <p:cNvSpPr>
            <a:spLocks noGrp="1"/>
          </p:cNvSpPr>
          <p:nvPr>
            <p:ph type="title"/>
          </p:nvPr>
        </p:nvSpPr>
        <p:spPr/>
        <p:txBody>
          <a:bodyPr/>
          <a:lstStyle/>
          <a:p>
            <a:r>
              <a:rPr lang="en-US" dirty="0"/>
              <a:t>SEASONS</a:t>
            </a:r>
          </a:p>
        </p:txBody>
      </p:sp>
      <p:sp>
        <p:nvSpPr>
          <p:cNvPr id="3" name="Content Placeholder 2">
            <a:extLst>
              <a:ext uri="{FF2B5EF4-FFF2-40B4-BE49-F238E27FC236}">
                <a16:creationId xmlns:a16="http://schemas.microsoft.com/office/drawing/2014/main" id="{2042A9AD-FEC4-4DDF-B062-F2DA3926470E}"/>
              </a:ext>
            </a:extLst>
          </p:cNvPr>
          <p:cNvSpPr>
            <a:spLocks noGrp="1"/>
          </p:cNvSpPr>
          <p:nvPr>
            <p:ph idx="1"/>
          </p:nvPr>
        </p:nvSpPr>
        <p:spPr/>
        <p:txBody>
          <a:bodyPr/>
          <a:lstStyle/>
          <a:p>
            <a:r>
              <a:rPr lang="en-US" dirty="0"/>
              <a:t>IPL started in 2008, where 12 seasons held till 2019.</a:t>
            </a:r>
          </a:p>
        </p:txBody>
      </p:sp>
    </p:spTree>
    <p:extLst>
      <p:ext uri="{BB962C8B-B14F-4D97-AF65-F5344CB8AC3E}">
        <p14:creationId xmlns:p14="http://schemas.microsoft.com/office/powerpoint/2010/main" val="3833572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77F73-62CF-48B2-B159-0A5ED9507B37}"/>
              </a:ext>
            </a:extLst>
          </p:cNvPr>
          <p:cNvSpPr>
            <a:spLocks noGrp="1"/>
          </p:cNvSpPr>
          <p:nvPr>
            <p:ph type="title"/>
          </p:nvPr>
        </p:nvSpPr>
        <p:spPr/>
        <p:txBody>
          <a:bodyPr/>
          <a:lstStyle/>
          <a:p>
            <a:r>
              <a:rPr lang="en-US" dirty="0"/>
              <a:t>MATCHES &amp; Venues</a:t>
            </a:r>
          </a:p>
        </p:txBody>
      </p:sp>
      <p:sp>
        <p:nvSpPr>
          <p:cNvPr id="3" name="Content Placeholder 2">
            <a:extLst>
              <a:ext uri="{FF2B5EF4-FFF2-40B4-BE49-F238E27FC236}">
                <a16:creationId xmlns:a16="http://schemas.microsoft.com/office/drawing/2014/main" id="{730B2102-826A-495D-89AB-F59415F607D0}"/>
              </a:ext>
            </a:extLst>
          </p:cNvPr>
          <p:cNvSpPr>
            <a:spLocks noGrp="1"/>
          </p:cNvSpPr>
          <p:nvPr>
            <p:ph idx="1"/>
          </p:nvPr>
        </p:nvSpPr>
        <p:spPr/>
        <p:txBody>
          <a:bodyPr/>
          <a:lstStyle/>
          <a:p>
            <a:r>
              <a:rPr lang="en-US" dirty="0"/>
              <a:t>756 Matches held from 2008 to 2019</a:t>
            </a:r>
          </a:p>
          <a:p>
            <a:r>
              <a:rPr lang="en-US" dirty="0"/>
              <a:t>33 Cities hosted IPL matches</a:t>
            </a:r>
          </a:p>
          <a:p>
            <a:r>
              <a:rPr lang="en-US" dirty="0"/>
              <a:t>41 Venues hosted IPL matches</a:t>
            </a:r>
          </a:p>
          <a:p>
            <a:endParaRPr lang="en-US" dirty="0"/>
          </a:p>
        </p:txBody>
      </p:sp>
    </p:spTree>
    <p:extLst>
      <p:ext uri="{BB962C8B-B14F-4D97-AF65-F5344CB8AC3E}">
        <p14:creationId xmlns:p14="http://schemas.microsoft.com/office/powerpoint/2010/main" val="3782191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98" name="Group 97">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99" name="Group 98">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11"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2"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3"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8"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00" name="Group 99">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01"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39"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BD0EB94-3F0F-4034-8938-B4EACB0AA7B8}"/>
              </a:ext>
            </a:extLst>
          </p:cNvPr>
          <p:cNvSpPr>
            <a:spLocks noGrp="1"/>
          </p:cNvSpPr>
          <p:nvPr>
            <p:ph type="title"/>
          </p:nvPr>
        </p:nvSpPr>
        <p:spPr>
          <a:xfrm>
            <a:off x="8036041" y="618518"/>
            <a:ext cx="3281003" cy="1478570"/>
          </a:xfrm>
        </p:spPr>
        <p:txBody>
          <a:bodyPr anchor="b">
            <a:normAutofit/>
          </a:bodyPr>
          <a:lstStyle/>
          <a:p>
            <a:r>
              <a:rPr lang="en-US" sz="2800">
                <a:solidFill>
                  <a:srgbClr val="FFFFFF"/>
                </a:solidFill>
              </a:rPr>
              <a:t>Matches held in each city and venue</a:t>
            </a:r>
          </a:p>
        </p:txBody>
      </p:sp>
      <p:sp useBgFill="1">
        <p:nvSpPr>
          <p:cNvPr id="141"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Content Placeholder 88">
            <a:extLst>
              <a:ext uri="{FF2B5EF4-FFF2-40B4-BE49-F238E27FC236}">
                <a16:creationId xmlns:a16="http://schemas.microsoft.com/office/drawing/2014/main" id="{4ABA1792-9B02-4EF3-8F4D-BF5732BFD3D2}"/>
              </a:ext>
            </a:extLst>
          </p:cNvPr>
          <p:cNvPicPr>
            <a:picLocks noChangeAspect="1"/>
          </p:cNvPicPr>
          <p:nvPr/>
        </p:nvPicPr>
        <p:blipFill>
          <a:blip r:embed="rId3"/>
          <a:stretch>
            <a:fillRect/>
          </a:stretch>
        </p:blipFill>
        <p:spPr>
          <a:xfrm>
            <a:off x="1118988" y="1462667"/>
            <a:ext cx="6112382" cy="3927205"/>
          </a:xfrm>
          <a:prstGeom prst="rect">
            <a:avLst/>
          </a:prstGeom>
        </p:spPr>
      </p:pic>
      <p:sp>
        <p:nvSpPr>
          <p:cNvPr id="93" name="Content Placeholder 92">
            <a:extLst>
              <a:ext uri="{FF2B5EF4-FFF2-40B4-BE49-F238E27FC236}">
                <a16:creationId xmlns:a16="http://schemas.microsoft.com/office/drawing/2014/main" id="{97B8643E-338F-428D-AF8C-631D8CB66744}"/>
              </a:ext>
            </a:extLst>
          </p:cNvPr>
          <p:cNvSpPr>
            <a:spLocks noGrp="1"/>
          </p:cNvSpPr>
          <p:nvPr>
            <p:ph idx="1"/>
          </p:nvPr>
        </p:nvSpPr>
        <p:spPr>
          <a:xfrm>
            <a:off x="8036041" y="2249487"/>
            <a:ext cx="3281004" cy="3541714"/>
          </a:xfrm>
        </p:spPr>
        <p:txBody>
          <a:bodyPr>
            <a:normAutofit/>
          </a:bodyPr>
          <a:lstStyle/>
          <a:p>
            <a:r>
              <a:rPr lang="en-US" sz="1800" dirty="0">
                <a:solidFill>
                  <a:srgbClr val="FFFFFF"/>
                </a:solidFill>
              </a:rPr>
              <a:t>101 Matches held in Mumbai, is most among 33 Cities.</a:t>
            </a:r>
          </a:p>
          <a:p>
            <a:r>
              <a:rPr lang="en-US" sz="1800" dirty="0">
                <a:solidFill>
                  <a:srgbClr val="FFFFFF"/>
                </a:solidFill>
              </a:rPr>
              <a:t>3 Venues hosted Matches in Mumbai.</a:t>
            </a:r>
          </a:p>
        </p:txBody>
      </p:sp>
    </p:spTree>
    <p:extLst>
      <p:ext uri="{BB962C8B-B14F-4D97-AF65-F5344CB8AC3E}">
        <p14:creationId xmlns:p14="http://schemas.microsoft.com/office/powerpoint/2010/main" val="118868385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72" name="Rectangle 71">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4"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FCC4145-119B-458B-8401-B7DBD133DD4F}"/>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matches played in each season</a:t>
            </a:r>
          </a:p>
        </p:txBody>
      </p:sp>
      <p:sp>
        <p:nvSpPr>
          <p:cNvPr id="9" name="Content Placeholder 8">
            <a:extLst>
              <a:ext uri="{FF2B5EF4-FFF2-40B4-BE49-F238E27FC236}">
                <a16:creationId xmlns:a16="http://schemas.microsoft.com/office/drawing/2014/main" id="{79D8F99D-B8AE-46AD-99F7-C3136ADDE019}"/>
              </a:ext>
            </a:extLst>
          </p:cNvPr>
          <p:cNvSpPr>
            <a:spLocks noGrp="1"/>
          </p:cNvSpPr>
          <p:nvPr>
            <p:ph idx="1"/>
          </p:nvPr>
        </p:nvSpPr>
        <p:spPr>
          <a:xfrm>
            <a:off x="844620" y="2249487"/>
            <a:ext cx="2862444" cy="3957302"/>
          </a:xfrm>
        </p:spPr>
        <p:txBody>
          <a:bodyPr>
            <a:normAutofit/>
          </a:bodyPr>
          <a:lstStyle/>
          <a:p>
            <a:r>
              <a:rPr lang="en-US" sz="1400" dirty="0">
                <a:solidFill>
                  <a:srgbClr val="FFFFFF"/>
                </a:solidFill>
              </a:rPr>
              <a:t>The Season 2013 has the most </a:t>
            </a:r>
            <a:r>
              <a:rPr lang="en-US" sz="1400" dirty="0" err="1">
                <a:solidFill>
                  <a:srgbClr val="FFFFFF"/>
                </a:solidFill>
              </a:rPr>
              <a:t>no.of</a:t>
            </a:r>
            <a:r>
              <a:rPr lang="en-US" sz="1400" dirty="0">
                <a:solidFill>
                  <a:srgbClr val="FFFFFF"/>
                </a:solidFill>
              </a:rPr>
              <a:t> Matches held, i.e. 76</a:t>
            </a:r>
          </a:p>
          <a:p>
            <a:r>
              <a:rPr lang="en-US" sz="1400" dirty="0">
                <a:solidFill>
                  <a:srgbClr val="FFFFFF"/>
                </a:solidFill>
              </a:rPr>
              <a:t>The Season 2009 has the least </a:t>
            </a:r>
            <a:r>
              <a:rPr lang="en-US" sz="1400" dirty="0" err="1">
                <a:solidFill>
                  <a:srgbClr val="FFFFFF"/>
                </a:solidFill>
              </a:rPr>
              <a:t>no.of</a:t>
            </a:r>
            <a:r>
              <a:rPr lang="en-US" sz="1400" dirty="0">
                <a:solidFill>
                  <a:srgbClr val="FFFFFF"/>
                </a:solidFill>
              </a:rPr>
              <a:t> Matches held, i.e. 57</a:t>
            </a:r>
          </a:p>
        </p:txBody>
      </p:sp>
      <p:grpSp>
        <p:nvGrpSpPr>
          <p:cNvPr id="76" name="Group 75">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7"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8"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9"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4"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Content Placeholder 4">
            <a:extLst>
              <a:ext uri="{FF2B5EF4-FFF2-40B4-BE49-F238E27FC236}">
                <a16:creationId xmlns:a16="http://schemas.microsoft.com/office/drawing/2014/main" id="{D72A0A94-CDA5-4457-A551-0F9219123805}"/>
              </a:ext>
            </a:extLst>
          </p:cNvPr>
          <p:cNvPicPr>
            <a:picLocks noChangeAspect="1"/>
          </p:cNvPicPr>
          <p:nvPr/>
        </p:nvPicPr>
        <p:blipFill>
          <a:blip r:embed="rId3"/>
          <a:stretch>
            <a:fillRect/>
          </a:stretch>
        </p:blipFill>
        <p:spPr>
          <a:xfrm>
            <a:off x="4711778" y="1228098"/>
            <a:ext cx="6844045" cy="4397299"/>
          </a:xfrm>
          <a:prstGeom prst="rect">
            <a:avLst/>
          </a:prstGeom>
        </p:spPr>
      </p:pic>
    </p:spTree>
    <p:extLst>
      <p:ext uri="{BB962C8B-B14F-4D97-AF65-F5344CB8AC3E}">
        <p14:creationId xmlns:p14="http://schemas.microsoft.com/office/powerpoint/2010/main" val="158765108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0</TotalTime>
  <Words>397</Words>
  <Application>Microsoft Office PowerPoint</Application>
  <PresentationFormat>Widescreen</PresentationFormat>
  <Paragraphs>76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Tw Cen MT</vt:lpstr>
      <vt:lpstr>Circuit</vt:lpstr>
      <vt:lpstr>Exploratory data analysis on Indian Premier league</vt:lpstr>
      <vt:lpstr>Agenda</vt:lpstr>
      <vt:lpstr>IPL</vt:lpstr>
      <vt:lpstr>Datasets</vt:lpstr>
      <vt:lpstr>TEAMS</vt:lpstr>
      <vt:lpstr>SEASONS</vt:lpstr>
      <vt:lpstr>MATCHES &amp; Venues</vt:lpstr>
      <vt:lpstr>Matches held in each city and venue</vt:lpstr>
      <vt:lpstr>matches played in each season</vt:lpstr>
      <vt:lpstr>Teams win vs lost</vt:lpstr>
      <vt:lpstr>Teams won Matches in each season</vt:lpstr>
      <vt:lpstr>High scores by batsmen</vt:lpstr>
      <vt:lpstr>Top batsmen over seasons</vt:lpstr>
      <vt:lpstr>Dismissal types of a batsman</vt:lpstr>
      <vt:lpstr>Dismissals by a wicket keeper</vt:lpstr>
      <vt:lpstr>Highest wicket takers</vt:lpstr>
      <vt:lpstr>Wickets taken by Bowlers</vt:lpstr>
      <vt:lpstr>Best allrounders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on Indian Premier league</dc:title>
  <dc:creator>KS, Ranjith</dc:creator>
  <cp:lastModifiedBy>KS, Ranjith</cp:lastModifiedBy>
  <cp:revision>2</cp:revision>
  <dcterms:created xsi:type="dcterms:W3CDTF">2019-11-10T15:39:20Z</dcterms:created>
  <dcterms:modified xsi:type="dcterms:W3CDTF">2019-11-10T15:42:02Z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ebac993-578d-4fb6-a024-e1968d57a18c_Enabled">
    <vt:lpwstr>True</vt:lpwstr>
  </property>
  <property fmtid="{D5CDD505-2E9C-101B-9397-08002B2CF9AE}" pid="3" name="MSIP_Label_1ebac993-578d-4fb6-a024-e1968d57a18c_SiteId">
    <vt:lpwstr>ae4df1f7-611e-444f-897e-f964e1205171</vt:lpwstr>
  </property>
  <property fmtid="{D5CDD505-2E9C-101B-9397-08002B2CF9AE}" pid="4" name="MSIP_Label_1ebac993-578d-4fb6-a024-e1968d57a18c_Owner">
    <vt:lpwstr>rk185212@ncr.com</vt:lpwstr>
  </property>
  <property fmtid="{D5CDD505-2E9C-101B-9397-08002B2CF9AE}" pid="5" name="MSIP_Label_1ebac993-578d-4fb6-a024-e1968d57a18c_SetDate">
    <vt:lpwstr>2019-11-10T15:41:59.6950147Z</vt:lpwstr>
  </property>
  <property fmtid="{D5CDD505-2E9C-101B-9397-08002B2CF9AE}" pid="6" name="MSIP_Label_1ebac993-578d-4fb6-a024-e1968d57a18c_Name">
    <vt:lpwstr>Personal</vt:lpwstr>
  </property>
  <property fmtid="{D5CDD505-2E9C-101B-9397-08002B2CF9AE}" pid="7" name="MSIP_Label_1ebac993-578d-4fb6-a024-e1968d57a18c_Application">
    <vt:lpwstr>Microsoft Azure Information Protection</vt:lpwstr>
  </property>
  <property fmtid="{D5CDD505-2E9C-101B-9397-08002B2CF9AE}" pid="8" name="MSIP_Label_1ebac993-578d-4fb6-a024-e1968d57a18c_ActionId">
    <vt:lpwstr>f09cfc6b-6d05-4496-97f6-ca22fe4c3b33</vt:lpwstr>
  </property>
  <property fmtid="{D5CDD505-2E9C-101B-9397-08002B2CF9AE}" pid="9" name="MSIP_Label_1ebac993-578d-4fb6-a024-e1968d57a18c_Extended_MSFT_Method">
    <vt:lpwstr>Manual</vt:lpwstr>
  </property>
  <property fmtid="{D5CDD505-2E9C-101B-9397-08002B2CF9AE}" pid="10" name="Sensitivity">
    <vt:lpwstr>Personal</vt:lpwstr>
  </property>
</Properties>
</file>