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60" r:id="rId6"/>
    <p:sldId id="261" r:id="rId7"/>
    <p:sldId id="262" r:id="rId8"/>
    <p:sldId id="263" r:id="rId9"/>
    <p:sldId id="266" r:id="rId10"/>
    <p:sldId id="268" r:id="rId11"/>
    <p:sldId id="264" r:id="rId12"/>
    <p:sldId id="265" r:id="rId13"/>
    <p:sldId id="273" r:id="rId14"/>
    <p:sldId id="267" r:id="rId15"/>
    <p:sldId id="276" r:id="rId16"/>
    <p:sldId id="270" r:id="rId17"/>
    <p:sldId id="275" r:id="rId18"/>
    <p:sldId id="269" r:id="rId19"/>
    <p:sldId id="271" r:id="rId20"/>
    <p:sldId id="27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662" autoAdjust="0"/>
  </p:normalViewPr>
  <p:slideViewPr>
    <p:cSldViewPr snapToGrid="0">
      <p:cViewPr varScale="1">
        <p:scale>
          <a:sx n="90" d="100"/>
          <a:sy n="90" d="100"/>
        </p:scale>
        <p:origin x="307"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670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741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4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3810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841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3952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10-Nov-19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024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86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68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84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22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75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1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48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463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42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654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10-Nov-19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402373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CB53-0154-43D5-ADA1-A146D185DCCB}"/>
              </a:ext>
            </a:extLst>
          </p:cNvPr>
          <p:cNvSpPr>
            <a:spLocks noGrp="1"/>
          </p:cNvSpPr>
          <p:nvPr>
            <p:ph type="ctrTitle"/>
          </p:nvPr>
        </p:nvSpPr>
        <p:spPr>
          <a:xfrm>
            <a:off x="1154955" y="1447800"/>
            <a:ext cx="8825658" cy="4182533"/>
          </a:xfrm>
        </p:spPr>
        <p:txBody>
          <a:bodyPr/>
          <a:lstStyle/>
          <a:p>
            <a:r>
              <a:rPr lang="en-US" b="1" dirty="0">
                <a:solidFill>
                  <a:srgbClr val="92D050"/>
                </a:solidFill>
              </a:rPr>
              <a:t>E</a:t>
            </a:r>
            <a:r>
              <a:rPr lang="en-US" dirty="0"/>
              <a:t>xploratory </a:t>
            </a:r>
            <a:br>
              <a:rPr lang="en-US" dirty="0"/>
            </a:br>
            <a:r>
              <a:rPr lang="en-US" b="1" dirty="0">
                <a:solidFill>
                  <a:srgbClr val="92D050"/>
                </a:solidFill>
              </a:rPr>
              <a:t>D</a:t>
            </a:r>
            <a:r>
              <a:rPr lang="en-US" dirty="0"/>
              <a:t>ata </a:t>
            </a:r>
            <a:br>
              <a:rPr lang="en-US" dirty="0"/>
            </a:br>
            <a:r>
              <a:rPr lang="en-US" b="1" dirty="0">
                <a:solidFill>
                  <a:srgbClr val="92D050"/>
                </a:solidFill>
              </a:rPr>
              <a:t>A</a:t>
            </a:r>
            <a:r>
              <a:rPr lang="en-US" dirty="0"/>
              <a:t>nalysis</a:t>
            </a:r>
            <a:br>
              <a:rPr lang="en-US" dirty="0"/>
            </a:br>
            <a:r>
              <a:rPr lang="en-US" sz="4800" dirty="0"/>
              <a:t>on Indian Premier league</a:t>
            </a:r>
          </a:p>
        </p:txBody>
      </p:sp>
      <p:sp>
        <p:nvSpPr>
          <p:cNvPr id="3" name="Subtitle 2">
            <a:extLst>
              <a:ext uri="{FF2B5EF4-FFF2-40B4-BE49-F238E27FC236}">
                <a16:creationId xmlns:a16="http://schemas.microsoft.com/office/drawing/2014/main" id="{73548433-9DFD-4355-83F0-4543DAC13B93}"/>
              </a:ext>
            </a:extLst>
          </p:cNvPr>
          <p:cNvSpPr>
            <a:spLocks noGrp="1"/>
          </p:cNvSpPr>
          <p:nvPr>
            <p:ph type="subTitle" idx="1"/>
          </p:nvPr>
        </p:nvSpPr>
        <p:spPr>
          <a:xfrm>
            <a:off x="2763622" y="5981828"/>
            <a:ext cx="8825658" cy="861420"/>
          </a:xfrm>
        </p:spPr>
        <p:txBody>
          <a:bodyPr/>
          <a:lstStyle/>
          <a:p>
            <a:pPr algn="r"/>
            <a:r>
              <a:rPr lang="en-US" dirty="0"/>
              <a:t>… By Ranjith KS</a:t>
            </a:r>
          </a:p>
        </p:txBody>
      </p:sp>
    </p:spTree>
    <p:extLst>
      <p:ext uri="{BB962C8B-B14F-4D97-AF65-F5344CB8AC3E}">
        <p14:creationId xmlns:p14="http://schemas.microsoft.com/office/powerpoint/2010/main" val="224848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F8B9-1246-41C1-814A-D6B7848951ED}"/>
              </a:ext>
            </a:extLst>
          </p:cNvPr>
          <p:cNvSpPr>
            <a:spLocks noGrp="1"/>
          </p:cNvSpPr>
          <p:nvPr>
            <p:ph type="title"/>
          </p:nvPr>
        </p:nvSpPr>
        <p:spPr>
          <a:xfrm>
            <a:off x="648930" y="629266"/>
            <a:ext cx="9252154" cy="1223983"/>
          </a:xfrm>
        </p:spPr>
        <p:txBody>
          <a:bodyPr>
            <a:normAutofit/>
          </a:bodyPr>
          <a:lstStyle/>
          <a:p>
            <a:r>
              <a:rPr lang="en-US"/>
              <a:t>Teams win vs lost</a:t>
            </a:r>
          </a:p>
        </p:txBody>
      </p:sp>
      <p:pic>
        <p:nvPicPr>
          <p:cNvPr id="7" name="Content Placeholder 6">
            <a:extLst>
              <a:ext uri="{FF2B5EF4-FFF2-40B4-BE49-F238E27FC236}">
                <a16:creationId xmlns:a16="http://schemas.microsoft.com/office/drawing/2014/main" id="{DEEBB2BB-CBB6-47CF-844A-AC820518E0C8}"/>
              </a:ext>
            </a:extLst>
          </p:cNvPr>
          <p:cNvPicPr>
            <a:picLocks noChangeAspect="1"/>
          </p:cNvPicPr>
          <p:nvPr/>
        </p:nvPicPr>
        <p:blipFill>
          <a:blip r:embed="rId3"/>
          <a:stretch>
            <a:fillRect/>
          </a:stretch>
        </p:blipFill>
        <p:spPr>
          <a:xfrm>
            <a:off x="636915" y="2398970"/>
            <a:ext cx="5451627" cy="3502670"/>
          </a:xfrm>
          <a:prstGeom prst="rect">
            <a:avLst/>
          </a:prstGeom>
          <a:effectLst>
            <a:outerShdw blurRad="50800" dist="38100" dir="5400000" algn="t" rotWithShape="0">
              <a:prstClr val="black">
                <a:alpha val="43000"/>
              </a:prstClr>
            </a:outerShdw>
          </a:effectLst>
        </p:spPr>
      </p:pic>
      <p:sp>
        <p:nvSpPr>
          <p:cNvPr id="164" name="Content Placeholder 113">
            <a:extLst>
              <a:ext uri="{FF2B5EF4-FFF2-40B4-BE49-F238E27FC236}">
                <a16:creationId xmlns:a16="http://schemas.microsoft.com/office/drawing/2014/main" id="{A7E16F80-8655-4C32-B178-435D99062AF0}"/>
              </a:ext>
            </a:extLst>
          </p:cNvPr>
          <p:cNvSpPr>
            <a:spLocks noGrp="1"/>
          </p:cNvSpPr>
          <p:nvPr>
            <p:ph idx="1"/>
          </p:nvPr>
        </p:nvSpPr>
        <p:spPr>
          <a:xfrm>
            <a:off x="6575729" y="2052214"/>
            <a:ext cx="4415293" cy="4196185"/>
          </a:xfrm>
        </p:spPr>
        <p:txBody>
          <a:bodyPr>
            <a:normAutofit/>
          </a:bodyPr>
          <a:lstStyle/>
          <a:p>
            <a:r>
              <a:rPr lang="en-US"/>
              <a:t>Mumbai Indians Team is considered to be most </a:t>
            </a:r>
            <a:r>
              <a:rPr lang="en-US" err="1"/>
              <a:t>no.of</a:t>
            </a:r>
            <a:r>
              <a:rPr lang="en-US"/>
              <a:t> Wins</a:t>
            </a:r>
          </a:p>
          <a:p>
            <a:r>
              <a:rPr lang="en-US"/>
              <a:t>Pune Warriors Team is considered to be least </a:t>
            </a:r>
            <a:r>
              <a:rPr lang="en-US" err="1"/>
              <a:t>no.of</a:t>
            </a:r>
            <a:r>
              <a:rPr lang="en-US"/>
              <a:t> Wins</a:t>
            </a:r>
          </a:p>
        </p:txBody>
      </p:sp>
    </p:spTree>
    <p:extLst>
      <p:ext uri="{BB962C8B-B14F-4D97-AF65-F5344CB8AC3E}">
        <p14:creationId xmlns:p14="http://schemas.microsoft.com/office/powerpoint/2010/main" val="350639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82E09-3C23-407D-B546-3B6F6521C64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Teams won Matches in each season</a:t>
            </a:r>
          </a:p>
        </p:txBody>
      </p:sp>
      <p:sp>
        <p:nvSpPr>
          <p:cNvPr id="9" name="Content Placeholder 8">
            <a:extLst>
              <a:ext uri="{FF2B5EF4-FFF2-40B4-BE49-F238E27FC236}">
                <a16:creationId xmlns:a16="http://schemas.microsoft.com/office/drawing/2014/main" id="{29F48E03-E9B6-4470-8C15-582E24EC4529}"/>
              </a:ext>
            </a:extLst>
          </p:cNvPr>
          <p:cNvSpPr>
            <a:spLocks noGrp="1"/>
          </p:cNvSpPr>
          <p:nvPr>
            <p:ph idx="1"/>
          </p:nvPr>
        </p:nvSpPr>
        <p:spPr>
          <a:xfrm>
            <a:off x="8191925" y="4588329"/>
            <a:ext cx="3352375" cy="1621508"/>
          </a:xfrm>
        </p:spPr>
        <p:txBody>
          <a:bodyPr vert="horz" lIns="91440" tIns="45720" rIns="91440" bIns="45720" rtlCol="0" anchor="t">
            <a:normAutofit/>
          </a:bodyPr>
          <a:lstStyle/>
          <a:p>
            <a:pPr marL="0" indent="0">
              <a:buNone/>
            </a:pPr>
            <a:r>
              <a:rPr lang="en-US" sz="1800" cap="all">
                <a:solidFill>
                  <a:schemeClr val="tx2">
                    <a:lumMod val="40000"/>
                    <a:lumOff val="60000"/>
                  </a:schemeClr>
                </a:solidFill>
              </a:rPr>
              <a:t>Chennai Super Kings Team has consistently WON most of the Matches in a Season</a:t>
            </a:r>
          </a:p>
        </p:txBody>
      </p:sp>
      <p:sp>
        <p:nvSpPr>
          <p:cNvPr id="7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4"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4373C51-04B1-4B5E-ABEC-01D5C948F0A6}"/>
              </a:ext>
            </a:extLst>
          </p:cNvPr>
          <p:cNvPicPr>
            <a:picLocks noChangeAspect="1"/>
          </p:cNvPicPr>
          <p:nvPr/>
        </p:nvPicPr>
        <p:blipFill rotWithShape="1">
          <a:blip r:embed="rId6"/>
          <a:srcRect b="13124"/>
          <a:stretch/>
        </p:blipFill>
        <p:spPr>
          <a:xfrm>
            <a:off x="714041" y="647698"/>
            <a:ext cx="6130287" cy="5562139"/>
          </a:xfrm>
          <a:prstGeom prst="rect">
            <a:avLst/>
          </a:prstGeom>
          <a:effectLst/>
        </p:spPr>
      </p:pic>
    </p:spTree>
    <p:extLst>
      <p:ext uri="{BB962C8B-B14F-4D97-AF65-F5344CB8AC3E}">
        <p14:creationId xmlns:p14="http://schemas.microsoft.com/office/powerpoint/2010/main" val="777223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976F-17C8-4029-B8CB-4E1F67BCF876}"/>
              </a:ext>
            </a:extLst>
          </p:cNvPr>
          <p:cNvSpPr>
            <a:spLocks noGrp="1"/>
          </p:cNvSpPr>
          <p:nvPr>
            <p:ph type="title"/>
          </p:nvPr>
        </p:nvSpPr>
        <p:spPr>
          <a:xfrm>
            <a:off x="650669" y="629266"/>
            <a:ext cx="3330328" cy="1641986"/>
          </a:xfrm>
        </p:spPr>
        <p:txBody>
          <a:bodyPr>
            <a:normAutofit/>
          </a:bodyPr>
          <a:lstStyle/>
          <a:p>
            <a:r>
              <a:rPr lang="en-US"/>
              <a:t>High scores by batsmen</a:t>
            </a:r>
          </a:p>
        </p:txBody>
      </p:sp>
      <p:pic>
        <p:nvPicPr>
          <p:cNvPr id="5" name="Content Placeholder 4">
            <a:extLst>
              <a:ext uri="{FF2B5EF4-FFF2-40B4-BE49-F238E27FC236}">
                <a16:creationId xmlns:a16="http://schemas.microsoft.com/office/drawing/2014/main" id="{72C2858E-1752-4B9C-976E-9EEF9BD03D0B}"/>
              </a:ext>
            </a:extLst>
          </p:cNvPr>
          <p:cNvPicPr>
            <a:picLocks noChangeAspect="1"/>
          </p:cNvPicPr>
          <p:nvPr/>
        </p:nvPicPr>
        <p:blipFill rotWithShape="1">
          <a:blip r:embed="rId3"/>
          <a:srcRect l="5406" r="23767" b="1"/>
          <a:stretch/>
        </p:blipFill>
        <p:spPr>
          <a:xfrm>
            <a:off x="4634680" y="10"/>
            <a:ext cx="7560130" cy="6857990"/>
          </a:xfrm>
          <a:prstGeom prst="rect">
            <a:avLst/>
          </a:prstGeom>
        </p:spPr>
      </p:pic>
      <p:sp>
        <p:nvSpPr>
          <p:cNvPr id="75" name="Rectangle 13">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B864CEC3-9F45-42E6-9680-B1C867B3D8A6}"/>
              </a:ext>
            </a:extLst>
          </p:cNvPr>
          <p:cNvSpPr>
            <a:spLocks noGrp="1"/>
          </p:cNvSpPr>
          <p:nvPr>
            <p:ph idx="1"/>
          </p:nvPr>
        </p:nvSpPr>
        <p:spPr>
          <a:xfrm>
            <a:off x="650669" y="2438400"/>
            <a:ext cx="3330328" cy="3809999"/>
          </a:xfrm>
        </p:spPr>
        <p:txBody>
          <a:bodyPr>
            <a:normAutofit/>
          </a:bodyPr>
          <a:lstStyle/>
          <a:p>
            <a:r>
              <a:rPr lang="en-US"/>
              <a:t>Chris Gayle has scored 175 runs in a Match</a:t>
            </a:r>
          </a:p>
          <a:p>
            <a:r>
              <a:rPr lang="en-US"/>
              <a:t>Chris Gayle has made 7 Centuries</a:t>
            </a:r>
          </a:p>
        </p:txBody>
      </p:sp>
    </p:spTree>
    <p:extLst>
      <p:ext uri="{BB962C8B-B14F-4D97-AF65-F5344CB8AC3E}">
        <p14:creationId xmlns:p14="http://schemas.microsoft.com/office/powerpoint/2010/main" val="26800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4045B46-2205-44B0-95E6-9C103BE4C1C4}"/>
              </a:ext>
            </a:extLst>
          </p:cNvPr>
          <p:cNvSpPr>
            <a:spLocks noGrp="1"/>
          </p:cNvSpPr>
          <p:nvPr>
            <p:ph type="title"/>
          </p:nvPr>
        </p:nvSpPr>
        <p:spPr>
          <a:xfrm>
            <a:off x="648930" y="629267"/>
            <a:ext cx="9252154" cy="1016654"/>
          </a:xfrm>
        </p:spPr>
        <p:txBody>
          <a:bodyPr>
            <a:normAutofit/>
          </a:bodyPr>
          <a:lstStyle/>
          <a:p>
            <a:r>
              <a:rPr lang="en-US">
                <a:solidFill>
                  <a:srgbClr val="EBEBEB"/>
                </a:solidFill>
              </a:rPr>
              <a:t>Top batsmen over seasons</a:t>
            </a:r>
          </a:p>
        </p:txBody>
      </p:sp>
      <p:sp useBgFill="1">
        <p:nvSpPr>
          <p:cNvPr id="72" name="Freeform: Shape 7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61" name="Content Placeholder 8">
            <a:extLst>
              <a:ext uri="{FF2B5EF4-FFF2-40B4-BE49-F238E27FC236}">
                <a16:creationId xmlns:a16="http://schemas.microsoft.com/office/drawing/2014/main" id="{D636A5C0-F791-4D59-9ADF-E46A99D34DAA}"/>
              </a:ext>
            </a:extLst>
          </p:cNvPr>
          <p:cNvSpPr>
            <a:spLocks noGrp="1"/>
          </p:cNvSpPr>
          <p:nvPr>
            <p:ph idx="1"/>
          </p:nvPr>
        </p:nvSpPr>
        <p:spPr>
          <a:xfrm>
            <a:off x="648931" y="2548281"/>
            <a:ext cx="5122606" cy="3658689"/>
          </a:xfrm>
        </p:spPr>
        <p:txBody>
          <a:bodyPr>
            <a:normAutofit/>
          </a:bodyPr>
          <a:lstStyle/>
          <a:p>
            <a:r>
              <a:rPr lang="en-US"/>
              <a:t>V Kohli &amp; DA Warner scored runs increasingly in each Season</a:t>
            </a:r>
          </a:p>
          <a:p>
            <a:r>
              <a:rPr lang="en-US"/>
              <a:t>Rohit Sharma &amp; SK Raina scored runs consistently in each Season</a:t>
            </a:r>
          </a:p>
        </p:txBody>
      </p:sp>
      <p:pic>
        <p:nvPicPr>
          <p:cNvPr id="5" name="Content Placeholder 4">
            <a:extLst>
              <a:ext uri="{FF2B5EF4-FFF2-40B4-BE49-F238E27FC236}">
                <a16:creationId xmlns:a16="http://schemas.microsoft.com/office/drawing/2014/main" id="{8139D92A-CC15-42AF-9FA2-9E5BFC1D238E}"/>
              </a:ext>
            </a:extLst>
          </p:cNvPr>
          <p:cNvPicPr>
            <a:picLocks noChangeAspect="1"/>
          </p:cNvPicPr>
          <p:nvPr/>
        </p:nvPicPr>
        <p:blipFill>
          <a:blip r:embed="rId2"/>
          <a:stretch>
            <a:fillRect/>
          </a:stretch>
        </p:blipFill>
        <p:spPr>
          <a:xfrm>
            <a:off x="6091916" y="2627955"/>
            <a:ext cx="5451627" cy="3502670"/>
          </a:xfrm>
          <a:prstGeom prst="rect">
            <a:avLst/>
          </a:prstGeom>
          <a:effectLst/>
        </p:spPr>
      </p:pic>
    </p:spTree>
    <p:extLst>
      <p:ext uri="{BB962C8B-B14F-4D97-AF65-F5344CB8AC3E}">
        <p14:creationId xmlns:p14="http://schemas.microsoft.com/office/powerpoint/2010/main" val="57600195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3D8D-0C6C-42E2-AE54-D2836DE29BD0}"/>
              </a:ext>
            </a:extLst>
          </p:cNvPr>
          <p:cNvSpPr>
            <a:spLocks noGrp="1"/>
          </p:cNvSpPr>
          <p:nvPr>
            <p:ph type="title"/>
          </p:nvPr>
        </p:nvSpPr>
        <p:spPr>
          <a:xfrm>
            <a:off x="1141413" y="618518"/>
            <a:ext cx="4459286" cy="1478570"/>
          </a:xfrm>
        </p:spPr>
        <p:txBody>
          <a:bodyPr>
            <a:normAutofit/>
          </a:bodyPr>
          <a:lstStyle/>
          <a:p>
            <a:r>
              <a:rPr lang="en-US" sz="3200"/>
              <a:t>Dismissal types of a batsman</a:t>
            </a:r>
          </a:p>
        </p:txBody>
      </p:sp>
      <p:sp>
        <p:nvSpPr>
          <p:cNvPr id="79" name="Content Placeholder 8">
            <a:extLst>
              <a:ext uri="{FF2B5EF4-FFF2-40B4-BE49-F238E27FC236}">
                <a16:creationId xmlns:a16="http://schemas.microsoft.com/office/drawing/2014/main" id="{46584593-ACED-4332-86DF-18E1BB0C4EF8}"/>
              </a:ext>
            </a:extLst>
          </p:cNvPr>
          <p:cNvSpPr>
            <a:spLocks noGrp="1"/>
          </p:cNvSpPr>
          <p:nvPr>
            <p:ph idx="1"/>
          </p:nvPr>
        </p:nvSpPr>
        <p:spPr>
          <a:xfrm>
            <a:off x="1141412" y="2249487"/>
            <a:ext cx="4459287" cy="3965046"/>
          </a:xfrm>
        </p:spPr>
        <p:txBody>
          <a:bodyPr>
            <a:normAutofit/>
          </a:bodyPr>
          <a:lstStyle/>
          <a:p>
            <a:r>
              <a:rPr lang="en-US" sz="2000" dirty="0"/>
              <a:t>V Kohli has dismissed as CAUGHT mostly</a:t>
            </a:r>
          </a:p>
          <a:p>
            <a:r>
              <a:rPr lang="en-US" sz="2000" dirty="0"/>
              <a:t>V Kohli has dismissed as CAUGHT by Bowler very few times.</a:t>
            </a:r>
          </a:p>
        </p:txBody>
      </p:sp>
      <p:pic>
        <p:nvPicPr>
          <p:cNvPr id="5" name="Content Placeholder 4">
            <a:extLst>
              <a:ext uri="{FF2B5EF4-FFF2-40B4-BE49-F238E27FC236}">
                <a16:creationId xmlns:a16="http://schemas.microsoft.com/office/drawing/2014/main" id="{A77C39A6-8C53-4951-A5F0-9812E8A8FD06}"/>
              </a:ext>
            </a:extLst>
          </p:cNvPr>
          <p:cNvPicPr>
            <a:picLocks noChangeAspect="1"/>
          </p:cNvPicPr>
          <p:nvPr/>
        </p:nvPicPr>
        <p:blipFill>
          <a:blip r:embed="rId3"/>
          <a:stretch>
            <a:fillRect/>
          </a:stretch>
        </p:blipFill>
        <p:spPr>
          <a:xfrm>
            <a:off x="6096000" y="1663696"/>
            <a:ext cx="5456279" cy="350565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28676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7" name="Picture 7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1" name="Picture 8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3" name="Oval 8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5" name="Picture 8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7" name="Picture 8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9" name="Rectangle 8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C95D1B-8303-46E9-B7CA-B1F238A35CD3}"/>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a:t>RUNS scored by a batsman with bowlers</a:t>
            </a:r>
          </a:p>
        </p:txBody>
      </p:sp>
      <p:sp>
        <p:nvSpPr>
          <p:cNvPr id="74" name="Content Placeholder 8">
            <a:extLst>
              <a:ext uri="{FF2B5EF4-FFF2-40B4-BE49-F238E27FC236}">
                <a16:creationId xmlns:a16="http://schemas.microsoft.com/office/drawing/2014/main" id="{3C2D1E8F-AD14-496A-980D-8DBB15487598}"/>
              </a:ext>
            </a:extLst>
          </p:cNvPr>
          <p:cNvSpPr>
            <a:spLocks noGrp="1"/>
          </p:cNvSpPr>
          <p:nvPr>
            <p:ph idx="1"/>
          </p:nvPr>
        </p:nvSpPr>
        <p:spPr>
          <a:xfrm>
            <a:off x="647701" y="4763803"/>
            <a:ext cx="3339281" cy="1464378"/>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V Kohli has faced mostly A Mishra, DJ Bravo, R Ashwin, UT Yadav.</a:t>
            </a:r>
          </a:p>
        </p:txBody>
      </p:sp>
      <p:pic>
        <p:nvPicPr>
          <p:cNvPr id="5" name="Content Placeholder 4">
            <a:extLst>
              <a:ext uri="{FF2B5EF4-FFF2-40B4-BE49-F238E27FC236}">
                <a16:creationId xmlns:a16="http://schemas.microsoft.com/office/drawing/2014/main" id="{A96B0E55-4FDB-427D-AA6D-F1A1D9030D50}"/>
              </a:ext>
            </a:extLst>
          </p:cNvPr>
          <p:cNvPicPr>
            <a:picLocks noChangeAspect="1"/>
          </p:cNvPicPr>
          <p:nvPr/>
        </p:nvPicPr>
        <p:blipFill rotWithShape="1">
          <a:blip r:embed="rId7"/>
          <a:srcRect l="4810" r="9788" b="2"/>
          <a:stretch/>
        </p:blipFill>
        <p:spPr>
          <a:xfrm>
            <a:off x="4634682" y="10"/>
            <a:ext cx="7557319" cy="6857990"/>
          </a:xfrm>
          <a:prstGeom prst="rect">
            <a:avLst/>
          </a:prstGeom>
        </p:spPr>
      </p:pic>
      <p:sp>
        <p:nvSpPr>
          <p:cNvPr id="91" name="Rectangle 9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6674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7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7D233-B2C7-4892-9699-20D7AD77A6CF}"/>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Dismissals by a wicket keeper</a:t>
            </a:r>
          </a:p>
        </p:txBody>
      </p:sp>
      <p:sp>
        <p:nvSpPr>
          <p:cNvPr id="13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7" name="Freeform: Shape 7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38" name="Rectangle 7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1" name="Content Placeholder 60">
            <a:extLst>
              <a:ext uri="{FF2B5EF4-FFF2-40B4-BE49-F238E27FC236}">
                <a16:creationId xmlns:a16="http://schemas.microsoft.com/office/drawing/2014/main" id="{6AACAFC7-4FD3-45BF-8B91-D31831DB8ABA}"/>
              </a:ext>
            </a:extLst>
          </p:cNvPr>
          <p:cNvSpPr>
            <a:spLocks noGrp="1"/>
          </p:cNvSpPr>
          <p:nvPr>
            <p:ph idx="1"/>
          </p:nvPr>
        </p:nvSpPr>
        <p:spPr>
          <a:xfrm>
            <a:off x="643855" y="3072385"/>
            <a:ext cx="3108057" cy="2947415"/>
          </a:xfrm>
        </p:spPr>
        <p:txBody>
          <a:bodyPr>
            <a:normAutofit/>
          </a:bodyPr>
          <a:lstStyle/>
          <a:p>
            <a:r>
              <a:rPr lang="en-US" sz="1400">
                <a:solidFill>
                  <a:srgbClr val="FFFFFF"/>
                </a:solidFill>
              </a:rPr>
              <a:t>MS Dhoni has highest no.of Dismissals</a:t>
            </a:r>
          </a:p>
          <a:p>
            <a:r>
              <a:rPr lang="en-US" sz="1400">
                <a:solidFill>
                  <a:srgbClr val="FFFFFF"/>
                </a:solidFill>
              </a:rPr>
              <a:t>KD Karthik dismissed by Catches most no.of times</a:t>
            </a:r>
          </a:p>
          <a:p>
            <a:r>
              <a:rPr lang="en-US" sz="1400">
                <a:solidFill>
                  <a:srgbClr val="FFFFFF"/>
                </a:solidFill>
              </a:rPr>
              <a:t>MS Dhoni has highest stumpings</a:t>
            </a:r>
          </a:p>
        </p:txBody>
      </p:sp>
      <p:pic>
        <p:nvPicPr>
          <p:cNvPr id="7" name="Content Placeholder 6">
            <a:extLst>
              <a:ext uri="{FF2B5EF4-FFF2-40B4-BE49-F238E27FC236}">
                <a16:creationId xmlns:a16="http://schemas.microsoft.com/office/drawing/2014/main" id="{612CA801-F954-4FAB-9C7E-F78C688FAF70}"/>
              </a:ext>
            </a:extLst>
          </p:cNvPr>
          <p:cNvPicPr>
            <a:picLocks noChangeAspect="1"/>
          </p:cNvPicPr>
          <p:nvPr/>
        </p:nvPicPr>
        <p:blipFill>
          <a:blip r:embed="rId2"/>
          <a:stretch>
            <a:fillRect/>
          </a:stretch>
        </p:blipFill>
        <p:spPr>
          <a:xfrm>
            <a:off x="5048451" y="1647008"/>
            <a:ext cx="6495847" cy="4173582"/>
          </a:xfrm>
          <a:prstGeom prst="rect">
            <a:avLst/>
          </a:prstGeom>
          <a:effectLst/>
        </p:spPr>
      </p:pic>
    </p:spTree>
    <p:extLst>
      <p:ext uri="{BB962C8B-B14F-4D97-AF65-F5344CB8AC3E}">
        <p14:creationId xmlns:p14="http://schemas.microsoft.com/office/powerpoint/2010/main" val="290702882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5"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06F259-1366-4DF7-8274-92B209BB9AE9}"/>
              </a:ext>
            </a:extLst>
          </p:cNvPr>
          <p:cNvSpPr>
            <a:spLocks noGrp="1"/>
          </p:cNvSpPr>
          <p:nvPr>
            <p:ph type="title"/>
          </p:nvPr>
        </p:nvSpPr>
        <p:spPr>
          <a:xfrm>
            <a:off x="1154955" y="4738887"/>
            <a:ext cx="8825658" cy="834720"/>
          </a:xfrm>
        </p:spPr>
        <p:txBody>
          <a:bodyPr vert="horz" lIns="91440" tIns="45720" rIns="91440" bIns="45720" rtlCol="0" anchor="b">
            <a:normAutofit/>
          </a:bodyPr>
          <a:lstStyle/>
          <a:p>
            <a:r>
              <a:rPr lang="en-US" sz="4800"/>
              <a:t>Highest wicket takers</a:t>
            </a:r>
          </a:p>
        </p:txBody>
      </p:sp>
      <p:sp>
        <p:nvSpPr>
          <p:cNvPr id="13" name="Content Placeholder 12">
            <a:extLst>
              <a:ext uri="{FF2B5EF4-FFF2-40B4-BE49-F238E27FC236}">
                <a16:creationId xmlns:a16="http://schemas.microsoft.com/office/drawing/2014/main" id="{9AE323A1-1FCA-478E-B487-7B877084CF3C}"/>
              </a:ext>
            </a:extLst>
          </p:cNvPr>
          <p:cNvSpPr>
            <a:spLocks noGrp="1"/>
          </p:cNvSpPr>
          <p:nvPr>
            <p:ph idx="1"/>
          </p:nvPr>
        </p:nvSpPr>
        <p:spPr>
          <a:xfrm>
            <a:off x="1154955" y="5577717"/>
            <a:ext cx="8825658" cy="666572"/>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SL Malinga took most Wickets, i.e. 188</a:t>
            </a:r>
          </a:p>
        </p:txBody>
      </p:sp>
      <p:pic>
        <p:nvPicPr>
          <p:cNvPr id="9" name="Content Placeholder 8">
            <a:extLst>
              <a:ext uri="{FF2B5EF4-FFF2-40B4-BE49-F238E27FC236}">
                <a16:creationId xmlns:a16="http://schemas.microsoft.com/office/drawing/2014/main" id="{4EF38A11-CF58-44C3-AE47-2EA81188BF7B}"/>
              </a:ext>
            </a:extLst>
          </p:cNvPr>
          <p:cNvPicPr>
            <a:picLocks noChangeAspect="1"/>
          </p:cNvPicPr>
          <p:nvPr/>
        </p:nvPicPr>
        <p:blipFill rotWithShape="1">
          <a:blip r:embed="rId7"/>
          <a:srcRect t="18014" r="-1" b="6769"/>
          <a:stretch/>
        </p:blipFill>
        <p:spPr>
          <a:xfrm>
            <a:off x="1150938" y="-1"/>
            <a:ext cx="8831262" cy="4267831"/>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125479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25">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7">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87230419-C197-4159-8987-1B0595F82505}"/>
              </a:ext>
            </a:extLst>
          </p:cNvPr>
          <p:cNvPicPr>
            <a:picLocks noChangeAspect="1"/>
          </p:cNvPicPr>
          <p:nvPr/>
        </p:nvPicPr>
        <p:blipFill>
          <a:blip r:embed="rId6"/>
          <a:stretch>
            <a:fillRect/>
          </a:stretch>
        </p:blipFill>
        <p:spPr>
          <a:xfrm>
            <a:off x="635458" y="640081"/>
            <a:ext cx="8229608" cy="3291844"/>
          </a:xfrm>
          <a:prstGeom prst="rect">
            <a:avLst/>
          </a:prstGeom>
          <a:effectLst/>
        </p:spPr>
      </p:pic>
      <p:sp>
        <p:nvSpPr>
          <p:cNvPr id="19" name="Freeform: Shape 3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256C9-4B9C-4DF2-A5C0-B8EBE18988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Wickets taken by Bowlers</a:t>
            </a:r>
          </a:p>
        </p:txBody>
      </p:sp>
      <p:sp>
        <p:nvSpPr>
          <p:cNvPr id="9" name="Content Placeholder 8">
            <a:extLst>
              <a:ext uri="{FF2B5EF4-FFF2-40B4-BE49-F238E27FC236}">
                <a16:creationId xmlns:a16="http://schemas.microsoft.com/office/drawing/2014/main" id="{D2103711-40A8-4D1C-BD97-1B3E980E8885}"/>
              </a:ext>
            </a:extLst>
          </p:cNvPr>
          <p:cNvSpPr>
            <a:spLocks noGrp="1"/>
          </p:cNvSpPr>
          <p:nvPr>
            <p:ph idx="1"/>
          </p:nvPr>
        </p:nvSpPr>
        <p:spPr>
          <a:xfrm>
            <a:off x="636916" y="5722374"/>
            <a:ext cx="9149349" cy="487924"/>
          </a:xfrm>
        </p:spPr>
        <p:txBody>
          <a:bodyPr vert="horz" lIns="91440" tIns="45720" rIns="91440" bIns="45720" rtlCol="0" anchor="t">
            <a:normAutofit/>
          </a:bodyPr>
          <a:lstStyle/>
          <a:p>
            <a:pPr marL="0" indent="0">
              <a:buNone/>
            </a:pPr>
            <a:r>
              <a:rPr lang="en-US" cap="all">
                <a:solidFill>
                  <a:schemeClr val="tx2">
                    <a:lumMod val="40000"/>
                    <a:lumOff val="60000"/>
                  </a:schemeClr>
                </a:solidFill>
              </a:rPr>
              <a:t>AD Russel has picked up 6 Wickets</a:t>
            </a:r>
          </a:p>
        </p:txBody>
      </p:sp>
    </p:spTree>
    <p:extLst>
      <p:ext uri="{BB962C8B-B14F-4D97-AF65-F5344CB8AC3E}">
        <p14:creationId xmlns:p14="http://schemas.microsoft.com/office/powerpoint/2010/main" val="265289843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02DB-0336-43BC-9265-0ADB3B9A915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Best allrounders</a:t>
            </a:r>
          </a:p>
        </p:txBody>
      </p:sp>
      <p:sp>
        <p:nvSpPr>
          <p:cNvPr id="9" name="Content Placeholder 8">
            <a:extLst>
              <a:ext uri="{FF2B5EF4-FFF2-40B4-BE49-F238E27FC236}">
                <a16:creationId xmlns:a16="http://schemas.microsoft.com/office/drawing/2014/main" id="{54480008-4563-4CA4-B1CD-6D62393A5790}"/>
              </a:ext>
            </a:extLst>
          </p:cNvPr>
          <p:cNvSpPr>
            <a:spLocks noGrp="1"/>
          </p:cNvSpPr>
          <p:nvPr>
            <p:ph idx="1"/>
          </p:nvPr>
        </p:nvSpPr>
        <p:spPr>
          <a:xfrm>
            <a:off x="8191925" y="4588329"/>
            <a:ext cx="3352375" cy="1621508"/>
          </a:xfrm>
        </p:spPr>
        <p:txBody>
          <a:bodyPr vert="horz" lIns="91440" tIns="45720" rIns="91440" bIns="45720" rtlCol="0" anchor="t">
            <a:normAutofit/>
          </a:bodyPr>
          <a:lstStyle/>
          <a:p>
            <a:pPr marL="0" indent="0">
              <a:buNone/>
            </a:pPr>
            <a:r>
              <a:rPr lang="en-US" sz="1800" cap="all">
                <a:solidFill>
                  <a:schemeClr val="tx2">
                    <a:lumMod val="40000"/>
                    <a:lumOff val="60000"/>
                  </a:schemeClr>
                </a:solidFill>
              </a:rPr>
              <a:t>SR Watson is considered to be best All Rounder</a:t>
            </a:r>
          </a:p>
        </p:txBody>
      </p:sp>
      <p:sp>
        <p:nvSpPr>
          <p:cNvPr id="1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87B50EBA-6A93-460E-97B7-C3F736DBF84C}"/>
              </a:ext>
            </a:extLst>
          </p:cNvPr>
          <p:cNvPicPr>
            <a:picLocks noChangeAspect="1"/>
          </p:cNvPicPr>
          <p:nvPr/>
        </p:nvPicPr>
        <p:blipFill>
          <a:blip r:embed="rId6"/>
          <a:stretch>
            <a:fillRect/>
          </a:stretch>
        </p:blipFill>
        <p:spPr>
          <a:xfrm>
            <a:off x="643854" y="1414317"/>
            <a:ext cx="6270662" cy="4028900"/>
          </a:xfrm>
          <a:prstGeom prst="rect">
            <a:avLst/>
          </a:prstGeom>
          <a:effectLst/>
        </p:spPr>
      </p:pic>
    </p:spTree>
    <p:extLst>
      <p:ext uri="{BB962C8B-B14F-4D97-AF65-F5344CB8AC3E}">
        <p14:creationId xmlns:p14="http://schemas.microsoft.com/office/powerpoint/2010/main" val="115233885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24C2-2292-417D-9F6B-D7C797E947C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D2CC0D4-4266-427B-9B72-DD095AE5217D}"/>
              </a:ext>
            </a:extLst>
          </p:cNvPr>
          <p:cNvSpPr>
            <a:spLocks noGrp="1"/>
          </p:cNvSpPr>
          <p:nvPr>
            <p:ph idx="1"/>
          </p:nvPr>
        </p:nvSpPr>
        <p:spPr/>
        <p:txBody>
          <a:bodyPr/>
          <a:lstStyle/>
          <a:p>
            <a:r>
              <a:rPr lang="en-US" dirty="0"/>
              <a:t>IPL</a:t>
            </a:r>
          </a:p>
          <a:p>
            <a:r>
              <a:rPr lang="en-US" dirty="0"/>
              <a:t>DATASETS</a:t>
            </a:r>
          </a:p>
          <a:p>
            <a:r>
              <a:rPr lang="en-US" dirty="0"/>
              <a:t>TEAMS</a:t>
            </a:r>
          </a:p>
          <a:p>
            <a:r>
              <a:rPr lang="en-US" dirty="0"/>
              <a:t>SEASONS</a:t>
            </a:r>
          </a:p>
          <a:p>
            <a:r>
              <a:rPr lang="en-US" dirty="0"/>
              <a:t>MATCHES</a:t>
            </a:r>
          </a:p>
          <a:p>
            <a:r>
              <a:rPr lang="en-US" dirty="0"/>
              <a:t>INSIGHTS</a:t>
            </a:r>
          </a:p>
        </p:txBody>
      </p:sp>
    </p:spTree>
    <p:extLst>
      <p:ext uri="{BB962C8B-B14F-4D97-AF65-F5344CB8AC3E}">
        <p14:creationId xmlns:p14="http://schemas.microsoft.com/office/powerpoint/2010/main" val="1531879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58F9-CB9B-4112-A0E6-DBEF2DC281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E123BA-F9CA-4071-B391-54445379DB5C}"/>
              </a:ext>
            </a:extLst>
          </p:cNvPr>
          <p:cNvSpPr>
            <a:spLocks noGrp="1"/>
          </p:cNvSpPr>
          <p:nvPr>
            <p:ph idx="1"/>
          </p:nvPr>
        </p:nvSpPr>
        <p:spPr/>
        <p:txBody>
          <a:bodyPr>
            <a:normAutofit/>
          </a:bodyPr>
          <a:lstStyle/>
          <a:p>
            <a:r>
              <a:rPr lang="en-US" dirty="0"/>
              <a:t>Most successful team in IPL is </a:t>
            </a:r>
            <a:r>
              <a:rPr lang="en-US" b="1" dirty="0"/>
              <a:t>Mumbai Indians</a:t>
            </a:r>
            <a:endParaRPr lang="en-US" dirty="0"/>
          </a:p>
          <a:p>
            <a:r>
              <a:rPr lang="en-US" dirty="0"/>
              <a:t>Team whoever wins TOSS would be the WINNER at the most</a:t>
            </a:r>
          </a:p>
          <a:p>
            <a:r>
              <a:rPr lang="en-US" dirty="0"/>
              <a:t>Highest Runs scored by a Batsman is 'Virat Kohli'</a:t>
            </a:r>
          </a:p>
          <a:p>
            <a:r>
              <a:rPr lang="en-US" dirty="0"/>
              <a:t>Highest Wickets taken by a Bowler is 'SL </a:t>
            </a:r>
            <a:r>
              <a:rPr lang="en-US" dirty="0" err="1"/>
              <a:t>Malinga</a:t>
            </a:r>
            <a:r>
              <a:rPr lang="en-US" dirty="0"/>
              <a:t>'</a:t>
            </a:r>
          </a:p>
          <a:p>
            <a:r>
              <a:rPr lang="en-US" dirty="0"/>
              <a:t>Best All Rounder across IPL is 'Shane Watson'</a:t>
            </a:r>
          </a:p>
          <a:p>
            <a:r>
              <a:rPr lang="en-US" dirty="0"/>
              <a:t>'Chennai Super Kings' is the Team wins consistently in all the IPL Seasons</a:t>
            </a:r>
          </a:p>
          <a:p>
            <a:r>
              <a:rPr lang="en-US" dirty="0"/>
              <a:t>'Chris Gayle' has scored 7 Centuries in IPL</a:t>
            </a:r>
          </a:p>
          <a:p>
            <a:r>
              <a:rPr lang="en-US" dirty="0"/>
              <a:t>'Chris Gayle' has received most number of 'Player of the Match'</a:t>
            </a:r>
          </a:p>
          <a:p>
            <a:r>
              <a:rPr lang="en-US" dirty="0"/>
              <a:t>'MS </a:t>
            </a:r>
            <a:r>
              <a:rPr lang="en-US" dirty="0" err="1"/>
              <a:t>Dhoni</a:t>
            </a:r>
            <a:r>
              <a:rPr lang="en-US" dirty="0"/>
              <a:t>' has dismissed most </a:t>
            </a:r>
            <a:r>
              <a:rPr lang="en-US" dirty="0" err="1"/>
              <a:t>no.of</a:t>
            </a:r>
            <a:r>
              <a:rPr lang="en-US" dirty="0"/>
              <a:t> Batsmen in IPL</a:t>
            </a:r>
          </a:p>
        </p:txBody>
      </p:sp>
    </p:spTree>
    <p:extLst>
      <p:ext uri="{BB962C8B-B14F-4D97-AF65-F5344CB8AC3E}">
        <p14:creationId xmlns:p14="http://schemas.microsoft.com/office/powerpoint/2010/main" val="48079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64558-A271-49CF-A6DB-7FC9A0B55D8D}"/>
              </a:ext>
            </a:extLst>
          </p:cNvPr>
          <p:cNvSpPr>
            <a:spLocks noGrp="1"/>
          </p:cNvSpPr>
          <p:nvPr>
            <p:ph idx="1"/>
          </p:nvPr>
        </p:nvSpPr>
        <p:spPr/>
        <p:txBody>
          <a:bodyPr>
            <a:normAutofit/>
          </a:bodyPr>
          <a:lstStyle/>
          <a:p>
            <a:pPr marL="0" indent="0" algn="ctr">
              <a:buNone/>
            </a:pPr>
            <a:r>
              <a:rPr lang="en-US" sz="6000" dirty="0"/>
              <a:t>THANKS</a:t>
            </a:r>
          </a:p>
        </p:txBody>
      </p:sp>
    </p:spTree>
    <p:extLst>
      <p:ext uri="{BB962C8B-B14F-4D97-AF65-F5344CB8AC3E}">
        <p14:creationId xmlns:p14="http://schemas.microsoft.com/office/powerpoint/2010/main" val="177441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A53B-7FDA-409D-8747-D1020B51F029}"/>
              </a:ext>
            </a:extLst>
          </p:cNvPr>
          <p:cNvSpPr>
            <a:spLocks noGrp="1"/>
          </p:cNvSpPr>
          <p:nvPr>
            <p:ph type="title"/>
          </p:nvPr>
        </p:nvSpPr>
        <p:spPr/>
        <p:txBody>
          <a:bodyPr/>
          <a:lstStyle/>
          <a:p>
            <a:r>
              <a:rPr lang="en-US" dirty="0"/>
              <a:t>IPL</a:t>
            </a:r>
          </a:p>
        </p:txBody>
      </p:sp>
      <p:sp>
        <p:nvSpPr>
          <p:cNvPr id="3" name="Content Placeholder 2">
            <a:extLst>
              <a:ext uri="{FF2B5EF4-FFF2-40B4-BE49-F238E27FC236}">
                <a16:creationId xmlns:a16="http://schemas.microsoft.com/office/drawing/2014/main" id="{35B82F2C-09AD-4EC8-A836-410E8AEABA71}"/>
              </a:ext>
            </a:extLst>
          </p:cNvPr>
          <p:cNvSpPr>
            <a:spLocks noGrp="1"/>
          </p:cNvSpPr>
          <p:nvPr>
            <p:ph idx="1"/>
          </p:nvPr>
        </p:nvSpPr>
        <p:spPr/>
        <p:txBody>
          <a:bodyPr/>
          <a:lstStyle/>
          <a:p>
            <a:r>
              <a:rPr lang="en-US" dirty="0"/>
              <a:t>The </a:t>
            </a:r>
            <a:r>
              <a:rPr lang="en-US" b="1" dirty="0"/>
              <a:t>Indian Premier League (IPL)</a:t>
            </a:r>
            <a:r>
              <a:rPr lang="en-US" dirty="0"/>
              <a:t> is a professional Twenty20 cricket league in India contested during March or April and May of every year by eight teams representing eight different cities in India. The league was founded by the Board of Control for Cricket in India (BCCI) in 2008.</a:t>
            </a:r>
          </a:p>
        </p:txBody>
      </p:sp>
    </p:spTree>
    <p:extLst>
      <p:ext uri="{BB962C8B-B14F-4D97-AF65-F5344CB8AC3E}">
        <p14:creationId xmlns:p14="http://schemas.microsoft.com/office/powerpoint/2010/main" val="161913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C8A-315A-4CBA-872D-13A0E7050D34}"/>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97B40F69-1496-46DA-ADD8-31D8C4CBD042}"/>
              </a:ext>
            </a:extLst>
          </p:cNvPr>
          <p:cNvSpPr>
            <a:spLocks noGrp="1"/>
          </p:cNvSpPr>
          <p:nvPr>
            <p:ph idx="1"/>
          </p:nvPr>
        </p:nvSpPr>
        <p:spPr/>
        <p:txBody>
          <a:bodyPr/>
          <a:lstStyle/>
          <a:p>
            <a:r>
              <a:rPr lang="en-US" dirty="0"/>
              <a:t>Deliveries</a:t>
            </a:r>
          </a:p>
          <a:p>
            <a:pPr lvl="1"/>
            <a:r>
              <a:rPr lang="en-US" dirty="0"/>
              <a:t>Is in CSV format, contains the ball-by-ball data of all the IPL matches including data of the batting team, batsman, bowler, non-striker, runs scored, </a:t>
            </a:r>
            <a:r>
              <a:rPr lang="en-US" dirty="0" err="1"/>
              <a:t>etc</a:t>
            </a:r>
            <a:endParaRPr lang="en-US" dirty="0"/>
          </a:p>
          <a:p>
            <a:r>
              <a:rPr lang="en-US" dirty="0"/>
              <a:t>Matches</a:t>
            </a:r>
          </a:p>
          <a:p>
            <a:pPr lvl="1"/>
            <a:r>
              <a:rPr lang="en-US" dirty="0"/>
              <a:t>Is in CSV format, contains the details related to the match such as location, contesting teams, umpires, results, etc.</a:t>
            </a:r>
          </a:p>
        </p:txBody>
      </p:sp>
    </p:spTree>
    <p:extLst>
      <p:ext uri="{BB962C8B-B14F-4D97-AF65-F5344CB8AC3E}">
        <p14:creationId xmlns:p14="http://schemas.microsoft.com/office/powerpoint/2010/main" val="65208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3A81-B060-481E-98B3-3F914AC01522}"/>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444D94A7-EDE1-4B78-B3BE-05829E3F52AB}"/>
              </a:ext>
            </a:extLst>
          </p:cNvPr>
          <p:cNvSpPr>
            <a:spLocks noGrp="1"/>
          </p:cNvSpPr>
          <p:nvPr>
            <p:ph idx="1"/>
          </p:nvPr>
        </p:nvSpPr>
        <p:spPr>
          <a:xfrm>
            <a:off x="1141413" y="2249487"/>
            <a:ext cx="3938588" cy="3541714"/>
          </a:xfrm>
        </p:spPr>
        <p:txBody>
          <a:bodyPr>
            <a:normAutofit lnSpcReduction="10000"/>
          </a:bodyPr>
          <a:lstStyle/>
          <a:p>
            <a:r>
              <a:rPr lang="en-US" dirty="0"/>
              <a:t>Royal Challengers Bangalore</a:t>
            </a:r>
          </a:p>
          <a:p>
            <a:r>
              <a:rPr lang="en-US" dirty="0"/>
              <a:t>Kolkata Knight Riders</a:t>
            </a:r>
          </a:p>
          <a:p>
            <a:r>
              <a:rPr lang="en-US" dirty="0"/>
              <a:t>Kings XI Punjab</a:t>
            </a:r>
          </a:p>
          <a:p>
            <a:r>
              <a:rPr lang="en-US" dirty="0"/>
              <a:t>Delhi Capitals</a:t>
            </a:r>
          </a:p>
          <a:p>
            <a:r>
              <a:rPr lang="en-US" dirty="0"/>
              <a:t>Sunrisers Hyderabad</a:t>
            </a:r>
          </a:p>
          <a:p>
            <a:r>
              <a:rPr lang="en-US" dirty="0"/>
              <a:t>Mumbai Indians</a:t>
            </a:r>
          </a:p>
          <a:p>
            <a:r>
              <a:rPr lang="en-US" dirty="0"/>
              <a:t>Rajasthan Royals</a:t>
            </a:r>
          </a:p>
          <a:p>
            <a:r>
              <a:rPr lang="en-US" dirty="0"/>
              <a:t>Chennai Super Kings</a:t>
            </a:r>
          </a:p>
        </p:txBody>
      </p:sp>
      <p:sp>
        <p:nvSpPr>
          <p:cNvPr id="5" name="Content Placeholder 2">
            <a:extLst>
              <a:ext uri="{FF2B5EF4-FFF2-40B4-BE49-F238E27FC236}">
                <a16:creationId xmlns:a16="http://schemas.microsoft.com/office/drawing/2014/main" id="{2989D8D7-AEC1-4D38-9FB2-8C321D9F7A25}"/>
              </a:ext>
            </a:extLst>
          </p:cNvPr>
          <p:cNvSpPr txBox="1">
            <a:spLocks/>
          </p:cNvSpPr>
          <p:nvPr/>
        </p:nvSpPr>
        <p:spPr>
          <a:xfrm>
            <a:off x="6094412" y="2249487"/>
            <a:ext cx="393858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Rising Pune </a:t>
            </a:r>
            <a:r>
              <a:rPr lang="en-US" dirty="0" err="1"/>
              <a:t>Supergiants</a:t>
            </a:r>
            <a:endParaRPr lang="en-US" dirty="0"/>
          </a:p>
          <a:p>
            <a:r>
              <a:rPr lang="en-US" dirty="0"/>
              <a:t>Gujarat Lions</a:t>
            </a:r>
          </a:p>
          <a:p>
            <a:r>
              <a:rPr lang="en-US" dirty="0"/>
              <a:t>Pune Warriors</a:t>
            </a:r>
          </a:p>
          <a:p>
            <a:r>
              <a:rPr lang="en-US" dirty="0"/>
              <a:t>Kochi Tuskers Kerala</a:t>
            </a:r>
          </a:p>
        </p:txBody>
      </p:sp>
    </p:spTree>
    <p:extLst>
      <p:ext uri="{BB962C8B-B14F-4D97-AF65-F5344CB8AC3E}">
        <p14:creationId xmlns:p14="http://schemas.microsoft.com/office/powerpoint/2010/main" val="239574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434B-C466-473C-ADA5-F47DCA5BCB04}"/>
              </a:ext>
            </a:extLst>
          </p:cNvPr>
          <p:cNvSpPr>
            <a:spLocks noGrp="1"/>
          </p:cNvSpPr>
          <p:nvPr>
            <p:ph type="title"/>
          </p:nvPr>
        </p:nvSpPr>
        <p:spPr/>
        <p:txBody>
          <a:bodyPr/>
          <a:lstStyle/>
          <a:p>
            <a:r>
              <a:rPr lang="en-US" dirty="0"/>
              <a:t>SEASONS</a:t>
            </a:r>
          </a:p>
        </p:txBody>
      </p:sp>
      <p:sp>
        <p:nvSpPr>
          <p:cNvPr id="3" name="Content Placeholder 2">
            <a:extLst>
              <a:ext uri="{FF2B5EF4-FFF2-40B4-BE49-F238E27FC236}">
                <a16:creationId xmlns:a16="http://schemas.microsoft.com/office/drawing/2014/main" id="{2042A9AD-FEC4-4DDF-B062-F2DA3926470E}"/>
              </a:ext>
            </a:extLst>
          </p:cNvPr>
          <p:cNvSpPr>
            <a:spLocks noGrp="1"/>
          </p:cNvSpPr>
          <p:nvPr>
            <p:ph idx="1"/>
          </p:nvPr>
        </p:nvSpPr>
        <p:spPr/>
        <p:txBody>
          <a:bodyPr/>
          <a:lstStyle/>
          <a:p>
            <a:r>
              <a:rPr lang="en-US" dirty="0"/>
              <a:t>IPL started in 2008, where 12 seasons held till 2019.</a:t>
            </a:r>
          </a:p>
        </p:txBody>
      </p:sp>
    </p:spTree>
    <p:extLst>
      <p:ext uri="{BB962C8B-B14F-4D97-AF65-F5344CB8AC3E}">
        <p14:creationId xmlns:p14="http://schemas.microsoft.com/office/powerpoint/2010/main" val="383357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7F73-62CF-48B2-B159-0A5ED9507B37}"/>
              </a:ext>
            </a:extLst>
          </p:cNvPr>
          <p:cNvSpPr>
            <a:spLocks noGrp="1"/>
          </p:cNvSpPr>
          <p:nvPr>
            <p:ph type="title"/>
          </p:nvPr>
        </p:nvSpPr>
        <p:spPr/>
        <p:txBody>
          <a:bodyPr/>
          <a:lstStyle/>
          <a:p>
            <a:r>
              <a:rPr lang="en-US" dirty="0"/>
              <a:t>MATCHES &amp; Venues</a:t>
            </a:r>
          </a:p>
        </p:txBody>
      </p:sp>
      <p:sp>
        <p:nvSpPr>
          <p:cNvPr id="3" name="Content Placeholder 2">
            <a:extLst>
              <a:ext uri="{FF2B5EF4-FFF2-40B4-BE49-F238E27FC236}">
                <a16:creationId xmlns:a16="http://schemas.microsoft.com/office/drawing/2014/main" id="{730B2102-826A-495D-89AB-F59415F607D0}"/>
              </a:ext>
            </a:extLst>
          </p:cNvPr>
          <p:cNvSpPr>
            <a:spLocks noGrp="1"/>
          </p:cNvSpPr>
          <p:nvPr>
            <p:ph idx="1"/>
          </p:nvPr>
        </p:nvSpPr>
        <p:spPr/>
        <p:txBody>
          <a:bodyPr/>
          <a:lstStyle/>
          <a:p>
            <a:r>
              <a:rPr lang="en-US" dirty="0"/>
              <a:t>756 Matches held from 2008 to 2019</a:t>
            </a:r>
          </a:p>
          <a:p>
            <a:r>
              <a:rPr lang="en-US" dirty="0"/>
              <a:t>33 Cities hosted IPL matches</a:t>
            </a:r>
          </a:p>
          <a:p>
            <a:r>
              <a:rPr lang="en-US" dirty="0"/>
              <a:t>41 Venues hosted IPL matches</a:t>
            </a:r>
          </a:p>
          <a:p>
            <a:endParaRPr lang="en-US" dirty="0"/>
          </a:p>
        </p:txBody>
      </p:sp>
    </p:spTree>
    <p:extLst>
      <p:ext uri="{BB962C8B-B14F-4D97-AF65-F5344CB8AC3E}">
        <p14:creationId xmlns:p14="http://schemas.microsoft.com/office/powerpoint/2010/main" val="378219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EB94-3F0F-4034-8938-B4EACB0AA7B8}"/>
              </a:ext>
            </a:extLst>
          </p:cNvPr>
          <p:cNvSpPr>
            <a:spLocks noGrp="1"/>
          </p:cNvSpPr>
          <p:nvPr>
            <p:ph type="title"/>
          </p:nvPr>
        </p:nvSpPr>
        <p:spPr>
          <a:xfrm>
            <a:off x="7790541" y="1450259"/>
            <a:ext cx="3753599" cy="1442153"/>
          </a:xfrm>
        </p:spPr>
        <p:txBody>
          <a:bodyPr>
            <a:normAutofit/>
          </a:bodyPr>
          <a:lstStyle/>
          <a:p>
            <a:pPr>
              <a:lnSpc>
                <a:spcPct val="90000"/>
              </a:lnSpc>
            </a:pPr>
            <a:r>
              <a:rPr lang="en-US" sz="3100"/>
              <a:t>Matches held in each city and venue</a:t>
            </a:r>
          </a:p>
        </p:txBody>
      </p:sp>
      <p:pic>
        <p:nvPicPr>
          <p:cNvPr id="89" name="Content Placeholder 88">
            <a:extLst>
              <a:ext uri="{FF2B5EF4-FFF2-40B4-BE49-F238E27FC236}">
                <a16:creationId xmlns:a16="http://schemas.microsoft.com/office/drawing/2014/main" id="{4ABA1792-9B02-4EF3-8F4D-BF5732BFD3D2}"/>
              </a:ext>
            </a:extLst>
          </p:cNvPr>
          <p:cNvPicPr>
            <a:picLocks noChangeAspect="1"/>
          </p:cNvPicPr>
          <p:nvPr/>
        </p:nvPicPr>
        <p:blipFill rotWithShape="1">
          <a:blip r:embed="rId3"/>
          <a:srcRect r="8742" b="1"/>
          <a:stretch/>
        </p:blipFill>
        <p:spPr>
          <a:xfrm>
            <a:off x="646532" y="1447799"/>
            <a:ext cx="6493910" cy="4572001"/>
          </a:xfrm>
          <a:prstGeom prst="rect">
            <a:avLst/>
          </a:prstGeom>
          <a:effectLst>
            <a:outerShdw blurRad="50800" dist="38100" dir="5400000" algn="t" rotWithShape="0">
              <a:prstClr val="black">
                <a:alpha val="43000"/>
              </a:prstClr>
            </a:outerShdw>
          </a:effectLst>
        </p:spPr>
      </p:pic>
      <p:sp>
        <p:nvSpPr>
          <p:cNvPr id="93" name="Content Placeholder 92">
            <a:extLst>
              <a:ext uri="{FF2B5EF4-FFF2-40B4-BE49-F238E27FC236}">
                <a16:creationId xmlns:a16="http://schemas.microsoft.com/office/drawing/2014/main" id="{97B8643E-338F-428D-AF8C-631D8CB66744}"/>
              </a:ext>
            </a:extLst>
          </p:cNvPr>
          <p:cNvSpPr>
            <a:spLocks noGrp="1"/>
          </p:cNvSpPr>
          <p:nvPr>
            <p:ph idx="1"/>
          </p:nvPr>
        </p:nvSpPr>
        <p:spPr>
          <a:xfrm>
            <a:off x="7789312" y="3072385"/>
            <a:ext cx="3754987" cy="2947415"/>
          </a:xfrm>
        </p:spPr>
        <p:txBody>
          <a:bodyPr>
            <a:normAutofit/>
          </a:bodyPr>
          <a:lstStyle/>
          <a:p>
            <a:r>
              <a:rPr lang="en-US" sz="1800"/>
              <a:t>101 Matches held in Mumbai, is most among 33 Cities.</a:t>
            </a:r>
          </a:p>
          <a:p>
            <a:r>
              <a:rPr lang="en-US" sz="1800"/>
              <a:t>3 Venues hosted Matches in Mumbai.</a:t>
            </a:r>
          </a:p>
        </p:txBody>
      </p:sp>
    </p:spTree>
    <p:extLst>
      <p:ext uri="{BB962C8B-B14F-4D97-AF65-F5344CB8AC3E}">
        <p14:creationId xmlns:p14="http://schemas.microsoft.com/office/powerpoint/2010/main" val="118868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C4145-119B-458B-8401-B7DBD133DD4F}"/>
              </a:ext>
            </a:extLst>
          </p:cNvPr>
          <p:cNvSpPr>
            <a:spLocks noGrp="1"/>
          </p:cNvSpPr>
          <p:nvPr>
            <p:ph type="title"/>
          </p:nvPr>
        </p:nvSpPr>
        <p:spPr>
          <a:xfrm>
            <a:off x="648930" y="629266"/>
            <a:ext cx="5616217" cy="1622321"/>
          </a:xfrm>
        </p:spPr>
        <p:txBody>
          <a:bodyPr>
            <a:normAutofit/>
          </a:bodyPr>
          <a:lstStyle/>
          <a:p>
            <a:r>
              <a:rPr lang="en-US">
                <a:solidFill>
                  <a:srgbClr val="EBEBEB"/>
                </a:solidFill>
              </a:rPr>
              <a:t>matches played in each season</a:t>
            </a:r>
          </a:p>
        </p:txBody>
      </p:sp>
      <p:sp>
        <p:nvSpPr>
          <p:cNvPr id="3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4" name="Freeform: Shape 3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D72A0A94-CDA5-4457-A551-0F9219123805}"/>
              </a:ext>
            </a:extLst>
          </p:cNvPr>
          <p:cNvPicPr>
            <a:picLocks noChangeAspect="1"/>
          </p:cNvPicPr>
          <p:nvPr/>
        </p:nvPicPr>
        <p:blipFill>
          <a:blip r:embed="rId2"/>
          <a:stretch>
            <a:fillRect/>
          </a:stretch>
        </p:blipFill>
        <p:spPr>
          <a:xfrm>
            <a:off x="7563742" y="2150379"/>
            <a:ext cx="3980139" cy="2557239"/>
          </a:xfrm>
          <a:prstGeom prst="rect">
            <a:avLst/>
          </a:prstGeom>
          <a:effectLst/>
        </p:spPr>
      </p:pic>
      <p:sp>
        <p:nvSpPr>
          <p:cNvPr id="36" name="Rectangle 3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79D8F99D-B8AE-46AD-99F7-C3136ADDE019}"/>
              </a:ext>
            </a:extLst>
          </p:cNvPr>
          <p:cNvSpPr>
            <a:spLocks noGrp="1"/>
          </p:cNvSpPr>
          <p:nvPr>
            <p:ph idx="1"/>
          </p:nvPr>
        </p:nvSpPr>
        <p:spPr>
          <a:xfrm>
            <a:off x="648931" y="2438400"/>
            <a:ext cx="5616216" cy="3785419"/>
          </a:xfrm>
        </p:spPr>
        <p:txBody>
          <a:bodyPr>
            <a:normAutofit/>
          </a:bodyPr>
          <a:lstStyle/>
          <a:p>
            <a:r>
              <a:rPr lang="en-US">
                <a:solidFill>
                  <a:srgbClr val="FFFFFF"/>
                </a:solidFill>
              </a:rPr>
              <a:t>The Season 2013 has the most no.of Matches held, i.e. 76</a:t>
            </a:r>
          </a:p>
          <a:p>
            <a:r>
              <a:rPr lang="en-US">
                <a:solidFill>
                  <a:srgbClr val="FFFFFF"/>
                </a:solidFill>
              </a:rPr>
              <a:t>The Season 2009 has the least no.of Matches held, i.e. 57</a:t>
            </a:r>
          </a:p>
        </p:txBody>
      </p:sp>
    </p:spTree>
    <p:extLst>
      <p:ext uri="{BB962C8B-B14F-4D97-AF65-F5344CB8AC3E}">
        <p14:creationId xmlns:p14="http://schemas.microsoft.com/office/powerpoint/2010/main" val="158765108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Exploratory  Data  Analysis on Indian Premier league</vt:lpstr>
      <vt:lpstr>Agenda</vt:lpstr>
      <vt:lpstr>IPL</vt:lpstr>
      <vt:lpstr>Datasets</vt:lpstr>
      <vt:lpstr>TEAMS</vt:lpstr>
      <vt:lpstr>SEASONS</vt:lpstr>
      <vt:lpstr>MATCHES &amp; Venues</vt:lpstr>
      <vt:lpstr>Matches held in each city and venue</vt:lpstr>
      <vt:lpstr>matches played in each season</vt:lpstr>
      <vt:lpstr>Teams win vs lost</vt:lpstr>
      <vt:lpstr>Teams won Matches in each season</vt:lpstr>
      <vt:lpstr>High scores by batsmen</vt:lpstr>
      <vt:lpstr>Top batsmen over seasons</vt:lpstr>
      <vt:lpstr>Dismissal types of a batsman</vt:lpstr>
      <vt:lpstr>RUNS scored by a batsman with bowlers</vt:lpstr>
      <vt:lpstr>Dismissals by a wicket keeper</vt:lpstr>
      <vt:lpstr>Highest wicket takers</vt:lpstr>
      <vt:lpstr>Wickets taken by Bowlers</vt:lpstr>
      <vt:lpstr>Best allrounders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Indian Premier league</dc:title>
  <dc:creator>KS, Ranjith</dc:creator>
  <cp:lastModifiedBy>KS, Ranjith</cp:lastModifiedBy>
  <cp:revision>2</cp:revision>
  <dcterms:created xsi:type="dcterms:W3CDTF">2019-11-10T15:57:40Z</dcterms:created>
  <dcterms:modified xsi:type="dcterms:W3CDTF">2019-11-10T15:59:33Z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iteId">
    <vt:lpwstr>ae4df1f7-611e-444f-897e-f964e1205171</vt:lpwstr>
  </property>
  <property fmtid="{D5CDD505-2E9C-101B-9397-08002B2CF9AE}" pid="4" name="MSIP_Label_1ebac993-578d-4fb6-a024-e1968d57a18c_Owner">
    <vt:lpwstr>rk185212@ncr.com</vt:lpwstr>
  </property>
  <property fmtid="{D5CDD505-2E9C-101B-9397-08002B2CF9AE}" pid="5" name="MSIP_Label_1ebac993-578d-4fb6-a024-e1968d57a18c_SetDate">
    <vt:lpwstr>2019-11-10T15:57:58.1858767Z</vt:lpwstr>
  </property>
  <property fmtid="{D5CDD505-2E9C-101B-9397-08002B2CF9AE}" pid="6" name="MSIP_Label_1ebac993-578d-4fb6-a024-e1968d57a18c_Name">
    <vt:lpwstr>Personal</vt:lpwstr>
  </property>
  <property fmtid="{D5CDD505-2E9C-101B-9397-08002B2CF9AE}" pid="7" name="MSIP_Label_1ebac993-578d-4fb6-a024-e1968d57a18c_Application">
    <vt:lpwstr>Microsoft Azure Information Protection</vt:lpwstr>
  </property>
  <property fmtid="{D5CDD505-2E9C-101B-9397-08002B2CF9AE}" pid="8" name="MSIP_Label_1ebac993-578d-4fb6-a024-e1968d57a18c_ActionId">
    <vt:lpwstr>a16e8771-bbe6-4e6e-a39c-5b7943023a1a</vt:lpwstr>
  </property>
  <property fmtid="{D5CDD505-2E9C-101B-9397-08002B2CF9AE}" pid="9" name="MSIP_Label_1ebac993-578d-4fb6-a024-e1968d57a18c_Extended_MSFT_Method">
    <vt:lpwstr>Manual</vt:lpwstr>
  </property>
  <property fmtid="{D5CDD505-2E9C-101B-9397-08002B2CF9AE}" pid="10" name="Sensitivity">
    <vt:lpwstr>Personal</vt:lpwstr>
  </property>
</Properties>
</file>