
<file path=[Content_Types].xml><?xml version="1.0" encoding="utf-8"?>
<Types xmlns="http://schemas.openxmlformats.org/package/2006/content-types">
  <Default Extension="PNG" ContentType="image/pn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4" r:id="rId2"/>
    <p:sldId id="259" r:id="rId3"/>
    <p:sldId id="260" r:id="rId4"/>
    <p:sldId id="261" r:id="rId5"/>
    <p:sldId id="264" r:id="rId6"/>
    <p:sldId id="262" r:id="rId7"/>
    <p:sldId id="283" r:id="rId8"/>
    <p:sldId id="263" r:id="rId9"/>
    <p:sldId id="286" r:id="rId10"/>
    <p:sldId id="285" r:id="rId11"/>
    <p:sldId id="287" r:id="rId12"/>
    <p:sldId id="266" r:id="rId13"/>
    <p:sldId id="269" r:id="rId14"/>
    <p:sldId id="278" r:id="rId15"/>
    <p:sldId id="279" r:id="rId16"/>
    <p:sldId id="272" r:id="rId17"/>
    <p:sldId id="270" r:id="rId18"/>
    <p:sldId id="273" r:id="rId19"/>
    <p:sldId id="274" r:id="rId20"/>
    <p:sldId id="281" r:id="rId21"/>
    <p:sldId id="276" r:id="rId22"/>
    <p:sldId id="280" r:id="rId23"/>
    <p:sldId id="277"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8" d="100"/>
          <a:sy n="98" d="100"/>
        </p:scale>
        <p:origin x="-21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FE1CC2-7F3A-48B9-858C-59A814A0ECA6}"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644082D8-E291-428A-8321-60934564FD57}">
      <dgm:prSet custT="1"/>
      <dgm:spPr/>
      <dgm:t>
        <a:bodyPr/>
        <a:lstStyle/>
        <a:p>
          <a:pPr algn="l"/>
          <a:r>
            <a:rPr lang="en-US" sz="1400" i="1" dirty="0"/>
            <a:t>Things that can be analyze from source data is contained in this document</a:t>
          </a:r>
          <a:endParaRPr lang="en-IN" sz="1400" i="1" dirty="0"/>
        </a:p>
      </dgm:t>
    </dgm:pt>
    <dgm:pt modelId="{F6856892-FC18-4193-8064-3F1CEE875A37}" type="sibTrans" cxnId="{5AC95C78-A5C3-42D5-A272-BDF276AC704D}">
      <dgm:prSet/>
      <dgm:spPr/>
      <dgm:t>
        <a:bodyPr/>
        <a:lstStyle/>
        <a:p>
          <a:endParaRPr lang="en-IN"/>
        </a:p>
      </dgm:t>
    </dgm:pt>
    <dgm:pt modelId="{2980858B-A42D-47C1-9106-CBECAF31D731}" type="parTrans" cxnId="{5AC95C78-A5C3-42D5-A272-BDF276AC704D}">
      <dgm:prSet/>
      <dgm:spPr/>
      <dgm:t>
        <a:bodyPr/>
        <a:lstStyle/>
        <a:p>
          <a:endParaRPr lang="en-IN"/>
        </a:p>
      </dgm:t>
    </dgm:pt>
    <dgm:pt modelId="{63E8F56C-15D4-4128-A4E0-C14098E24FAC}" type="pres">
      <dgm:prSet presAssocID="{37FE1CC2-7F3A-48B9-858C-59A814A0ECA6}" presName="Name0" presStyleCnt="0">
        <dgm:presLayoutVars>
          <dgm:chMax val="7"/>
          <dgm:dir/>
          <dgm:animLvl val="lvl"/>
          <dgm:resizeHandles val="exact"/>
        </dgm:presLayoutVars>
      </dgm:prSet>
      <dgm:spPr/>
      <dgm:t>
        <a:bodyPr/>
        <a:lstStyle/>
        <a:p>
          <a:endParaRPr lang="en-IN"/>
        </a:p>
      </dgm:t>
    </dgm:pt>
    <dgm:pt modelId="{20AE73AC-566F-4AD1-ACC0-0260967D7E5F}" type="pres">
      <dgm:prSet presAssocID="{644082D8-E291-428A-8321-60934564FD57}" presName="circle1" presStyleLbl="node1" presStyleIdx="0" presStyleCnt="1"/>
      <dgm:spPr/>
    </dgm:pt>
    <dgm:pt modelId="{2F743BF7-4BBA-4A66-989D-D1D35A74E2C3}" type="pres">
      <dgm:prSet presAssocID="{644082D8-E291-428A-8321-60934564FD57}" presName="space" presStyleCnt="0"/>
      <dgm:spPr/>
    </dgm:pt>
    <dgm:pt modelId="{7D706F11-0D4E-4A30-94D5-E40E5CC35B16}" type="pres">
      <dgm:prSet presAssocID="{644082D8-E291-428A-8321-60934564FD57}" presName="rect1" presStyleLbl="alignAcc1" presStyleIdx="0" presStyleCnt="1" custLinFactNeighborX="-234"/>
      <dgm:spPr/>
      <dgm:t>
        <a:bodyPr/>
        <a:lstStyle/>
        <a:p>
          <a:endParaRPr lang="en-IN"/>
        </a:p>
      </dgm:t>
    </dgm:pt>
    <dgm:pt modelId="{D230E391-2348-4E19-BCDF-4AC8D8232B4F}" type="pres">
      <dgm:prSet presAssocID="{644082D8-E291-428A-8321-60934564FD57}" presName="rect1ParTxNoCh" presStyleLbl="alignAcc1" presStyleIdx="0" presStyleCnt="1">
        <dgm:presLayoutVars>
          <dgm:chMax val="1"/>
          <dgm:bulletEnabled val="1"/>
        </dgm:presLayoutVars>
      </dgm:prSet>
      <dgm:spPr/>
      <dgm:t>
        <a:bodyPr/>
        <a:lstStyle/>
        <a:p>
          <a:endParaRPr lang="en-IN"/>
        </a:p>
      </dgm:t>
    </dgm:pt>
  </dgm:ptLst>
  <dgm:cxnLst>
    <dgm:cxn modelId="{5AC95C78-A5C3-42D5-A272-BDF276AC704D}" srcId="{37FE1CC2-7F3A-48B9-858C-59A814A0ECA6}" destId="{644082D8-E291-428A-8321-60934564FD57}" srcOrd="0" destOrd="0" parTransId="{2980858B-A42D-47C1-9106-CBECAF31D731}" sibTransId="{F6856892-FC18-4193-8064-3F1CEE875A37}"/>
    <dgm:cxn modelId="{59A36EE0-7E75-4397-9DBD-9C746CFFFC0E}" type="presOf" srcId="{37FE1CC2-7F3A-48B9-858C-59A814A0ECA6}" destId="{63E8F56C-15D4-4128-A4E0-C14098E24FAC}" srcOrd="0" destOrd="0" presId="urn:microsoft.com/office/officeart/2005/8/layout/target3"/>
    <dgm:cxn modelId="{ED47B82B-7A40-45FC-AFD1-3035CF67F153}" type="presOf" srcId="{644082D8-E291-428A-8321-60934564FD57}" destId="{7D706F11-0D4E-4A30-94D5-E40E5CC35B16}" srcOrd="0" destOrd="0" presId="urn:microsoft.com/office/officeart/2005/8/layout/target3"/>
    <dgm:cxn modelId="{F5EB406F-7C88-4710-82AA-B4F7670B0146}" type="presOf" srcId="{644082D8-E291-428A-8321-60934564FD57}" destId="{D230E391-2348-4E19-BCDF-4AC8D8232B4F}" srcOrd="1" destOrd="0" presId="urn:microsoft.com/office/officeart/2005/8/layout/target3"/>
    <dgm:cxn modelId="{ED77C3BF-3CF9-44E2-B699-FB8742060AF1}" type="presParOf" srcId="{63E8F56C-15D4-4128-A4E0-C14098E24FAC}" destId="{20AE73AC-566F-4AD1-ACC0-0260967D7E5F}" srcOrd="0" destOrd="0" presId="urn:microsoft.com/office/officeart/2005/8/layout/target3"/>
    <dgm:cxn modelId="{DC70A7CB-CF6B-4C67-A780-21D857002C2E}" type="presParOf" srcId="{63E8F56C-15D4-4128-A4E0-C14098E24FAC}" destId="{2F743BF7-4BBA-4A66-989D-D1D35A74E2C3}" srcOrd="1" destOrd="0" presId="urn:microsoft.com/office/officeart/2005/8/layout/target3"/>
    <dgm:cxn modelId="{CE2DF516-312A-4B5F-B5A0-2D0554BBAEEF}" type="presParOf" srcId="{63E8F56C-15D4-4128-A4E0-C14098E24FAC}" destId="{7D706F11-0D4E-4A30-94D5-E40E5CC35B16}" srcOrd="2" destOrd="0" presId="urn:microsoft.com/office/officeart/2005/8/layout/target3"/>
    <dgm:cxn modelId="{14A31252-7110-4F18-8C56-E0A60A7BB26C}" type="presParOf" srcId="{63E8F56C-15D4-4128-A4E0-C14098E24FAC}" destId="{D230E391-2348-4E19-BCDF-4AC8D8232B4F}"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FE1CC2-7F3A-48B9-858C-59A814A0ECA6}"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63E8F56C-15D4-4128-A4E0-C14098E24FAC}" type="pres">
      <dgm:prSet presAssocID="{37FE1CC2-7F3A-48B9-858C-59A814A0ECA6}" presName="Name0" presStyleCnt="0">
        <dgm:presLayoutVars>
          <dgm:chMax val="7"/>
          <dgm:dir/>
          <dgm:animLvl val="lvl"/>
          <dgm:resizeHandles val="exact"/>
        </dgm:presLayoutVars>
      </dgm:prSet>
      <dgm:spPr/>
      <dgm:t>
        <a:bodyPr/>
        <a:lstStyle/>
        <a:p>
          <a:endParaRPr lang="en-IN"/>
        </a:p>
      </dgm:t>
    </dgm:pt>
  </dgm:ptLst>
  <dgm:cxnLst>
    <dgm:cxn modelId="{808867DB-AFB9-48CF-A920-5FAC0EEE9811}" type="presOf" srcId="{37FE1CC2-7F3A-48B9-858C-59A814A0ECA6}" destId="{63E8F56C-15D4-4128-A4E0-C14098E24FAC}" srcOrd="0"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6C82CB-69E1-4D7A-B4C3-DB6BAE34229E}" type="doc">
      <dgm:prSet loTypeId="urn:microsoft.com/office/officeart/2005/8/layout/hProcess3" loCatId="process" qsTypeId="urn:microsoft.com/office/officeart/2005/8/quickstyle/simple1" qsCatId="simple" csTypeId="urn:microsoft.com/office/officeart/2005/8/colors/accent1_2" csCatId="accent1" phldr="1"/>
      <dgm:spPr/>
    </dgm:pt>
    <dgm:pt modelId="{86B1493F-C6AC-4901-814E-55ED92AD09FB}">
      <dgm:prSet phldrT="[Text]"/>
      <dgm:spPr/>
      <dgm:t>
        <a:bodyPr/>
        <a:lstStyle/>
        <a:p>
          <a:r>
            <a:rPr lang="en-US" i="1" dirty="0">
              <a:solidFill>
                <a:schemeClr val="bg1"/>
              </a:solidFill>
            </a:rPr>
            <a:t>Physical Data Modeling</a:t>
          </a:r>
          <a:endParaRPr lang="en-IN" i="1" dirty="0">
            <a:solidFill>
              <a:schemeClr val="bg1"/>
            </a:solidFill>
          </a:endParaRPr>
        </a:p>
      </dgm:t>
    </dgm:pt>
    <dgm:pt modelId="{6787822A-4506-4C09-AB7C-DDF2DFD2400D}" type="parTrans" cxnId="{2F2C7688-453F-4D1C-BD20-DC9E0E37BC26}">
      <dgm:prSet/>
      <dgm:spPr/>
      <dgm:t>
        <a:bodyPr/>
        <a:lstStyle/>
        <a:p>
          <a:endParaRPr lang="en-IN"/>
        </a:p>
      </dgm:t>
    </dgm:pt>
    <dgm:pt modelId="{450C8A47-9A0F-449D-8A6F-80FC388EFD38}" type="sibTrans" cxnId="{2F2C7688-453F-4D1C-BD20-DC9E0E37BC26}">
      <dgm:prSet/>
      <dgm:spPr/>
      <dgm:t>
        <a:bodyPr/>
        <a:lstStyle/>
        <a:p>
          <a:endParaRPr lang="en-IN"/>
        </a:p>
      </dgm:t>
    </dgm:pt>
    <dgm:pt modelId="{C6B02EAF-C055-46AD-836A-0999DA53290C}" type="pres">
      <dgm:prSet presAssocID="{2B6C82CB-69E1-4D7A-B4C3-DB6BAE34229E}" presName="Name0" presStyleCnt="0">
        <dgm:presLayoutVars>
          <dgm:dir/>
          <dgm:animLvl val="lvl"/>
          <dgm:resizeHandles val="exact"/>
        </dgm:presLayoutVars>
      </dgm:prSet>
      <dgm:spPr/>
    </dgm:pt>
    <dgm:pt modelId="{CA76C547-6C37-4464-8BAE-BF3E79781DC9}" type="pres">
      <dgm:prSet presAssocID="{2B6C82CB-69E1-4D7A-B4C3-DB6BAE34229E}" presName="dummy" presStyleCnt="0"/>
      <dgm:spPr/>
    </dgm:pt>
    <dgm:pt modelId="{284D7A6D-B44D-4111-BBC8-97C889732527}" type="pres">
      <dgm:prSet presAssocID="{2B6C82CB-69E1-4D7A-B4C3-DB6BAE34229E}" presName="linH" presStyleCnt="0"/>
      <dgm:spPr/>
    </dgm:pt>
    <dgm:pt modelId="{90AB040E-3B40-43FC-84EC-DB818957D430}" type="pres">
      <dgm:prSet presAssocID="{2B6C82CB-69E1-4D7A-B4C3-DB6BAE34229E}" presName="padding1" presStyleCnt="0"/>
      <dgm:spPr/>
    </dgm:pt>
    <dgm:pt modelId="{D4D13446-CCA3-46A9-AD92-D7E32E4392C9}" type="pres">
      <dgm:prSet presAssocID="{86B1493F-C6AC-4901-814E-55ED92AD09FB}" presName="linV" presStyleCnt="0"/>
      <dgm:spPr/>
    </dgm:pt>
    <dgm:pt modelId="{9614D09D-A07D-41A8-9BC5-3DB13D18273E}" type="pres">
      <dgm:prSet presAssocID="{86B1493F-C6AC-4901-814E-55ED92AD09FB}" presName="spVertical1" presStyleCnt="0"/>
      <dgm:spPr/>
    </dgm:pt>
    <dgm:pt modelId="{A037CF9A-2DED-48E6-B660-199128EDE4D5}" type="pres">
      <dgm:prSet presAssocID="{86B1493F-C6AC-4901-814E-55ED92AD09FB}" presName="parTx" presStyleLbl="revTx" presStyleIdx="0" presStyleCnt="1" custScaleX="106075" custScaleY="100493">
        <dgm:presLayoutVars>
          <dgm:chMax val="0"/>
          <dgm:chPref val="0"/>
          <dgm:bulletEnabled val="1"/>
        </dgm:presLayoutVars>
      </dgm:prSet>
      <dgm:spPr/>
      <dgm:t>
        <a:bodyPr/>
        <a:lstStyle/>
        <a:p>
          <a:endParaRPr lang="en-IN"/>
        </a:p>
      </dgm:t>
    </dgm:pt>
    <dgm:pt modelId="{2DA7F899-C577-4695-A60F-0942593E397B}" type="pres">
      <dgm:prSet presAssocID="{86B1493F-C6AC-4901-814E-55ED92AD09FB}" presName="spVertical2" presStyleCnt="0"/>
      <dgm:spPr/>
    </dgm:pt>
    <dgm:pt modelId="{E11346A4-D3B1-4591-B152-BC94F21136C4}" type="pres">
      <dgm:prSet presAssocID="{86B1493F-C6AC-4901-814E-55ED92AD09FB}" presName="spVertical3" presStyleCnt="0"/>
      <dgm:spPr/>
    </dgm:pt>
    <dgm:pt modelId="{4A51B1A9-DB1F-4021-9C67-FE6223B01B1E}" type="pres">
      <dgm:prSet presAssocID="{2B6C82CB-69E1-4D7A-B4C3-DB6BAE34229E}" presName="padding2" presStyleCnt="0"/>
      <dgm:spPr/>
    </dgm:pt>
    <dgm:pt modelId="{DF73CEDC-793F-41A3-BBBF-60884A59E8D8}" type="pres">
      <dgm:prSet presAssocID="{2B6C82CB-69E1-4D7A-B4C3-DB6BAE34229E}" presName="negArrow" presStyleCnt="0"/>
      <dgm:spPr/>
    </dgm:pt>
    <dgm:pt modelId="{5D272824-DFE4-4AA3-B74B-FC4340DC50DF}" type="pres">
      <dgm:prSet presAssocID="{2B6C82CB-69E1-4D7A-B4C3-DB6BAE34229E}" presName="backgroundArrow" presStyleLbl="node1" presStyleIdx="0" presStyleCnt="1" custScaleX="61615" custLinFactNeighborX="7627" custLinFactNeighborY="1092"/>
      <dgm:spPr/>
    </dgm:pt>
  </dgm:ptLst>
  <dgm:cxnLst>
    <dgm:cxn modelId="{2F2C7688-453F-4D1C-BD20-DC9E0E37BC26}" srcId="{2B6C82CB-69E1-4D7A-B4C3-DB6BAE34229E}" destId="{86B1493F-C6AC-4901-814E-55ED92AD09FB}" srcOrd="0" destOrd="0" parTransId="{6787822A-4506-4C09-AB7C-DDF2DFD2400D}" sibTransId="{450C8A47-9A0F-449D-8A6F-80FC388EFD38}"/>
    <dgm:cxn modelId="{2CCE0AAB-FCDC-4074-ADD9-9DC305817CD8}" type="presOf" srcId="{86B1493F-C6AC-4901-814E-55ED92AD09FB}" destId="{A037CF9A-2DED-48E6-B660-199128EDE4D5}" srcOrd="0" destOrd="0" presId="urn:microsoft.com/office/officeart/2005/8/layout/hProcess3"/>
    <dgm:cxn modelId="{32D2AEBB-078B-49A0-BDA6-C465D542FEE6}" type="presOf" srcId="{2B6C82CB-69E1-4D7A-B4C3-DB6BAE34229E}" destId="{C6B02EAF-C055-46AD-836A-0999DA53290C}" srcOrd="0" destOrd="0" presId="urn:microsoft.com/office/officeart/2005/8/layout/hProcess3"/>
    <dgm:cxn modelId="{3208E0AF-5697-4705-B7AC-B88CF40B9213}" type="presParOf" srcId="{C6B02EAF-C055-46AD-836A-0999DA53290C}" destId="{CA76C547-6C37-4464-8BAE-BF3E79781DC9}" srcOrd="0" destOrd="0" presId="urn:microsoft.com/office/officeart/2005/8/layout/hProcess3"/>
    <dgm:cxn modelId="{FDC8B7E4-9F0A-4566-A02F-91C704932FEE}" type="presParOf" srcId="{C6B02EAF-C055-46AD-836A-0999DA53290C}" destId="{284D7A6D-B44D-4111-BBC8-97C889732527}" srcOrd="1" destOrd="0" presId="urn:microsoft.com/office/officeart/2005/8/layout/hProcess3"/>
    <dgm:cxn modelId="{696A1898-15C2-4311-B4E1-B5CB82112D8F}" type="presParOf" srcId="{284D7A6D-B44D-4111-BBC8-97C889732527}" destId="{90AB040E-3B40-43FC-84EC-DB818957D430}" srcOrd="0" destOrd="0" presId="urn:microsoft.com/office/officeart/2005/8/layout/hProcess3"/>
    <dgm:cxn modelId="{390C6ACA-F317-406C-8F54-BD346656B6C2}" type="presParOf" srcId="{284D7A6D-B44D-4111-BBC8-97C889732527}" destId="{D4D13446-CCA3-46A9-AD92-D7E32E4392C9}" srcOrd="1" destOrd="0" presId="urn:microsoft.com/office/officeart/2005/8/layout/hProcess3"/>
    <dgm:cxn modelId="{3CB6EE89-40B4-4571-8421-E4ED990E3850}" type="presParOf" srcId="{D4D13446-CCA3-46A9-AD92-D7E32E4392C9}" destId="{9614D09D-A07D-41A8-9BC5-3DB13D18273E}" srcOrd="0" destOrd="0" presId="urn:microsoft.com/office/officeart/2005/8/layout/hProcess3"/>
    <dgm:cxn modelId="{0CC11AF6-D5BF-4D61-A425-34BBA40C046F}" type="presParOf" srcId="{D4D13446-CCA3-46A9-AD92-D7E32E4392C9}" destId="{A037CF9A-2DED-48E6-B660-199128EDE4D5}" srcOrd="1" destOrd="0" presId="urn:microsoft.com/office/officeart/2005/8/layout/hProcess3"/>
    <dgm:cxn modelId="{4B856EB3-2190-4B0A-9516-FD741FFEDFE9}" type="presParOf" srcId="{D4D13446-CCA3-46A9-AD92-D7E32E4392C9}" destId="{2DA7F899-C577-4695-A60F-0942593E397B}" srcOrd="2" destOrd="0" presId="urn:microsoft.com/office/officeart/2005/8/layout/hProcess3"/>
    <dgm:cxn modelId="{397773CA-6A64-48CE-B2E2-CC474B074116}" type="presParOf" srcId="{D4D13446-CCA3-46A9-AD92-D7E32E4392C9}" destId="{E11346A4-D3B1-4591-B152-BC94F21136C4}" srcOrd="3" destOrd="0" presId="urn:microsoft.com/office/officeart/2005/8/layout/hProcess3"/>
    <dgm:cxn modelId="{B6A8CFCF-7DC8-45C6-9D2A-5A815B2A79EF}" type="presParOf" srcId="{284D7A6D-B44D-4111-BBC8-97C889732527}" destId="{4A51B1A9-DB1F-4021-9C67-FE6223B01B1E}" srcOrd="2" destOrd="0" presId="urn:microsoft.com/office/officeart/2005/8/layout/hProcess3"/>
    <dgm:cxn modelId="{F18F7AF7-738B-4169-8BEE-206FDE407277}" type="presParOf" srcId="{284D7A6D-B44D-4111-BBC8-97C889732527}" destId="{DF73CEDC-793F-41A3-BBBF-60884A59E8D8}" srcOrd="3" destOrd="0" presId="urn:microsoft.com/office/officeart/2005/8/layout/hProcess3"/>
    <dgm:cxn modelId="{0ED11E91-3330-4E8C-A391-31349C321F6B}" type="presParOf" srcId="{284D7A6D-B44D-4111-BBC8-97C889732527}" destId="{5D272824-DFE4-4AA3-B74B-FC4340DC50DF}"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6C82CB-69E1-4D7A-B4C3-DB6BAE34229E}" type="doc">
      <dgm:prSet loTypeId="urn:microsoft.com/office/officeart/2005/8/layout/hProcess3" loCatId="process" qsTypeId="urn:microsoft.com/office/officeart/2005/8/quickstyle/simple1" qsCatId="simple" csTypeId="urn:microsoft.com/office/officeart/2005/8/colors/accent1_2" csCatId="accent1" phldr="1"/>
      <dgm:spPr/>
    </dgm:pt>
    <dgm:pt modelId="{86B1493F-C6AC-4901-814E-55ED92AD09FB}">
      <dgm:prSet phldrT="[Text]"/>
      <dgm:spPr/>
      <dgm:t>
        <a:bodyPr/>
        <a:lstStyle/>
        <a:p>
          <a:r>
            <a:rPr lang="en-US" i="1" dirty="0">
              <a:solidFill>
                <a:schemeClr val="bg1"/>
              </a:solidFill>
            </a:rPr>
            <a:t>ETL TESTING</a:t>
          </a:r>
          <a:endParaRPr lang="en-IN" i="1" dirty="0">
            <a:solidFill>
              <a:schemeClr val="bg1"/>
            </a:solidFill>
          </a:endParaRPr>
        </a:p>
      </dgm:t>
    </dgm:pt>
    <dgm:pt modelId="{6787822A-4506-4C09-AB7C-DDF2DFD2400D}" type="parTrans" cxnId="{2F2C7688-453F-4D1C-BD20-DC9E0E37BC26}">
      <dgm:prSet/>
      <dgm:spPr/>
      <dgm:t>
        <a:bodyPr/>
        <a:lstStyle/>
        <a:p>
          <a:endParaRPr lang="en-IN"/>
        </a:p>
      </dgm:t>
    </dgm:pt>
    <dgm:pt modelId="{450C8A47-9A0F-449D-8A6F-80FC388EFD38}" type="sibTrans" cxnId="{2F2C7688-453F-4D1C-BD20-DC9E0E37BC26}">
      <dgm:prSet/>
      <dgm:spPr/>
      <dgm:t>
        <a:bodyPr/>
        <a:lstStyle/>
        <a:p>
          <a:endParaRPr lang="en-IN"/>
        </a:p>
      </dgm:t>
    </dgm:pt>
    <dgm:pt modelId="{C6B02EAF-C055-46AD-836A-0999DA53290C}" type="pres">
      <dgm:prSet presAssocID="{2B6C82CB-69E1-4D7A-B4C3-DB6BAE34229E}" presName="Name0" presStyleCnt="0">
        <dgm:presLayoutVars>
          <dgm:dir/>
          <dgm:animLvl val="lvl"/>
          <dgm:resizeHandles val="exact"/>
        </dgm:presLayoutVars>
      </dgm:prSet>
      <dgm:spPr/>
    </dgm:pt>
    <dgm:pt modelId="{CA76C547-6C37-4464-8BAE-BF3E79781DC9}" type="pres">
      <dgm:prSet presAssocID="{2B6C82CB-69E1-4D7A-B4C3-DB6BAE34229E}" presName="dummy" presStyleCnt="0"/>
      <dgm:spPr/>
    </dgm:pt>
    <dgm:pt modelId="{284D7A6D-B44D-4111-BBC8-97C889732527}" type="pres">
      <dgm:prSet presAssocID="{2B6C82CB-69E1-4D7A-B4C3-DB6BAE34229E}" presName="linH" presStyleCnt="0"/>
      <dgm:spPr/>
    </dgm:pt>
    <dgm:pt modelId="{90AB040E-3B40-43FC-84EC-DB818957D430}" type="pres">
      <dgm:prSet presAssocID="{2B6C82CB-69E1-4D7A-B4C3-DB6BAE34229E}" presName="padding1" presStyleCnt="0"/>
      <dgm:spPr/>
    </dgm:pt>
    <dgm:pt modelId="{D4D13446-CCA3-46A9-AD92-D7E32E4392C9}" type="pres">
      <dgm:prSet presAssocID="{86B1493F-C6AC-4901-814E-55ED92AD09FB}" presName="linV" presStyleCnt="0"/>
      <dgm:spPr/>
    </dgm:pt>
    <dgm:pt modelId="{9614D09D-A07D-41A8-9BC5-3DB13D18273E}" type="pres">
      <dgm:prSet presAssocID="{86B1493F-C6AC-4901-814E-55ED92AD09FB}" presName="spVertical1" presStyleCnt="0"/>
      <dgm:spPr/>
    </dgm:pt>
    <dgm:pt modelId="{A037CF9A-2DED-48E6-B660-199128EDE4D5}" type="pres">
      <dgm:prSet presAssocID="{86B1493F-C6AC-4901-814E-55ED92AD09FB}" presName="parTx" presStyleLbl="revTx" presStyleIdx="0" presStyleCnt="1" custScaleX="106075" custScaleY="100493">
        <dgm:presLayoutVars>
          <dgm:chMax val="0"/>
          <dgm:chPref val="0"/>
          <dgm:bulletEnabled val="1"/>
        </dgm:presLayoutVars>
      </dgm:prSet>
      <dgm:spPr/>
      <dgm:t>
        <a:bodyPr/>
        <a:lstStyle/>
        <a:p>
          <a:endParaRPr lang="en-IN"/>
        </a:p>
      </dgm:t>
    </dgm:pt>
    <dgm:pt modelId="{2DA7F899-C577-4695-A60F-0942593E397B}" type="pres">
      <dgm:prSet presAssocID="{86B1493F-C6AC-4901-814E-55ED92AD09FB}" presName="spVertical2" presStyleCnt="0"/>
      <dgm:spPr/>
    </dgm:pt>
    <dgm:pt modelId="{E11346A4-D3B1-4591-B152-BC94F21136C4}" type="pres">
      <dgm:prSet presAssocID="{86B1493F-C6AC-4901-814E-55ED92AD09FB}" presName="spVertical3" presStyleCnt="0"/>
      <dgm:spPr/>
    </dgm:pt>
    <dgm:pt modelId="{4A51B1A9-DB1F-4021-9C67-FE6223B01B1E}" type="pres">
      <dgm:prSet presAssocID="{2B6C82CB-69E1-4D7A-B4C3-DB6BAE34229E}" presName="padding2" presStyleCnt="0"/>
      <dgm:spPr/>
    </dgm:pt>
    <dgm:pt modelId="{DF73CEDC-793F-41A3-BBBF-60884A59E8D8}" type="pres">
      <dgm:prSet presAssocID="{2B6C82CB-69E1-4D7A-B4C3-DB6BAE34229E}" presName="negArrow" presStyleCnt="0"/>
      <dgm:spPr/>
    </dgm:pt>
    <dgm:pt modelId="{5D272824-DFE4-4AA3-B74B-FC4340DC50DF}" type="pres">
      <dgm:prSet presAssocID="{2B6C82CB-69E1-4D7A-B4C3-DB6BAE34229E}" presName="backgroundArrow" presStyleLbl="node1" presStyleIdx="0" presStyleCnt="1" custScaleX="61615" custLinFactNeighborX="-1003" custLinFactNeighborY="487"/>
      <dgm:spPr/>
    </dgm:pt>
  </dgm:ptLst>
  <dgm:cxnLst>
    <dgm:cxn modelId="{2F2C7688-453F-4D1C-BD20-DC9E0E37BC26}" srcId="{2B6C82CB-69E1-4D7A-B4C3-DB6BAE34229E}" destId="{86B1493F-C6AC-4901-814E-55ED92AD09FB}" srcOrd="0" destOrd="0" parTransId="{6787822A-4506-4C09-AB7C-DDF2DFD2400D}" sibTransId="{450C8A47-9A0F-449D-8A6F-80FC388EFD38}"/>
    <dgm:cxn modelId="{2CCE0AAB-FCDC-4074-ADD9-9DC305817CD8}" type="presOf" srcId="{86B1493F-C6AC-4901-814E-55ED92AD09FB}" destId="{A037CF9A-2DED-48E6-B660-199128EDE4D5}" srcOrd="0" destOrd="0" presId="urn:microsoft.com/office/officeart/2005/8/layout/hProcess3"/>
    <dgm:cxn modelId="{32D2AEBB-078B-49A0-BDA6-C465D542FEE6}" type="presOf" srcId="{2B6C82CB-69E1-4D7A-B4C3-DB6BAE34229E}" destId="{C6B02EAF-C055-46AD-836A-0999DA53290C}" srcOrd="0" destOrd="0" presId="urn:microsoft.com/office/officeart/2005/8/layout/hProcess3"/>
    <dgm:cxn modelId="{3208E0AF-5697-4705-B7AC-B88CF40B9213}" type="presParOf" srcId="{C6B02EAF-C055-46AD-836A-0999DA53290C}" destId="{CA76C547-6C37-4464-8BAE-BF3E79781DC9}" srcOrd="0" destOrd="0" presId="urn:microsoft.com/office/officeart/2005/8/layout/hProcess3"/>
    <dgm:cxn modelId="{FDC8B7E4-9F0A-4566-A02F-91C704932FEE}" type="presParOf" srcId="{C6B02EAF-C055-46AD-836A-0999DA53290C}" destId="{284D7A6D-B44D-4111-BBC8-97C889732527}" srcOrd="1" destOrd="0" presId="urn:microsoft.com/office/officeart/2005/8/layout/hProcess3"/>
    <dgm:cxn modelId="{696A1898-15C2-4311-B4E1-B5CB82112D8F}" type="presParOf" srcId="{284D7A6D-B44D-4111-BBC8-97C889732527}" destId="{90AB040E-3B40-43FC-84EC-DB818957D430}" srcOrd="0" destOrd="0" presId="urn:microsoft.com/office/officeart/2005/8/layout/hProcess3"/>
    <dgm:cxn modelId="{390C6ACA-F317-406C-8F54-BD346656B6C2}" type="presParOf" srcId="{284D7A6D-B44D-4111-BBC8-97C889732527}" destId="{D4D13446-CCA3-46A9-AD92-D7E32E4392C9}" srcOrd="1" destOrd="0" presId="urn:microsoft.com/office/officeart/2005/8/layout/hProcess3"/>
    <dgm:cxn modelId="{3CB6EE89-40B4-4571-8421-E4ED990E3850}" type="presParOf" srcId="{D4D13446-CCA3-46A9-AD92-D7E32E4392C9}" destId="{9614D09D-A07D-41A8-9BC5-3DB13D18273E}" srcOrd="0" destOrd="0" presId="urn:microsoft.com/office/officeart/2005/8/layout/hProcess3"/>
    <dgm:cxn modelId="{0CC11AF6-D5BF-4D61-A425-34BBA40C046F}" type="presParOf" srcId="{D4D13446-CCA3-46A9-AD92-D7E32E4392C9}" destId="{A037CF9A-2DED-48E6-B660-199128EDE4D5}" srcOrd="1" destOrd="0" presId="urn:microsoft.com/office/officeart/2005/8/layout/hProcess3"/>
    <dgm:cxn modelId="{4B856EB3-2190-4B0A-9516-FD741FFEDFE9}" type="presParOf" srcId="{D4D13446-CCA3-46A9-AD92-D7E32E4392C9}" destId="{2DA7F899-C577-4695-A60F-0942593E397B}" srcOrd="2" destOrd="0" presId="urn:microsoft.com/office/officeart/2005/8/layout/hProcess3"/>
    <dgm:cxn modelId="{397773CA-6A64-48CE-B2E2-CC474B074116}" type="presParOf" srcId="{D4D13446-CCA3-46A9-AD92-D7E32E4392C9}" destId="{E11346A4-D3B1-4591-B152-BC94F21136C4}" srcOrd="3" destOrd="0" presId="urn:microsoft.com/office/officeart/2005/8/layout/hProcess3"/>
    <dgm:cxn modelId="{B6A8CFCF-7DC8-45C6-9D2A-5A815B2A79EF}" type="presParOf" srcId="{284D7A6D-B44D-4111-BBC8-97C889732527}" destId="{4A51B1A9-DB1F-4021-9C67-FE6223B01B1E}" srcOrd="2" destOrd="0" presId="urn:microsoft.com/office/officeart/2005/8/layout/hProcess3"/>
    <dgm:cxn modelId="{F18F7AF7-738B-4169-8BEE-206FDE407277}" type="presParOf" srcId="{284D7A6D-B44D-4111-BBC8-97C889732527}" destId="{DF73CEDC-793F-41A3-BBBF-60884A59E8D8}" srcOrd="3" destOrd="0" presId="urn:microsoft.com/office/officeart/2005/8/layout/hProcess3"/>
    <dgm:cxn modelId="{0ED11E91-3330-4E8C-A391-31349C321F6B}" type="presParOf" srcId="{284D7A6D-B44D-4111-BBC8-97C889732527}" destId="{5D272824-DFE4-4AA3-B74B-FC4340DC50DF}"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6C82CB-69E1-4D7A-B4C3-DB6BAE34229E}" type="doc">
      <dgm:prSet loTypeId="urn:microsoft.com/office/officeart/2005/8/layout/hProcess3" loCatId="process" qsTypeId="urn:microsoft.com/office/officeart/2005/8/quickstyle/simple1" qsCatId="simple" csTypeId="urn:microsoft.com/office/officeart/2005/8/colors/accent1_2" csCatId="accent1" phldr="1"/>
      <dgm:spPr/>
    </dgm:pt>
    <dgm:pt modelId="{86B1493F-C6AC-4901-814E-55ED92AD09FB}">
      <dgm:prSet phldrT="[Text]"/>
      <dgm:spPr/>
      <dgm:t>
        <a:bodyPr/>
        <a:lstStyle/>
        <a:p>
          <a:r>
            <a:rPr lang="en-US" i="1" dirty="0">
              <a:solidFill>
                <a:schemeClr val="bg1"/>
              </a:solidFill>
            </a:rPr>
            <a:t>REPORT TESTING</a:t>
          </a:r>
          <a:endParaRPr lang="en-IN" i="1" dirty="0">
            <a:solidFill>
              <a:schemeClr val="bg1"/>
            </a:solidFill>
          </a:endParaRPr>
        </a:p>
      </dgm:t>
    </dgm:pt>
    <dgm:pt modelId="{6787822A-4506-4C09-AB7C-DDF2DFD2400D}" type="parTrans" cxnId="{2F2C7688-453F-4D1C-BD20-DC9E0E37BC26}">
      <dgm:prSet/>
      <dgm:spPr/>
      <dgm:t>
        <a:bodyPr/>
        <a:lstStyle/>
        <a:p>
          <a:endParaRPr lang="en-IN"/>
        </a:p>
      </dgm:t>
    </dgm:pt>
    <dgm:pt modelId="{450C8A47-9A0F-449D-8A6F-80FC388EFD38}" type="sibTrans" cxnId="{2F2C7688-453F-4D1C-BD20-DC9E0E37BC26}">
      <dgm:prSet/>
      <dgm:spPr/>
      <dgm:t>
        <a:bodyPr/>
        <a:lstStyle/>
        <a:p>
          <a:endParaRPr lang="en-IN"/>
        </a:p>
      </dgm:t>
    </dgm:pt>
    <dgm:pt modelId="{C6B02EAF-C055-46AD-836A-0999DA53290C}" type="pres">
      <dgm:prSet presAssocID="{2B6C82CB-69E1-4D7A-B4C3-DB6BAE34229E}" presName="Name0" presStyleCnt="0">
        <dgm:presLayoutVars>
          <dgm:dir/>
          <dgm:animLvl val="lvl"/>
          <dgm:resizeHandles val="exact"/>
        </dgm:presLayoutVars>
      </dgm:prSet>
      <dgm:spPr/>
    </dgm:pt>
    <dgm:pt modelId="{CA76C547-6C37-4464-8BAE-BF3E79781DC9}" type="pres">
      <dgm:prSet presAssocID="{2B6C82CB-69E1-4D7A-B4C3-DB6BAE34229E}" presName="dummy" presStyleCnt="0"/>
      <dgm:spPr/>
    </dgm:pt>
    <dgm:pt modelId="{284D7A6D-B44D-4111-BBC8-97C889732527}" type="pres">
      <dgm:prSet presAssocID="{2B6C82CB-69E1-4D7A-B4C3-DB6BAE34229E}" presName="linH" presStyleCnt="0"/>
      <dgm:spPr/>
    </dgm:pt>
    <dgm:pt modelId="{90AB040E-3B40-43FC-84EC-DB818957D430}" type="pres">
      <dgm:prSet presAssocID="{2B6C82CB-69E1-4D7A-B4C3-DB6BAE34229E}" presName="padding1" presStyleCnt="0"/>
      <dgm:spPr/>
    </dgm:pt>
    <dgm:pt modelId="{D4D13446-CCA3-46A9-AD92-D7E32E4392C9}" type="pres">
      <dgm:prSet presAssocID="{86B1493F-C6AC-4901-814E-55ED92AD09FB}" presName="linV" presStyleCnt="0"/>
      <dgm:spPr/>
    </dgm:pt>
    <dgm:pt modelId="{9614D09D-A07D-41A8-9BC5-3DB13D18273E}" type="pres">
      <dgm:prSet presAssocID="{86B1493F-C6AC-4901-814E-55ED92AD09FB}" presName="spVertical1" presStyleCnt="0"/>
      <dgm:spPr/>
    </dgm:pt>
    <dgm:pt modelId="{A037CF9A-2DED-48E6-B660-199128EDE4D5}" type="pres">
      <dgm:prSet presAssocID="{86B1493F-C6AC-4901-814E-55ED92AD09FB}" presName="parTx" presStyleLbl="revTx" presStyleIdx="0" presStyleCnt="1" custScaleX="106075" custScaleY="100493">
        <dgm:presLayoutVars>
          <dgm:chMax val="0"/>
          <dgm:chPref val="0"/>
          <dgm:bulletEnabled val="1"/>
        </dgm:presLayoutVars>
      </dgm:prSet>
      <dgm:spPr/>
      <dgm:t>
        <a:bodyPr/>
        <a:lstStyle/>
        <a:p>
          <a:endParaRPr lang="en-IN"/>
        </a:p>
      </dgm:t>
    </dgm:pt>
    <dgm:pt modelId="{2DA7F899-C577-4695-A60F-0942593E397B}" type="pres">
      <dgm:prSet presAssocID="{86B1493F-C6AC-4901-814E-55ED92AD09FB}" presName="spVertical2" presStyleCnt="0"/>
      <dgm:spPr/>
    </dgm:pt>
    <dgm:pt modelId="{E11346A4-D3B1-4591-B152-BC94F21136C4}" type="pres">
      <dgm:prSet presAssocID="{86B1493F-C6AC-4901-814E-55ED92AD09FB}" presName="spVertical3" presStyleCnt="0"/>
      <dgm:spPr/>
    </dgm:pt>
    <dgm:pt modelId="{4A51B1A9-DB1F-4021-9C67-FE6223B01B1E}" type="pres">
      <dgm:prSet presAssocID="{2B6C82CB-69E1-4D7A-B4C3-DB6BAE34229E}" presName="padding2" presStyleCnt="0"/>
      <dgm:spPr/>
    </dgm:pt>
    <dgm:pt modelId="{DF73CEDC-793F-41A3-BBBF-60884A59E8D8}" type="pres">
      <dgm:prSet presAssocID="{2B6C82CB-69E1-4D7A-B4C3-DB6BAE34229E}" presName="negArrow" presStyleCnt="0"/>
      <dgm:spPr/>
    </dgm:pt>
    <dgm:pt modelId="{5D272824-DFE4-4AA3-B74B-FC4340DC50DF}" type="pres">
      <dgm:prSet presAssocID="{2B6C82CB-69E1-4D7A-B4C3-DB6BAE34229E}" presName="backgroundArrow" presStyleLbl="node1" presStyleIdx="0" presStyleCnt="1" custScaleX="61615" custLinFactNeighborX="-1003" custLinFactNeighborY="487"/>
      <dgm:spPr/>
    </dgm:pt>
  </dgm:ptLst>
  <dgm:cxnLst>
    <dgm:cxn modelId="{2F2C7688-453F-4D1C-BD20-DC9E0E37BC26}" srcId="{2B6C82CB-69E1-4D7A-B4C3-DB6BAE34229E}" destId="{86B1493F-C6AC-4901-814E-55ED92AD09FB}" srcOrd="0" destOrd="0" parTransId="{6787822A-4506-4C09-AB7C-DDF2DFD2400D}" sibTransId="{450C8A47-9A0F-449D-8A6F-80FC388EFD38}"/>
    <dgm:cxn modelId="{2CCE0AAB-FCDC-4074-ADD9-9DC305817CD8}" type="presOf" srcId="{86B1493F-C6AC-4901-814E-55ED92AD09FB}" destId="{A037CF9A-2DED-48E6-B660-199128EDE4D5}" srcOrd="0" destOrd="0" presId="urn:microsoft.com/office/officeart/2005/8/layout/hProcess3"/>
    <dgm:cxn modelId="{32D2AEBB-078B-49A0-BDA6-C465D542FEE6}" type="presOf" srcId="{2B6C82CB-69E1-4D7A-B4C3-DB6BAE34229E}" destId="{C6B02EAF-C055-46AD-836A-0999DA53290C}" srcOrd="0" destOrd="0" presId="urn:microsoft.com/office/officeart/2005/8/layout/hProcess3"/>
    <dgm:cxn modelId="{3208E0AF-5697-4705-B7AC-B88CF40B9213}" type="presParOf" srcId="{C6B02EAF-C055-46AD-836A-0999DA53290C}" destId="{CA76C547-6C37-4464-8BAE-BF3E79781DC9}" srcOrd="0" destOrd="0" presId="urn:microsoft.com/office/officeart/2005/8/layout/hProcess3"/>
    <dgm:cxn modelId="{FDC8B7E4-9F0A-4566-A02F-91C704932FEE}" type="presParOf" srcId="{C6B02EAF-C055-46AD-836A-0999DA53290C}" destId="{284D7A6D-B44D-4111-BBC8-97C889732527}" srcOrd="1" destOrd="0" presId="urn:microsoft.com/office/officeart/2005/8/layout/hProcess3"/>
    <dgm:cxn modelId="{696A1898-15C2-4311-B4E1-B5CB82112D8F}" type="presParOf" srcId="{284D7A6D-B44D-4111-BBC8-97C889732527}" destId="{90AB040E-3B40-43FC-84EC-DB818957D430}" srcOrd="0" destOrd="0" presId="urn:microsoft.com/office/officeart/2005/8/layout/hProcess3"/>
    <dgm:cxn modelId="{390C6ACA-F317-406C-8F54-BD346656B6C2}" type="presParOf" srcId="{284D7A6D-B44D-4111-BBC8-97C889732527}" destId="{D4D13446-CCA3-46A9-AD92-D7E32E4392C9}" srcOrd="1" destOrd="0" presId="urn:microsoft.com/office/officeart/2005/8/layout/hProcess3"/>
    <dgm:cxn modelId="{3CB6EE89-40B4-4571-8421-E4ED990E3850}" type="presParOf" srcId="{D4D13446-CCA3-46A9-AD92-D7E32E4392C9}" destId="{9614D09D-A07D-41A8-9BC5-3DB13D18273E}" srcOrd="0" destOrd="0" presId="urn:microsoft.com/office/officeart/2005/8/layout/hProcess3"/>
    <dgm:cxn modelId="{0CC11AF6-D5BF-4D61-A425-34BBA40C046F}" type="presParOf" srcId="{D4D13446-CCA3-46A9-AD92-D7E32E4392C9}" destId="{A037CF9A-2DED-48E6-B660-199128EDE4D5}" srcOrd="1" destOrd="0" presId="urn:microsoft.com/office/officeart/2005/8/layout/hProcess3"/>
    <dgm:cxn modelId="{4B856EB3-2190-4B0A-9516-FD741FFEDFE9}" type="presParOf" srcId="{D4D13446-CCA3-46A9-AD92-D7E32E4392C9}" destId="{2DA7F899-C577-4695-A60F-0942593E397B}" srcOrd="2" destOrd="0" presId="urn:microsoft.com/office/officeart/2005/8/layout/hProcess3"/>
    <dgm:cxn modelId="{397773CA-6A64-48CE-B2E2-CC474B074116}" type="presParOf" srcId="{D4D13446-CCA3-46A9-AD92-D7E32E4392C9}" destId="{E11346A4-D3B1-4591-B152-BC94F21136C4}" srcOrd="3" destOrd="0" presId="urn:microsoft.com/office/officeart/2005/8/layout/hProcess3"/>
    <dgm:cxn modelId="{B6A8CFCF-7DC8-45C6-9D2A-5A815B2A79EF}" type="presParOf" srcId="{284D7A6D-B44D-4111-BBC8-97C889732527}" destId="{4A51B1A9-DB1F-4021-9C67-FE6223B01B1E}" srcOrd="2" destOrd="0" presId="urn:microsoft.com/office/officeart/2005/8/layout/hProcess3"/>
    <dgm:cxn modelId="{F18F7AF7-738B-4169-8BEE-206FDE407277}" type="presParOf" srcId="{284D7A6D-B44D-4111-BBC8-97C889732527}" destId="{DF73CEDC-793F-41A3-BBBF-60884A59E8D8}" srcOrd="3" destOrd="0" presId="urn:microsoft.com/office/officeart/2005/8/layout/hProcess3"/>
    <dgm:cxn modelId="{0ED11E91-3330-4E8C-A391-31349C321F6B}" type="presParOf" srcId="{284D7A6D-B44D-4111-BBC8-97C889732527}" destId="{5D272824-DFE4-4AA3-B74B-FC4340DC50DF}"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E73AC-566F-4AD1-ACC0-0260967D7E5F}">
      <dsp:nvSpPr>
        <dsp:cNvPr id="0" name=""/>
        <dsp:cNvSpPr/>
      </dsp:nvSpPr>
      <dsp:spPr>
        <a:xfrm>
          <a:off x="0" y="0"/>
          <a:ext cx="1368337" cy="1368337"/>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706F11-0D4E-4A30-94D5-E40E5CC35B16}">
      <dsp:nvSpPr>
        <dsp:cNvPr id="0" name=""/>
        <dsp:cNvSpPr/>
      </dsp:nvSpPr>
      <dsp:spPr>
        <a:xfrm>
          <a:off x="675797" y="0"/>
          <a:ext cx="3577438" cy="136833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i="1" kern="1200" dirty="0"/>
            <a:t>Things that can be analyze from source data is contained in this document</a:t>
          </a:r>
          <a:endParaRPr lang="en-IN" sz="1400" i="1" kern="1200" dirty="0"/>
        </a:p>
      </dsp:txBody>
      <dsp:txXfrm>
        <a:off x="675797" y="0"/>
        <a:ext cx="3577438" cy="1368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72824-DFE4-4AA3-B74B-FC4340DC50DF}">
      <dsp:nvSpPr>
        <dsp:cNvPr id="0" name=""/>
        <dsp:cNvSpPr/>
      </dsp:nvSpPr>
      <dsp:spPr>
        <a:xfrm>
          <a:off x="0" y="272684"/>
          <a:ext cx="5857161" cy="2592000"/>
        </a:xfrm>
        <a:prstGeom prst="right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37CF9A-2DED-48E6-B660-199128EDE4D5}">
      <dsp:nvSpPr>
        <dsp:cNvPr id="0" name=""/>
        <dsp:cNvSpPr/>
      </dsp:nvSpPr>
      <dsp:spPr>
        <a:xfrm>
          <a:off x="472157" y="892379"/>
          <a:ext cx="4799287" cy="1302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65760" rIns="0" bIns="365760" numCol="1" spcCol="1270" anchor="ctr" anchorCtr="0">
          <a:noAutofit/>
        </a:bodyPr>
        <a:lstStyle/>
        <a:p>
          <a:pPr lvl="0" algn="ctr" defTabSz="1600200">
            <a:lnSpc>
              <a:spcPct val="90000"/>
            </a:lnSpc>
            <a:spcBef>
              <a:spcPct val="0"/>
            </a:spcBef>
            <a:spcAft>
              <a:spcPct val="35000"/>
            </a:spcAft>
          </a:pPr>
          <a:r>
            <a:rPr lang="en-US" sz="3600" i="1" kern="1200" dirty="0">
              <a:solidFill>
                <a:schemeClr val="bg1"/>
              </a:solidFill>
            </a:rPr>
            <a:t>Physical Data Modeling</a:t>
          </a:r>
          <a:endParaRPr lang="en-IN" sz="3600" i="1" kern="1200" dirty="0">
            <a:solidFill>
              <a:schemeClr val="bg1"/>
            </a:solidFill>
          </a:endParaRPr>
        </a:p>
      </dsp:txBody>
      <dsp:txXfrm>
        <a:off x="472157" y="892379"/>
        <a:ext cx="4799287" cy="1302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72824-DFE4-4AA3-B74B-FC4340DC50DF}">
      <dsp:nvSpPr>
        <dsp:cNvPr id="0" name=""/>
        <dsp:cNvSpPr/>
      </dsp:nvSpPr>
      <dsp:spPr>
        <a:xfrm>
          <a:off x="0" y="7860"/>
          <a:ext cx="5915885" cy="2232000"/>
        </a:xfrm>
        <a:prstGeom prst="right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37CF9A-2DED-48E6-B660-199128EDE4D5}">
      <dsp:nvSpPr>
        <dsp:cNvPr id="0" name=""/>
        <dsp:cNvSpPr/>
      </dsp:nvSpPr>
      <dsp:spPr>
        <a:xfrm>
          <a:off x="477873" y="559179"/>
          <a:ext cx="4878045" cy="1121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14960" rIns="0" bIns="314960" numCol="1" spcCol="1270" anchor="ctr" anchorCtr="0">
          <a:noAutofit/>
        </a:bodyPr>
        <a:lstStyle/>
        <a:p>
          <a:pPr lvl="0" algn="ctr" defTabSz="1377950">
            <a:lnSpc>
              <a:spcPct val="90000"/>
            </a:lnSpc>
            <a:spcBef>
              <a:spcPct val="0"/>
            </a:spcBef>
            <a:spcAft>
              <a:spcPct val="35000"/>
            </a:spcAft>
          </a:pPr>
          <a:r>
            <a:rPr lang="en-US" sz="3100" i="1" kern="1200" dirty="0">
              <a:solidFill>
                <a:schemeClr val="bg1"/>
              </a:solidFill>
            </a:rPr>
            <a:t>ETL TESTING</a:t>
          </a:r>
          <a:endParaRPr lang="en-IN" sz="3100" i="1" kern="1200" dirty="0">
            <a:solidFill>
              <a:schemeClr val="bg1"/>
            </a:solidFill>
          </a:endParaRPr>
        </a:p>
      </dsp:txBody>
      <dsp:txXfrm>
        <a:off x="477873" y="559179"/>
        <a:ext cx="4878045" cy="11215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72824-DFE4-4AA3-B74B-FC4340DC50DF}">
      <dsp:nvSpPr>
        <dsp:cNvPr id="0" name=""/>
        <dsp:cNvSpPr/>
      </dsp:nvSpPr>
      <dsp:spPr>
        <a:xfrm>
          <a:off x="0" y="7860"/>
          <a:ext cx="5915885" cy="2232000"/>
        </a:xfrm>
        <a:prstGeom prst="rightArrow">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37CF9A-2DED-48E6-B660-199128EDE4D5}">
      <dsp:nvSpPr>
        <dsp:cNvPr id="0" name=""/>
        <dsp:cNvSpPr/>
      </dsp:nvSpPr>
      <dsp:spPr>
        <a:xfrm>
          <a:off x="477873" y="559179"/>
          <a:ext cx="4878045" cy="1121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14960" rIns="0" bIns="314960" numCol="1" spcCol="1270" anchor="ctr" anchorCtr="0">
          <a:noAutofit/>
        </a:bodyPr>
        <a:lstStyle/>
        <a:p>
          <a:pPr lvl="0" algn="ctr" defTabSz="1377950">
            <a:lnSpc>
              <a:spcPct val="90000"/>
            </a:lnSpc>
            <a:spcBef>
              <a:spcPct val="0"/>
            </a:spcBef>
            <a:spcAft>
              <a:spcPct val="35000"/>
            </a:spcAft>
          </a:pPr>
          <a:r>
            <a:rPr lang="en-US" sz="3100" i="1" kern="1200" dirty="0">
              <a:solidFill>
                <a:schemeClr val="bg1"/>
              </a:solidFill>
            </a:rPr>
            <a:t>REPORT TESTING</a:t>
          </a:r>
          <a:endParaRPr lang="en-IN" sz="3100" i="1" kern="1200" dirty="0">
            <a:solidFill>
              <a:schemeClr val="bg1"/>
            </a:solidFill>
          </a:endParaRPr>
        </a:p>
      </dsp:txBody>
      <dsp:txXfrm>
        <a:off x="477873" y="559179"/>
        <a:ext cx="4878045" cy="1121501"/>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12/23/2019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12/23/2019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package" Target="../embeddings/Microsoft_Excel_Worksheet3.xlsx"/><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package" Target="../embeddings/Microsoft_Word_Document5.docx"/><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Microsoft_Excel_97-2003_Worksheet1.xl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3.wmf"/></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package" Target="../embeddings/Microsoft_Excel_Worksheet6.xlsx"/><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package" Target="../embeddings/Microsoft_Excel_Worksheet1.xlsx"/><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wmf"/></Relationships>
</file>

<file path=ppt/slides/_rels/slide7.xml.rels><?xml version="1.0" encoding="UTF-8" standalone="yes"?>
<Relationships xmlns="http://schemas.openxmlformats.org/package/2006/relationships"><Relationship Id="rId8" Type="http://schemas.openxmlformats.org/officeDocument/2006/relationships/package" Target="../embeddings/Microsoft_Excel_Worksheet2.xlsx"/><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5176" y="0"/>
            <a:ext cx="7766936" cy="1646302"/>
          </a:xfrm>
        </p:spPr>
        <p:txBody>
          <a:bodyPr/>
          <a:lstStyle/>
          <a:p>
            <a:r>
              <a:rPr lang="en-US" dirty="0"/>
              <a:t>Business Introduction</a:t>
            </a:r>
            <a:endParaRPr lang="en-IN" dirty="0"/>
          </a:p>
        </p:txBody>
      </p:sp>
      <p:sp>
        <p:nvSpPr>
          <p:cNvPr id="3" name="Subtitle 2"/>
          <p:cNvSpPr>
            <a:spLocks noGrp="1"/>
          </p:cNvSpPr>
          <p:nvPr>
            <p:ph type="subTitle" idx="1"/>
          </p:nvPr>
        </p:nvSpPr>
        <p:spPr>
          <a:xfrm>
            <a:off x="717358" y="2876660"/>
            <a:ext cx="8676024" cy="2100585"/>
          </a:xfrm>
        </p:spPr>
        <p:txBody>
          <a:bodyPr>
            <a:normAutofit lnSpcReduction="10000"/>
          </a:bodyPr>
          <a:lstStyle/>
          <a:p>
            <a:pPr algn="l"/>
            <a:r>
              <a:rPr lang="en-US" b="1" dirty="0"/>
              <a:t>Rally Motors, Inc. is an American automotive  that design, manufactures, and </a:t>
            </a:r>
            <a:r>
              <a:rPr lang="en-US" b="1" dirty="0" smtClean="0"/>
              <a:t>sells</a:t>
            </a:r>
            <a:r>
              <a:rPr lang="en-US" b="1" dirty="0"/>
              <a:t> </a:t>
            </a:r>
            <a:r>
              <a:rPr lang="en-US" b="1" dirty="0" smtClean="0"/>
              <a:t>electric cars. </a:t>
            </a:r>
            <a:endParaRPr lang="en-IN" dirty="0"/>
          </a:p>
          <a:p>
            <a:pPr algn="l"/>
            <a:r>
              <a:rPr lang="en-US" b="1" dirty="0"/>
              <a:t>It has base across North America, Europe and Asia.</a:t>
            </a:r>
            <a:endParaRPr lang="en-IN" dirty="0"/>
          </a:p>
          <a:p>
            <a:pPr algn="l"/>
            <a:r>
              <a:rPr lang="en-US" b="1" dirty="0"/>
              <a:t>There are two phases in the workflow of </a:t>
            </a:r>
            <a:r>
              <a:rPr lang="en-US" b="1" dirty="0" smtClean="0"/>
              <a:t>Rally</a:t>
            </a:r>
          </a:p>
          <a:p>
            <a:pPr marL="400050" lvl="0" indent="-400050" algn="l">
              <a:buFont typeface="Wingdings" pitchFamily="2" charset="2"/>
              <a:buChar char="Ø"/>
            </a:pPr>
            <a:r>
              <a:rPr lang="en-US" b="1" dirty="0"/>
              <a:t> Purchasing and delivery phase </a:t>
            </a:r>
            <a:endParaRPr lang="en-IN" dirty="0"/>
          </a:p>
          <a:p>
            <a:pPr marL="400050" lvl="0" indent="-400050" algn="l">
              <a:buFont typeface="Wingdings" pitchFamily="2" charset="2"/>
              <a:buChar char="Ø"/>
            </a:pPr>
            <a:r>
              <a:rPr lang="en-US" b="1" dirty="0"/>
              <a:t> Service Phase</a:t>
            </a:r>
            <a:endParaRPr lang="en-IN" dirty="0"/>
          </a:p>
          <a:p>
            <a:pPr algn="l"/>
            <a:endParaRPr lang="en-IN" dirty="0"/>
          </a:p>
          <a:p>
            <a:pPr algn="l"/>
            <a:endParaRPr lang="en-IN" dirty="0"/>
          </a:p>
        </p:txBody>
      </p:sp>
    </p:spTree>
    <p:extLst>
      <p:ext uri="{BB962C8B-B14F-4D97-AF65-F5344CB8AC3E}">
        <p14:creationId xmlns:p14="http://schemas.microsoft.com/office/powerpoint/2010/main" val="38123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12192000" cy="626918"/>
          </a:xfrm>
        </p:spPr>
        <p:txBody>
          <a:bodyPr>
            <a:normAutofit fontScale="90000"/>
          </a:bodyPr>
          <a:lstStyle/>
          <a:p>
            <a:pPr algn="ctr"/>
            <a:r>
              <a:rPr lang="en-US" dirty="0"/>
              <a:t>Logical Data Modeling</a:t>
            </a:r>
            <a:endParaRPr lang="en-IN" dirty="0"/>
          </a:p>
        </p:txBody>
      </p:sp>
      <p:pic>
        <p:nvPicPr>
          <p:cNvPr id="12292" name="Picture 4" descr="https://documents.lucidchart.com/documents/06cb7204-337e-4f99-99ac-36e86fd1b62e/pages/0_0?a=1683&amp;x=-1308&amp;y=-1126&amp;w=4430&amp;h=2775&amp;store=1&amp;accept=image%2F*&amp;auth=LCA%207b4b36fae243be9f5570860d2a792b6566181ed7-ts%3D15771655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7007"/>
            <a:ext cx="12192000" cy="5580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023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12192000" cy="626918"/>
          </a:xfrm>
        </p:spPr>
        <p:txBody>
          <a:bodyPr>
            <a:normAutofit fontScale="90000"/>
          </a:bodyPr>
          <a:lstStyle/>
          <a:p>
            <a:pPr algn="ctr"/>
            <a:r>
              <a:rPr lang="en-US" dirty="0"/>
              <a:t>Logical Data Modeling</a:t>
            </a:r>
            <a:endParaRPr lang="en-IN" dirty="0"/>
          </a:p>
        </p:txBody>
      </p:sp>
      <p:pic>
        <p:nvPicPr>
          <p:cNvPr id="13316" name="Picture 4" descr="https://documents.lucidchart.com/documents/9f473da0-4b5e-4863-a3da-b82d7dfb8c84/pages/0_0?a=286&amp;x=-1230&amp;y=-1198&amp;w=4305&amp;h=3036&amp;store=1&amp;accept=image%2F*&amp;auth=LCA%203259ae6943facc144dcd6a4979003c21d1b8d4bd-ts%3D15771652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2689"/>
            <a:ext cx="12192000" cy="5525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95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40FFEE57-DA8A-4BAC-AABE-D1CC96A6A9FB}"/>
              </a:ext>
            </a:extLst>
          </p:cNvPr>
          <p:cNvGraphicFramePr>
            <a:graphicFrameLocks noGrp="1"/>
          </p:cNvGraphicFramePr>
          <p:nvPr>
            <p:ph idx="1"/>
            <p:extLst>
              <p:ext uri="{D42A27DB-BD31-4B8C-83A1-F6EECF244321}">
                <p14:modId xmlns:p14="http://schemas.microsoft.com/office/powerpoint/2010/main" val="3180086823"/>
              </p:ext>
            </p:extLst>
          </p:nvPr>
        </p:nvGraphicFramePr>
        <p:xfrm>
          <a:off x="0" y="1417739"/>
          <a:ext cx="5857161" cy="3087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558238339"/>
              </p:ext>
            </p:extLst>
          </p:nvPr>
        </p:nvGraphicFramePr>
        <p:xfrm>
          <a:off x="6646863" y="2865438"/>
          <a:ext cx="1271368" cy="1072717"/>
        </p:xfrm>
        <a:graphic>
          <a:graphicData uri="http://schemas.openxmlformats.org/presentationml/2006/ole">
            <mc:AlternateContent xmlns:mc="http://schemas.openxmlformats.org/markup-compatibility/2006">
              <mc:Choice xmlns:v="urn:schemas-microsoft-com:vml" Requires="v">
                <p:oleObj spid="_x0000_s5159" name="Worksheet" showAsIcon="1" r:id="rId8" imgW="914400" imgH="771480" progId="Excel.Sheet.12">
                  <p:embed/>
                </p:oleObj>
              </mc:Choice>
              <mc:Fallback>
                <p:oleObj name="Worksheet" showAsIcon="1" r:id="rId8" imgW="914400" imgH="771480" progId="Excel.Sheet.12">
                  <p:embed/>
                  <p:pic>
                    <p:nvPicPr>
                      <p:cNvPr id="0" name=""/>
                      <p:cNvPicPr/>
                      <p:nvPr/>
                    </p:nvPicPr>
                    <p:blipFill>
                      <a:blip r:embed="rId9"/>
                      <a:stretch>
                        <a:fillRect/>
                      </a:stretch>
                    </p:blipFill>
                    <p:spPr>
                      <a:xfrm>
                        <a:off x="6646863" y="2865438"/>
                        <a:ext cx="1271368" cy="1072717"/>
                      </a:xfrm>
                      <a:prstGeom prst="rect">
                        <a:avLst/>
                      </a:prstGeom>
                    </p:spPr>
                  </p:pic>
                </p:oleObj>
              </mc:Fallback>
            </mc:AlternateContent>
          </a:graphicData>
        </a:graphic>
      </p:graphicFrame>
    </p:spTree>
    <p:extLst>
      <p:ext uri="{BB962C8B-B14F-4D97-AF65-F5344CB8AC3E}">
        <p14:creationId xmlns:p14="http://schemas.microsoft.com/office/powerpoint/2010/main" val="20121590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94664-ACFF-4F39-87A4-72E0CAFDF89F}"/>
              </a:ext>
            </a:extLst>
          </p:cNvPr>
          <p:cNvSpPr>
            <a:spLocks noGrp="1"/>
          </p:cNvSpPr>
          <p:nvPr>
            <p:ph type="title"/>
          </p:nvPr>
        </p:nvSpPr>
        <p:spPr>
          <a:xfrm>
            <a:off x="708506" y="0"/>
            <a:ext cx="8596668" cy="791361"/>
          </a:xfrm>
        </p:spPr>
        <p:txBody>
          <a:bodyPr/>
          <a:lstStyle/>
          <a:p>
            <a:pPr algn="ctr"/>
            <a:r>
              <a:rPr lang="en-US" dirty="0"/>
              <a:t>BUS Matrix</a:t>
            </a:r>
            <a:endParaRPr lang="en-IN" dirty="0"/>
          </a:p>
        </p:txBody>
      </p:sp>
      <p:graphicFrame>
        <p:nvGraphicFramePr>
          <p:cNvPr id="4" name="Table 4">
            <a:extLst>
              <a:ext uri="{FF2B5EF4-FFF2-40B4-BE49-F238E27FC236}">
                <a16:creationId xmlns:a16="http://schemas.microsoft.com/office/drawing/2014/main" xmlns="" id="{DA7E1AE8-19E5-4C16-92A7-DAB1F234EB54}"/>
              </a:ext>
            </a:extLst>
          </p:cNvPr>
          <p:cNvGraphicFramePr>
            <a:graphicFrameLocks noGrp="1"/>
          </p:cNvGraphicFramePr>
          <p:nvPr>
            <p:ph idx="1"/>
            <p:extLst>
              <p:ext uri="{D42A27DB-BD31-4B8C-83A1-F6EECF244321}">
                <p14:modId xmlns:p14="http://schemas.microsoft.com/office/powerpoint/2010/main" val="2089736014"/>
              </p:ext>
            </p:extLst>
          </p:nvPr>
        </p:nvGraphicFramePr>
        <p:xfrm>
          <a:off x="677863" y="2160588"/>
          <a:ext cx="8596308" cy="741680"/>
        </p:xfrm>
        <a:graphic>
          <a:graphicData uri="http://schemas.openxmlformats.org/drawingml/2006/table">
            <a:tbl>
              <a:tblPr firstRow="1" bandRow="1">
                <a:tableStyleId>{5C22544A-7EE6-4342-B048-85BDC9FD1C3A}</a:tableStyleId>
              </a:tblPr>
              <a:tblGrid>
                <a:gridCol w="1432718">
                  <a:extLst>
                    <a:ext uri="{9D8B030D-6E8A-4147-A177-3AD203B41FA5}">
                      <a16:colId xmlns:a16="http://schemas.microsoft.com/office/drawing/2014/main" xmlns="" val="2501702219"/>
                    </a:ext>
                  </a:extLst>
                </a:gridCol>
                <a:gridCol w="1432718">
                  <a:extLst>
                    <a:ext uri="{9D8B030D-6E8A-4147-A177-3AD203B41FA5}">
                      <a16:colId xmlns:a16="http://schemas.microsoft.com/office/drawing/2014/main" xmlns="" val="3400245568"/>
                    </a:ext>
                  </a:extLst>
                </a:gridCol>
                <a:gridCol w="1432718">
                  <a:extLst>
                    <a:ext uri="{9D8B030D-6E8A-4147-A177-3AD203B41FA5}">
                      <a16:colId xmlns:a16="http://schemas.microsoft.com/office/drawing/2014/main" xmlns="" val="349168482"/>
                    </a:ext>
                  </a:extLst>
                </a:gridCol>
                <a:gridCol w="1432718">
                  <a:extLst>
                    <a:ext uri="{9D8B030D-6E8A-4147-A177-3AD203B41FA5}">
                      <a16:colId xmlns:a16="http://schemas.microsoft.com/office/drawing/2014/main" xmlns="" val="334019210"/>
                    </a:ext>
                  </a:extLst>
                </a:gridCol>
                <a:gridCol w="1432718">
                  <a:extLst>
                    <a:ext uri="{9D8B030D-6E8A-4147-A177-3AD203B41FA5}">
                      <a16:colId xmlns:a16="http://schemas.microsoft.com/office/drawing/2014/main" xmlns="" val="2243102957"/>
                    </a:ext>
                  </a:extLst>
                </a:gridCol>
                <a:gridCol w="1432718">
                  <a:extLst>
                    <a:ext uri="{9D8B030D-6E8A-4147-A177-3AD203B41FA5}">
                      <a16:colId xmlns:a16="http://schemas.microsoft.com/office/drawing/2014/main" xmlns="" val="48385379"/>
                    </a:ext>
                  </a:extLst>
                </a:gridCol>
              </a:tblGrid>
              <a:tr h="370840">
                <a:tc>
                  <a:txBody>
                    <a:bodyPr/>
                    <a:lstStyle/>
                    <a:p>
                      <a:pPr algn="ctr"/>
                      <a:r>
                        <a:rPr lang="en-US" sz="1100" dirty="0"/>
                        <a:t>DATA MART</a:t>
                      </a:r>
                      <a:endParaRPr lang="en-IN" sz="1100" dirty="0"/>
                    </a:p>
                  </a:txBody>
                  <a:tcPr/>
                </a:tc>
                <a:tc>
                  <a:txBody>
                    <a:bodyPr/>
                    <a:lstStyle/>
                    <a:p>
                      <a:pPr algn="ctr"/>
                      <a:r>
                        <a:rPr lang="en-US" sz="1100" dirty="0"/>
                        <a:t>CUSTOMER</a:t>
                      </a:r>
                      <a:endParaRPr lang="en-IN" sz="1100" dirty="0"/>
                    </a:p>
                  </a:txBody>
                  <a:tcPr/>
                </a:tc>
                <a:tc>
                  <a:txBody>
                    <a:bodyPr/>
                    <a:lstStyle/>
                    <a:p>
                      <a:pPr algn="ctr"/>
                      <a:r>
                        <a:rPr lang="en-US" sz="1100" dirty="0"/>
                        <a:t>PART</a:t>
                      </a:r>
                      <a:endParaRPr lang="en-IN" sz="1100" dirty="0"/>
                    </a:p>
                  </a:txBody>
                  <a:tcPr/>
                </a:tc>
                <a:tc>
                  <a:txBody>
                    <a:bodyPr/>
                    <a:lstStyle/>
                    <a:p>
                      <a:pPr algn="ctr"/>
                      <a:r>
                        <a:rPr lang="en-US" sz="1100" dirty="0"/>
                        <a:t>LOCATION</a:t>
                      </a:r>
                      <a:endParaRPr lang="en-IN" sz="1100" dirty="0"/>
                    </a:p>
                  </a:txBody>
                  <a:tcPr/>
                </a:tc>
                <a:tc>
                  <a:txBody>
                    <a:bodyPr/>
                    <a:lstStyle/>
                    <a:p>
                      <a:pPr algn="ctr"/>
                      <a:r>
                        <a:rPr lang="en-US" sz="1100" dirty="0"/>
                        <a:t>USER</a:t>
                      </a:r>
                      <a:endParaRPr lang="en-IN" sz="1100" dirty="0"/>
                    </a:p>
                  </a:txBody>
                  <a:tcPr/>
                </a:tc>
                <a:tc>
                  <a:txBody>
                    <a:bodyPr/>
                    <a:lstStyle/>
                    <a:p>
                      <a:pPr algn="ctr"/>
                      <a:r>
                        <a:rPr lang="en-US" sz="1100" dirty="0"/>
                        <a:t>VEHICLEVIN</a:t>
                      </a:r>
                      <a:endParaRPr lang="en-IN" sz="1100" dirty="0"/>
                    </a:p>
                  </a:txBody>
                  <a:tcPr/>
                </a:tc>
                <a:extLst>
                  <a:ext uri="{0D108BD9-81ED-4DB2-BD59-A6C34878D82A}">
                    <a16:rowId xmlns:a16="http://schemas.microsoft.com/office/drawing/2014/main" xmlns="" val="2715101729"/>
                  </a:ext>
                </a:extLst>
              </a:tr>
              <a:tr h="370840">
                <a:tc>
                  <a:txBody>
                    <a:bodyPr/>
                    <a:lstStyle/>
                    <a:p>
                      <a:pPr algn="ctr"/>
                      <a:r>
                        <a:rPr lang="en-US" sz="1100" dirty="0"/>
                        <a:t>SERVICE_DATAMART</a:t>
                      </a:r>
                      <a:endParaRPr lang="en-IN" sz="1100" dirty="0"/>
                    </a:p>
                  </a:txBody>
                  <a:tcPr/>
                </a:tc>
                <a:tc>
                  <a:txBody>
                    <a:bodyPr/>
                    <a:lstStyle/>
                    <a:p>
                      <a:pPr algn="ctr"/>
                      <a:r>
                        <a:rPr lang="en-US" sz="1100" b="1" dirty="0"/>
                        <a:t>X</a:t>
                      </a:r>
                      <a:endParaRPr lang="en-IN" sz="1100" b="1" dirty="0"/>
                    </a:p>
                  </a:txBody>
                  <a:tcPr/>
                </a:tc>
                <a:tc>
                  <a:txBody>
                    <a:bodyPr/>
                    <a:lstStyle/>
                    <a:p>
                      <a:pPr algn="ctr"/>
                      <a:r>
                        <a:rPr lang="en-US" sz="1100" b="1" dirty="0"/>
                        <a:t>X</a:t>
                      </a:r>
                      <a:endParaRPr lang="en-IN" sz="1100" b="1" dirty="0"/>
                    </a:p>
                  </a:txBody>
                  <a:tcPr/>
                </a:tc>
                <a:tc>
                  <a:txBody>
                    <a:bodyPr/>
                    <a:lstStyle/>
                    <a:p>
                      <a:pPr algn="ctr"/>
                      <a:r>
                        <a:rPr lang="en-US" sz="1100" b="1" dirty="0"/>
                        <a:t>X</a:t>
                      </a:r>
                      <a:endParaRPr lang="en-IN" sz="1100" b="1" dirty="0"/>
                    </a:p>
                  </a:txBody>
                  <a:tcPr/>
                </a:tc>
                <a:tc>
                  <a:txBody>
                    <a:bodyPr/>
                    <a:lstStyle/>
                    <a:p>
                      <a:pPr algn="ctr"/>
                      <a:r>
                        <a:rPr lang="en-US" sz="1100" b="1" dirty="0"/>
                        <a:t>X</a:t>
                      </a:r>
                      <a:endParaRPr lang="en-IN" sz="1100" b="1" dirty="0"/>
                    </a:p>
                  </a:txBody>
                  <a:tcPr/>
                </a:tc>
                <a:tc>
                  <a:txBody>
                    <a:bodyPr/>
                    <a:lstStyle/>
                    <a:p>
                      <a:pPr algn="ctr"/>
                      <a:r>
                        <a:rPr lang="en-US" sz="1100" b="1" dirty="0"/>
                        <a:t>X</a:t>
                      </a:r>
                      <a:endParaRPr lang="en-IN" sz="1100" b="1" dirty="0"/>
                    </a:p>
                  </a:txBody>
                  <a:tcPr/>
                </a:tc>
                <a:extLst>
                  <a:ext uri="{0D108BD9-81ED-4DB2-BD59-A6C34878D82A}">
                    <a16:rowId xmlns:a16="http://schemas.microsoft.com/office/drawing/2014/main" xmlns="" val="3289735198"/>
                  </a:ext>
                </a:extLst>
              </a:tr>
            </a:tbl>
          </a:graphicData>
        </a:graphic>
      </p:graphicFrame>
    </p:spTree>
    <p:extLst>
      <p:ext uri="{BB962C8B-B14F-4D97-AF65-F5344CB8AC3E}">
        <p14:creationId xmlns:p14="http://schemas.microsoft.com/office/powerpoint/2010/main" val="1029793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8E3B63-9A1B-4B75-99C8-91AD300E54B6}"/>
              </a:ext>
            </a:extLst>
          </p:cNvPr>
          <p:cNvSpPr>
            <a:spLocks noGrp="1"/>
          </p:cNvSpPr>
          <p:nvPr>
            <p:ph type="title"/>
          </p:nvPr>
        </p:nvSpPr>
        <p:spPr>
          <a:xfrm>
            <a:off x="677334" y="609600"/>
            <a:ext cx="8596668" cy="872821"/>
          </a:xfrm>
        </p:spPr>
        <p:txBody>
          <a:bodyPr/>
          <a:lstStyle/>
          <a:p>
            <a:pPr algn="ctr"/>
            <a:r>
              <a:rPr lang="en-US" dirty="0"/>
              <a:t>ETL STRATEGY</a:t>
            </a:r>
            <a:endParaRPr lang="en-IN" dirty="0"/>
          </a:p>
        </p:txBody>
      </p:sp>
      <p:sp>
        <p:nvSpPr>
          <p:cNvPr id="4" name="Rectangle 3"/>
          <p:cNvSpPr/>
          <p:nvPr/>
        </p:nvSpPr>
        <p:spPr>
          <a:xfrm>
            <a:off x="2755322" y="2093766"/>
            <a:ext cx="134042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IN" dirty="0"/>
          </a:p>
        </p:txBody>
      </p:sp>
      <p:sp>
        <p:nvSpPr>
          <p:cNvPr id="6" name="Rectangle 5"/>
          <p:cNvSpPr/>
          <p:nvPr/>
        </p:nvSpPr>
        <p:spPr>
          <a:xfrm>
            <a:off x="5051713" y="2047006"/>
            <a:ext cx="210935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TRANSFORMATION  AND JOIN BY SQL</a:t>
            </a:r>
            <a:endParaRPr lang="en-IN" dirty="0"/>
          </a:p>
        </p:txBody>
      </p:sp>
      <p:sp>
        <p:nvSpPr>
          <p:cNvPr id="7" name="Right Arrow 6"/>
          <p:cNvSpPr/>
          <p:nvPr/>
        </p:nvSpPr>
        <p:spPr>
          <a:xfrm>
            <a:off x="4095749" y="2140525"/>
            <a:ext cx="955964" cy="488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755322" y="3617766"/>
            <a:ext cx="134042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IN" dirty="0"/>
          </a:p>
        </p:txBody>
      </p:sp>
      <p:sp>
        <p:nvSpPr>
          <p:cNvPr id="9" name="Rectangle 8"/>
          <p:cNvSpPr/>
          <p:nvPr/>
        </p:nvSpPr>
        <p:spPr>
          <a:xfrm>
            <a:off x="5051713" y="3571006"/>
            <a:ext cx="2109354"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TRANSFORMATION  AND JOIN BY </a:t>
            </a:r>
            <a:r>
              <a:rPr lang="en-US" dirty="0" smtClean="0"/>
              <a:t>ETL</a:t>
            </a:r>
            <a:endParaRPr lang="en-IN" dirty="0"/>
          </a:p>
        </p:txBody>
      </p:sp>
      <p:sp>
        <p:nvSpPr>
          <p:cNvPr id="10" name="Right Arrow 9"/>
          <p:cNvSpPr/>
          <p:nvPr/>
        </p:nvSpPr>
        <p:spPr>
          <a:xfrm>
            <a:off x="4095749" y="3664525"/>
            <a:ext cx="955964" cy="488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117031" y="2000246"/>
            <a:ext cx="134042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IN" dirty="0"/>
          </a:p>
        </p:txBody>
      </p:sp>
      <p:sp>
        <p:nvSpPr>
          <p:cNvPr id="12" name="Right Arrow 11"/>
          <p:cNvSpPr/>
          <p:nvPr/>
        </p:nvSpPr>
        <p:spPr>
          <a:xfrm>
            <a:off x="7161067" y="2093765"/>
            <a:ext cx="955964" cy="488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8117031" y="3524245"/>
            <a:ext cx="1340427" cy="581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IN" dirty="0"/>
          </a:p>
        </p:txBody>
      </p:sp>
      <p:sp>
        <p:nvSpPr>
          <p:cNvPr id="14" name="Right Arrow 13"/>
          <p:cNvSpPr/>
          <p:nvPr/>
        </p:nvSpPr>
        <p:spPr>
          <a:xfrm>
            <a:off x="7161067" y="3617764"/>
            <a:ext cx="955964" cy="4883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218209" y="2140525"/>
            <a:ext cx="1963882" cy="369332"/>
          </a:xfrm>
          <a:prstGeom prst="rect">
            <a:avLst/>
          </a:prstGeom>
          <a:noFill/>
        </p:spPr>
        <p:txBody>
          <a:bodyPr wrap="square" rtlCol="0">
            <a:spAutoFit/>
          </a:bodyPr>
          <a:lstStyle/>
          <a:p>
            <a:pPr algn="ctr"/>
            <a:r>
              <a:rPr lang="en-US" b="1" i="1" dirty="0" smtClean="0"/>
              <a:t>SQL</a:t>
            </a:r>
            <a:endParaRPr lang="en-IN" b="1" i="1" dirty="0"/>
          </a:p>
        </p:txBody>
      </p:sp>
      <p:sp>
        <p:nvSpPr>
          <p:cNvPr id="16" name="TextBox 15"/>
          <p:cNvSpPr txBox="1"/>
          <p:nvPr/>
        </p:nvSpPr>
        <p:spPr>
          <a:xfrm>
            <a:off x="121228" y="3677284"/>
            <a:ext cx="1963882" cy="369332"/>
          </a:xfrm>
          <a:prstGeom prst="rect">
            <a:avLst/>
          </a:prstGeom>
          <a:noFill/>
        </p:spPr>
        <p:txBody>
          <a:bodyPr wrap="square" rtlCol="0">
            <a:spAutoFit/>
          </a:bodyPr>
          <a:lstStyle/>
          <a:p>
            <a:pPr algn="ctr"/>
            <a:r>
              <a:rPr lang="en-US" b="1" i="1" dirty="0" smtClean="0"/>
              <a:t>ETL</a:t>
            </a:r>
            <a:endParaRPr lang="en-IN" b="1" i="1" dirty="0"/>
          </a:p>
        </p:txBody>
      </p:sp>
    </p:spTree>
    <p:extLst>
      <p:ext uri="{BB962C8B-B14F-4D97-AF65-F5344CB8AC3E}">
        <p14:creationId xmlns:p14="http://schemas.microsoft.com/office/powerpoint/2010/main" val="119929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B52024-8E59-49E1-B75E-8B529369ABF5}"/>
              </a:ext>
            </a:extLst>
          </p:cNvPr>
          <p:cNvSpPr>
            <a:spLocks noGrp="1"/>
          </p:cNvSpPr>
          <p:nvPr>
            <p:ph type="title"/>
          </p:nvPr>
        </p:nvSpPr>
        <p:spPr>
          <a:xfrm>
            <a:off x="677334" y="609600"/>
            <a:ext cx="8596668" cy="724250"/>
          </a:xfrm>
        </p:spPr>
        <p:txBody>
          <a:bodyPr/>
          <a:lstStyle/>
          <a:p>
            <a:pPr algn="ctr"/>
            <a:r>
              <a:rPr lang="en-US" dirty="0"/>
              <a:t>SQL QURIES</a:t>
            </a:r>
            <a:endParaRPr lang="en-IN" dirty="0"/>
          </a:p>
        </p:txBody>
      </p:sp>
      <p:graphicFrame>
        <p:nvGraphicFramePr>
          <p:cNvPr id="26" name="Content Placeholder 25">
            <a:extLst>
              <a:ext uri="{FF2B5EF4-FFF2-40B4-BE49-F238E27FC236}">
                <a16:creationId xmlns:a16="http://schemas.microsoft.com/office/drawing/2014/main" xmlns="" id="{53296C24-B2DA-47CB-BBEA-7F9E5DF8FF01}"/>
              </a:ext>
            </a:extLst>
          </p:cNvPr>
          <p:cNvGraphicFramePr>
            <a:graphicFrameLocks noGrp="1" noChangeAspect="1"/>
          </p:cNvGraphicFramePr>
          <p:nvPr>
            <p:ph idx="1"/>
            <p:extLst>
              <p:ext uri="{D42A27DB-BD31-4B8C-83A1-F6EECF244321}">
                <p14:modId xmlns:p14="http://schemas.microsoft.com/office/powerpoint/2010/main" val="1360033645"/>
              </p:ext>
            </p:extLst>
          </p:nvPr>
        </p:nvGraphicFramePr>
        <p:xfrm>
          <a:off x="6096000" y="2590363"/>
          <a:ext cx="914400" cy="771525"/>
        </p:xfrm>
        <a:graphic>
          <a:graphicData uri="http://schemas.openxmlformats.org/presentationml/2006/ole">
            <mc:AlternateContent xmlns:mc="http://schemas.openxmlformats.org/markup-compatibility/2006">
              <mc:Choice xmlns:v="urn:schemas-microsoft-com:vml" Requires="v">
                <p:oleObj spid="_x0000_s9296" name="Document" showAsIcon="1" r:id="rId3" imgW="914400" imgH="771525" progId="Word.Document.12">
                  <p:embed/>
                </p:oleObj>
              </mc:Choice>
              <mc:Fallback>
                <p:oleObj name="Document" showAsIcon="1" r:id="rId3" imgW="914400" imgH="771525" progId="Word.Document.12">
                  <p:embed/>
                  <p:pic>
                    <p:nvPicPr>
                      <p:cNvPr id="0" name=""/>
                      <p:cNvPicPr/>
                      <p:nvPr/>
                    </p:nvPicPr>
                    <p:blipFill>
                      <a:blip r:embed="rId4"/>
                      <a:stretch>
                        <a:fillRect/>
                      </a:stretch>
                    </p:blipFill>
                    <p:spPr>
                      <a:xfrm>
                        <a:off x="6096000" y="2590363"/>
                        <a:ext cx="914400" cy="771525"/>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xmlns="" id="{539B91BD-2FE8-4465-8966-891AA30A5E2F}"/>
              </a:ext>
            </a:extLst>
          </p:cNvPr>
          <p:cNvGraphicFramePr>
            <a:graphicFrameLocks noChangeAspect="1"/>
          </p:cNvGraphicFramePr>
          <p:nvPr>
            <p:extLst>
              <p:ext uri="{D42A27DB-BD31-4B8C-83A1-F6EECF244321}">
                <p14:modId xmlns:p14="http://schemas.microsoft.com/office/powerpoint/2010/main" val="775643578"/>
              </p:ext>
            </p:extLst>
          </p:nvPr>
        </p:nvGraphicFramePr>
        <p:xfrm>
          <a:off x="6096000" y="3756432"/>
          <a:ext cx="914400" cy="771525"/>
        </p:xfrm>
        <a:graphic>
          <a:graphicData uri="http://schemas.openxmlformats.org/presentationml/2006/ole">
            <mc:AlternateContent xmlns:mc="http://schemas.openxmlformats.org/markup-compatibility/2006">
              <mc:Choice xmlns:v="urn:schemas-microsoft-com:vml" Requires="v">
                <p:oleObj spid="_x0000_s9297" name="Document" showAsIcon="1" r:id="rId5" imgW="914400" imgH="771525" progId="Word.Document.12">
                  <p:embed/>
                </p:oleObj>
              </mc:Choice>
              <mc:Fallback>
                <p:oleObj name="Document" showAsIcon="1" r:id="rId5" imgW="914400" imgH="771525" progId="Word.Document.12">
                  <p:embed/>
                  <p:pic>
                    <p:nvPicPr>
                      <p:cNvPr id="0" name=""/>
                      <p:cNvPicPr/>
                      <p:nvPr/>
                    </p:nvPicPr>
                    <p:blipFill>
                      <a:blip r:embed="rId6"/>
                      <a:stretch>
                        <a:fillRect/>
                      </a:stretch>
                    </p:blipFill>
                    <p:spPr>
                      <a:xfrm>
                        <a:off x="6096000" y="3756432"/>
                        <a:ext cx="914400" cy="771525"/>
                      </a:xfrm>
                      <a:prstGeom prst="rect">
                        <a:avLst/>
                      </a:prstGeom>
                    </p:spPr>
                  </p:pic>
                </p:oleObj>
              </mc:Fallback>
            </mc:AlternateContent>
          </a:graphicData>
        </a:graphic>
      </p:graphicFrame>
      <p:sp>
        <p:nvSpPr>
          <p:cNvPr id="28" name="Arrow: Right 27">
            <a:extLst>
              <a:ext uri="{FF2B5EF4-FFF2-40B4-BE49-F238E27FC236}">
                <a16:creationId xmlns:a16="http://schemas.microsoft.com/office/drawing/2014/main" xmlns="" id="{68FAA426-FF39-43B6-9B3C-A45C2D8E344D}"/>
              </a:ext>
            </a:extLst>
          </p:cNvPr>
          <p:cNvSpPr/>
          <p:nvPr/>
        </p:nvSpPr>
        <p:spPr>
          <a:xfrm>
            <a:off x="1669408" y="2590363"/>
            <a:ext cx="1585519" cy="469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 Table</a:t>
            </a:r>
            <a:endParaRPr lang="en-IN" dirty="0"/>
          </a:p>
        </p:txBody>
      </p:sp>
      <p:sp>
        <p:nvSpPr>
          <p:cNvPr id="29" name="Arrow: Right 28">
            <a:extLst>
              <a:ext uri="{FF2B5EF4-FFF2-40B4-BE49-F238E27FC236}">
                <a16:creationId xmlns:a16="http://schemas.microsoft.com/office/drawing/2014/main" xmlns="" id="{86299137-3A10-425B-A996-9774D4A1B9C4}"/>
              </a:ext>
            </a:extLst>
          </p:cNvPr>
          <p:cNvSpPr/>
          <p:nvPr/>
        </p:nvSpPr>
        <p:spPr>
          <a:xfrm>
            <a:off x="889234" y="3756432"/>
            <a:ext cx="2365694" cy="469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Dimension Table</a:t>
            </a:r>
            <a:endParaRPr lang="en-IN" dirty="0"/>
          </a:p>
        </p:txBody>
      </p:sp>
    </p:spTree>
    <p:extLst>
      <p:ext uri="{BB962C8B-B14F-4D97-AF65-F5344CB8AC3E}">
        <p14:creationId xmlns:p14="http://schemas.microsoft.com/office/powerpoint/2010/main" val="3575056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E8CB4-BABB-47F0-9E5F-EEAEA56B132A}"/>
              </a:ext>
            </a:extLst>
          </p:cNvPr>
          <p:cNvSpPr>
            <a:spLocks noGrp="1"/>
          </p:cNvSpPr>
          <p:nvPr>
            <p:ph type="title"/>
          </p:nvPr>
        </p:nvSpPr>
        <p:spPr>
          <a:xfrm>
            <a:off x="2119745" y="609600"/>
            <a:ext cx="5548746" cy="616527"/>
          </a:xfrm>
        </p:spPr>
        <p:txBody>
          <a:bodyPr>
            <a:normAutofit fontScale="90000"/>
          </a:bodyPr>
          <a:lstStyle/>
          <a:p>
            <a:pPr algn="ctr"/>
            <a:r>
              <a:rPr lang="en-US" dirty="0"/>
              <a:t>ETL LOAD </a:t>
            </a:r>
            <a:r>
              <a:rPr lang="en-US" dirty="0" smtClean="0"/>
              <a:t>SCD2(</a:t>
            </a:r>
            <a:r>
              <a:rPr lang="en-US" dirty="0" err="1" smtClean="0"/>
              <a:t>Vehiclevin</a:t>
            </a:r>
            <a:r>
              <a:rPr lang="en-US" dirty="0" smtClean="0"/>
              <a:t>)</a:t>
            </a:r>
            <a:endParaRPr lang="en-IN" dirty="0"/>
          </a:p>
        </p:txBody>
      </p:sp>
      <p:pic>
        <p:nvPicPr>
          <p:cNvPr id="13" name="Content Placeholder 12" descr="A screenshot of a video game&#10;&#10;Description automatically generated">
            <a:extLst>
              <a:ext uri="{FF2B5EF4-FFF2-40B4-BE49-F238E27FC236}">
                <a16:creationId xmlns:a16="http://schemas.microsoft.com/office/drawing/2014/main" xmlns="" id="{745F45C8-6B14-494A-8903-5DEF338CF58C}"/>
              </a:ext>
            </a:extLst>
          </p:cNvPr>
          <p:cNvPicPr>
            <a:picLocks noGrp="1" noChangeAspect="1"/>
          </p:cNvPicPr>
          <p:nvPr>
            <p:ph idx="1"/>
          </p:nvPr>
        </p:nvPicPr>
        <p:blipFill>
          <a:blip r:embed="rId2"/>
          <a:stretch>
            <a:fillRect/>
          </a:stretch>
        </p:blipFill>
        <p:spPr>
          <a:xfrm>
            <a:off x="977172" y="2466363"/>
            <a:ext cx="7997693" cy="3575662"/>
          </a:xfrm>
        </p:spPr>
      </p:pic>
    </p:spTree>
    <p:extLst>
      <p:ext uri="{BB962C8B-B14F-4D97-AF65-F5344CB8AC3E}">
        <p14:creationId xmlns:p14="http://schemas.microsoft.com/office/powerpoint/2010/main" val="36222027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33C14-66F3-473C-9272-BEF3E77CD16E}"/>
              </a:ext>
            </a:extLst>
          </p:cNvPr>
          <p:cNvSpPr>
            <a:spLocks noGrp="1"/>
          </p:cNvSpPr>
          <p:nvPr>
            <p:ph type="title"/>
          </p:nvPr>
        </p:nvSpPr>
        <p:spPr>
          <a:xfrm>
            <a:off x="606055" y="619992"/>
            <a:ext cx="8633637" cy="668482"/>
          </a:xfrm>
        </p:spPr>
        <p:txBody>
          <a:bodyPr>
            <a:normAutofit fontScale="90000"/>
          </a:bodyPr>
          <a:lstStyle/>
          <a:p>
            <a:pPr algn="ctr"/>
            <a:r>
              <a:rPr lang="en-US" dirty="0"/>
              <a:t>INCREMENT </a:t>
            </a:r>
            <a:r>
              <a:rPr lang="en-US" dirty="0" smtClean="0"/>
              <a:t>LOAD (Customercomplaintdetail)</a:t>
            </a:r>
            <a:endParaRPr lang="en-IN" dirty="0"/>
          </a:p>
        </p:txBody>
      </p:sp>
      <p:pic>
        <p:nvPicPr>
          <p:cNvPr id="5" name="Content Placeholder 4" descr="A picture containing water&#10;&#10;Description automatically generated">
            <a:extLst>
              <a:ext uri="{FF2B5EF4-FFF2-40B4-BE49-F238E27FC236}">
                <a16:creationId xmlns:a16="http://schemas.microsoft.com/office/drawing/2014/main" xmlns="" id="{9C829B91-6570-4375-843D-45E0CA3DAC39}"/>
              </a:ext>
            </a:extLst>
          </p:cNvPr>
          <p:cNvPicPr>
            <a:picLocks noGrp="1" noChangeAspect="1"/>
          </p:cNvPicPr>
          <p:nvPr>
            <p:ph idx="1"/>
          </p:nvPr>
        </p:nvPicPr>
        <p:blipFill>
          <a:blip r:embed="rId2"/>
          <a:stretch>
            <a:fillRect/>
          </a:stretch>
        </p:blipFill>
        <p:spPr>
          <a:xfrm>
            <a:off x="677863" y="2432807"/>
            <a:ext cx="8596312" cy="3313472"/>
          </a:xfrm>
        </p:spPr>
      </p:pic>
    </p:spTree>
    <p:extLst>
      <p:ext uri="{BB962C8B-B14F-4D97-AF65-F5344CB8AC3E}">
        <p14:creationId xmlns:p14="http://schemas.microsoft.com/office/powerpoint/2010/main" val="15074127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40FFEE57-DA8A-4BAC-AABE-D1CC96A6A9FB}"/>
              </a:ext>
            </a:extLst>
          </p:cNvPr>
          <p:cNvGraphicFramePr>
            <a:graphicFrameLocks noGrp="1"/>
          </p:cNvGraphicFramePr>
          <p:nvPr>
            <p:ph idx="1"/>
            <p:extLst>
              <p:ext uri="{D42A27DB-BD31-4B8C-83A1-F6EECF244321}">
                <p14:modId xmlns:p14="http://schemas.microsoft.com/office/powerpoint/2010/main" val="229303044"/>
              </p:ext>
            </p:extLst>
          </p:nvPr>
        </p:nvGraphicFramePr>
        <p:xfrm>
          <a:off x="0" y="1585519"/>
          <a:ext cx="5915885" cy="2239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612449924"/>
              </p:ext>
            </p:extLst>
          </p:nvPr>
        </p:nvGraphicFramePr>
        <p:xfrm>
          <a:off x="6729845" y="2314285"/>
          <a:ext cx="1125681" cy="949793"/>
        </p:xfrm>
        <a:graphic>
          <a:graphicData uri="http://schemas.openxmlformats.org/presentationml/2006/ole">
            <mc:AlternateContent xmlns:mc="http://schemas.openxmlformats.org/markup-compatibility/2006">
              <mc:Choice xmlns:v="urn:schemas-microsoft-com:vml" Requires="v">
                <p:oleObj spid="_x0000_s7203" name="Worksheet" showAsIcon="1" r:id="rId8" imgW="914400" imgH="771480" progId="Excel.Sheet.8">
                  <p:embed/>
                </p:oleObj>
              </mc:Choice>
              <mc:Fallback>
                <p:oleObj name="Worksheet" showAsIcon="1" r:id="rId8" imgW="914400" imgH="771480" progId="Excel.Sheet.8">
                  <p:embed/>
                  <p:pic>
                    <p:nvPicPr>
                      <p:cNvPr id="0" name=""/>
                      <p:cNvPicPr/>
                      <p:nvPr/>
                    </p:nvPicPr>
                    <p:blipFill>
                      <a:blip r:embed="rId9"/>
                      <a:stretch>
                        <a:fillRect/>
                      </a:stretch>
                    </p:blipFill>
                    <p:spPr>
                      <a:xfrm>
                        <a:off x="6729845" y="2314285"/>
                        <a:ext cx="1125681" cy="949793"/>
                      </a:xfrm>
                      <a:prstGeom prst="rect">
                        <a:avLst/>
                      </a:prstGeom>
                    </p:spPr>
                  </p:pic>
                </p:oleObj>
              </mc:Fallback>
            </mc:AlternateContent>
          </a:graphicData>
        </a:graphic>
      </p:graphicFrame>
    </p:spTree>
    <p:extLst>
      <p:ext uri="{BB962C8B-B14F-4D97-AF65-F5344CB8AC3E}">
        <p14:creationId xmlns:p14="http://schemas.microsoft.com/office/powerpoint/2010/main" val="2888519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F90F4C-19CC-4E0B-9C7A-8BFC466E8837}"/>
              </a:ext>
            </a:extLst>
          </p:cNvPr>
          <p:cNvSpPr>
            <a:spLocks noGrp="1"/>
          </p:cNvSpPr>
          <p:nvPr>
            <p:ph type="title"/>
          </p:nvPr>
        </p:nvSpPr>
        <p:spPr/>
        <p:txBody>
          <a:bodyPr/>
          <a:lstStyle/>
          <a:p>
            <a:pPr algn="ctr"/>
            <a:r>
              <a:rPr lang="en-US" dirty="0"/>
              <a:t>Report Screenshots</a:t>
            </a:r>
            <a:endParaRPr lang="en-IN" dirty="0"/>
          </a:p>
        </p:txBody>
      </p:sp>
      <p:pic>
        <p:nvPicPr>
          <p:cNvPr id="5" name="Content Placeholder 4" descr="A screenshot of a cell phone&#10;&#10;Description automatically generated">
            <a:extLst>
              <a:ext uri="{FF2B5EF4-FFF2-40B4-BE49-F238E27FC236}">
                <a16:creationId xmlns:a16="http://schemas.microsoft.com/office/drawing/2014/main" xmlns="" id="{69F85EC6-61EF-40AB-BBE0-3BB1244BFCB8}"/>
              </a:ext>
            </a:extLst>
          </p:cNvPr>
          <p:cNvPicPr>
            <a:picLocks noGrp="1" noChangeAspect="1"/>
          </p:cNvPicPr>
          <p:nvPr>
            <p:ph idx="1"/>
          </p:nvPr>
        </p:nvPicPr>
        <p:blipFill>
          <a:blip r:embed="rId2"/>
          <a:stretch>
            <a:fillRect/>
          </a:stretch>
        </p:blipFill>
        <p:spPr>
          <a:xfrm>
            <a:off x="1494375" y="2160588"/>
            <a:ext cx="6963287" cy="3881437"/>
          </a:xfrm>
        </p:spPr>
      </p:pic>
    </p:spTree>
    <p:extLst>
      <p:ext uri="{BB962C8B-B14F-4D97-AF65-F5344CB8AC3E}">
        <p14:creationId xmlns:p14="http://schemas.microsoft.com/office/powerpoint/2010/main" val="2422783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56C8A-86D7-40EB-935F-B9BA06B2C583}"/>
              </a:ext>
            </a:extLst>
          </p:cNvPr>
          <p:cNvSpPr>
            <a:spLocks noGrp="1"/>
          </p:cNvSpPr>
          <p:nvPr>
            <p:ph type="title"/>
          </p:nvPr>
        </p:nvSpPr>
        <p:spPr>
          <a:xfrm>
            <a:off x="677334" y="609600"/>
            <a:ext cx="8596668" cy="833306"/>
          </a:xfrm>
        </p:spPr>
        <p:txBody>
          <a:bodyPr/>
          <a:lstStyle/>
          <a:p>
            <a:pPr algn="ctr"/>
            <a:r>
              <a:rPr lang="en-US" b="1" dirty="0"/>
              <a:t>Purchasing and delivery phase </a:t>
            </a:r>
            <a:endParaRPr lang="en-IN" dirty="0"/>
          </a:p>
        </p:txBody>
      </p:sp>
      <p:sp>
        <p:nvSpPr>
          <p:cNvPr id="3" name="Content Placeholder 2">
            <a:extLst>
              <a:ext uri="{FF2B5EF4-FFF2-40B4-BE49-F238E27FC236}">
                <a16:creationId xmlns:a16="http://schemas.microsoft.com/office/drawing/2014/main" xmlns="" id="{A4669BD1-DE98-4EFD-9E9F-9AAEE4CC8B50}"/>
              </a:ext>
            </a:extLst>
          </p:cNvPr>
          <p:cNvSpPr>
            <a:spLocks noGrp="1"/>
          </p:cNvSpPr>
          <p:nvPr>
            <p:ph idx="1"/>
          </p:nvPr>
        </p:nvSpPr>
        <p:spPr>
          <a:xfrm>
            <a:off x="677334" y="1501629"/>
            <a:ext cx="8596668" cy="4539733"/>
          </a:xfrm>
        </p:spPr>
        <p:txBody>
          <a:bodyPr>
            <a:normAutofit/>
          </a:bodyPr>
          <a:lstStyle/>
          <a:p>
            <a:r>
              <a:rPr lang="en-US" sz="1400" b="1" dirty="0"/>
              <a:t>From Customer Site</a:t>
            </a:r>
            <a:endParaRPr lang="en-IN" sz="1400" dirty="0"/>
          </a:p>
          <a:p>
            <a:r>
              <a:rPr lang="en-US" sz="1400" dirty="0"/>
              <a:t>Whenever Customer wants to buy car from Rally, he can order it by two ways.</a:t>
            </a:r>
            <a:endParaRPr lang="en-IN" sz="1400" dirty="0"/>
          </a:p>
          <a:p>
            <a:pPr marL="914400" lvl="2" indent="0">
              <a:buNone/>
            </a:pPr>
            <a:r>
              <a:rPr lang="en-US" dirty="0"/>
              <a:t>1. Online </a:t>
            </a:r>
            <a:endParaRPr lang="en-IN" dirty="0"/>
          </a:p>
          <a:p>
            <a:pPr marL="914400" lvl="2" indent="0">
              <a:buNone/>
            </a:pPr>
            <a:r>
              <a:rPr lang="en-US" dirty="0"/>
              <a:t>2. Offline (By directly approaching to showroom)</a:t>
            </a:r>
            <a:endParaRPr lang="en-IN" dirty="0"/>
          </a:p>
          <a:p>
            <a:r>
              <a:rPr lang="en-US" sz="1400" b="1" dirty="0"/>
              <a:t>From Company Site</a:t>
            </a:r>
            <a:endParaRPr lang="en-IN" sz="1400" dirty="0"/>
          </a:p>
          <a:p>
            <a:pPr marL="914400" lvl="2" indent="0">
              <a:buNone/>
            </a:pPr>
            <a:r>
              <a:rPr lang="en-US" dirty="0"/>
              <a:t>First the order number is going to generate for online customer and offline customer in showroom. Then the order is going to check in the store through showroom weather it is available or not. If the order is available in store, then it can directly transport to the showroom else the order request Will be transferred to the manufacturing department i.e. warehouse.</a:t>
            </a:r>
            <a:endParaRPr lang="en-IN" dirty="0"/>
          </a:p>
          <a:p>
            <a:r>
              <a:rPr lang="en-US" sz="1400" dirty="0"/>
              <a:t>The store will request the manufacturing unit based on some condition.</a:t>
            </a:r>
            <a:endParaRPr lang="en-IN" sz="1400" dirty="0"/>
          </a:p>
          <a:p>
            <a:pPr marL="914400" lvl="2" indent="0">
              <a:buNone/>
            </a:pPr>
            <a:r>
              <a:rPr lang="en-US" dirty="0"/>
              <a:t>Location of store and manufacturing unit.</a:t>
            </a:r>
            <a:endParaRPr lang="en-IN" dirty="0"/>
          </a:p>
          <a:p>
            <a:pPr marL="914400" lvl="2" indent="0">
              <a:buNone/>
            </a:pPr>
            <a:r>
              <a:rPr lang="en-US" dirty="0"/>
              <a:t>The order is single unit or there is multiple numbers of units that need to manufacture.</a:t>
            </a:r>
            <a:endParaRPr lang="en-IN" dirty="0"/>
          </a:p>
          <a:p>
            <a:pPr marL="914400" lvl="2" indent="0">
              <a:buNone/>
            </a:pPr>
            <a:r>
              <a:rPr lang="en-US" dirty="0"/>
              <a:t>Time restrictions are there between store and manufacturing unit.</a:t>
            </a:r>
            <a:endParaRPr lang="en-IN" dirty="0"/>
          </a:p>
        </p:txBody>
      </p:sp>
    </p:spTree>
    <p:extLst>
      <p:ext uri="{BB962C8B-B14F-4D97-AF65-F5344CB8AC3E}">
        <p14:creationId xmlns:p14="http://schemas.microsoft.com/office/powerpoint/2010/main" val="480409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3589F0-F601-46D8-A339-8E0AAA76CBF9}"/>
              </a:ext>
            </a:extLst>
          </p:cNvPr>
          <p:cNvSpPr>
            <a:spLocks noGrp="1"/>
          </p:cNvSpPr>
          <p:nvPr>
            <p:ph type="title"/>
          </p:nvPr>
        </p:nvSpPr>
        <p:spPr/>
        <p:txBody>
          <a:bodyPr/>
          <a:lstStyle/>
          <a:p>
            <a:pPr algn="ctr"/>
            <a:r>
              <a:rPr lang="en-US" dirty="0"/>
              <a:t>Report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847" y="2160588"/>
            <a:ext cx="6910344" cy="3881437"/>
          </a:xfrm>
        </p:spPr>
      </p:pic>
    </p:spTree>
    <p:extLst>
      <p:ext uri="{BB962C8B-B14F-4D97-AF65-F5344CB8AC3E}">
        <p14:creationId xmlns:p14="http://schemas.microsoft.com/office/powerpoint/2010/main" val="2338893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3589F0-F601-46D8-A339-8E0AAA76CBF9}"/>
              </a:ext>
            </a:extLst>
          </p:cNvPr>
          <p:cNvSpPr>
            <a:spLocks noGrp="1"/>
          </p:cNvSpPr>
          <p:nvPr>
            <p:ph type="title"/>
          </p:nvPr>
        </p:nvSpPr>
        <p:spPr/>
        <p:txBody>
          <a:bodyPr/>
          <a:lstStyle/>
          <a:p>
            <a:pPr algn="ctr"/>
            <a:r>
              <a:rPr lang="en-US" dirty="0"/>
              <a:t>Report</a:t>
            </a:r>
            <a:endParaRPr lang="en-IN" dirty="0"/>
          </a:p>
        </p:txBody>
      </p:sp>
      <p:pic>
        <p:nvPicPr>
          <p:cNvPr id="5" name="Content Placeholder 4" descr="A screenshot of a cell phone&#10;&#10;Description automatically generated">
            <a:extLst>
              <a:ext uri="{FF2B5EF4-FFF2-40B4-BE49-F238E27FC236}">
                <a16:creationId xmlns:a16="http://schemas.microsoft.com/office/drawing/2014/main" xmlns="" id="{2511575E-9EEB-41F2-9BF8-5C535FFED593}"/>
              </a:ext>
            </a:extLst>
          </p:cNvPr>
          <p:cNvPicPr>
            <a:picLocks noGrp="1" noChangeAspect="1"/>
          </p:cNvPicPr>
          <p:nvPr>
            <p:ph idx="1"/>
          </p:nvPr>
        </p:nvPicPr>
        <p:blipFill>
          <a:blip r:embed="rId2"/>
          <a:stretch>
            <a:fillRect/>
          </a:stretch>
        </p:blipFill>
        <p:spPr>
          <a:xfrm>
            <a:off x="1315058" y="2068309"/>
            <a:ext cx="6936027" cy="3881437"/>
          </a:xfrm>
        </p:spPr>
      </p:pic>
    </p:spTree>
    <p:extLst>
      <p:ext uri="{BB962C8B-B14F-4D97-AF65-F5344CB8AC3E}">
        <p14:creationId xmlns:p14="http://schemas.microsoft.com/office/powerpoint/2010/main" val="31636093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3589F0-F601-46D8-A339-8E0AAA76CBF9}"/>
              </a:ext>
            </a:extLst>
          </p:cNvPr>
          <p:cNvSpPr>
            <a:spLocks noGrp="1"/>
          </p:cNvSpPr>
          <p:nvPr>
            <p:ph type="title"/>
          </p:nvPr>
        </p:nvSpPr>
        <p:spPr/>
        <p:txBody>
          <a:bodyPr/>
          <a:lstStyle/>
          <a:p>
            <a:pPr algn="ctr"/>
            <a:r>
              <a:rPr lang="en-US" dirty="0"/>
              <a:t>Report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681" y="2160588"/>
            <a:ext cx="7132676" cy="3881437"/>
          </a:xfrm>
        </p:spPr>
      </p:pic>
    </p:spTree>
    <p:extLst>
      <p:ext uri="{BB962C8B-B14F-4D97-AF65-F5344CB8AC3E}">
        <p14:creationId xmlns:p14="http://schemas.microsoft.com/office/powerpoint/2010/main" val="23388937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40FFEE57-DA8A-4BAC-AABE-D1CC96A6A9FB}"/>
              </a:ext>
            </a:extLst>
          </p:cNvPr>
          <p:cNvGraphicFramePr>
            <a:graphicFrameLocks noGrp="1"/>
          </p:cNvGraphicFramePr>
          <p:nvPr>
            <p:ph idx="1"/>
            <p:extLst>
              <p:ext uri="{D42A27DB-BD31-4B8C-83A1-F6EECF244321}">
                <p14:modId xmlns:p14="http://schemas.microsoft.com/office/powerpoint/2010/main" val="4031735900"/>
              </p:ext>
            </p:extLst>
          </p:nvPr>
        </p:nvGraphicFramePr>
        <p:xfrm>
          <a:off x="0" y="1585519"/>
          <a:ext cx="5915885" cy="2239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71240266"/>
              </p:ext>
            </p:extLst>
          </p:nvPr>
        </p:nvGraphicFramePr>
        <p:xfrm>
          <a:off x="6490855" y="2210378"/>
          <a:ext cx="1219200" cy="1028700"/>
        </p:xfrm>
        <a:graphic>
          <a:graphicData uri="http://schemas.openxmlformats.org/presentationml/2006/ole">
            <mc:AlternateContent xmlns:mc="http://schemas.openxmlformats.org/markup-compatibility/2006">
              <mc:Choice xmlns:v="urn:schemas-microsoft-com:vml" Requires="v">
                <p:oleObj spid="_x0000_s8224" name="Worksheet" showAsIcon="1" r:id="rId8" imgW="914400" imgH="771480" progId="Excel.Sheet.12">
                  <p:embed/>
                </p:oleObj>
              </mc:Choice>
              <mc:Fallback>
                <p:oleObj name="Worksheet" showAsIcon="1" r:id="rId8" imgW="914400" imgH="771480" progId="Excel.Sheet.12">
                  <p:embed/>
                  <p:pic>
                    <p:nvPicPr>
                      <p:cNvPr id="0" name=""/>
                      <p:cNvPicPr/>
                      <p:nvPr/>
                    </p:nvPicPr>
                    <p:blipFill>
                      <a:blip r:embed="rId9"/>
                      <a:stretch>
                        <a:fillRect/>
                      </a:stretch>
                    </p:blipFill>
                    <p:spPr>
                      <a:xfrm>
                        <a:off x="6490855" y="2210378"/>
                        <a:ext cx="1219200" cy="1028700"/>
                      </a:xfrm>
                      <a:prstGeom prst="rect">
                        <a:avLst/>
                      </a:prstGeom>
                    </p:spPr>
                  </p:pic>
                </p:oleObj>
              </mc:Fallback>
            </mc:AlternateContent>
          </a:graphicData>
        </a:graphic>
      </p:graphicFrame>
    </p:spTree>
    <p:extLst>
      <p:ext uri="{BB962C8B-B14F-4D97-AF65-F5344CB8AC3E}">
        <p14:creationId xmlns:p14="http://schemas.microsoft.com/office/powerpoint/2010/main" val="26509247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4120" y="1901535"/>
            <a:ext cx="8011391" cy="1446550"/>
          </a:xfrm>
          <a:prstGeom prst="rect">
            <a:avLst/>
          </a:prstGeom>
          <a:noFill/>
        </p:spPr>
        <p:txBody>
          <a:bodyPr wrap="square" lIns="91440" tIns="45720" rIns="91440" bIns="45720">
            <a:spAutoFit/>
            <a:scene3d>
              <a:camera prst="perspectiveLeft"/>
              <a:lightRig rig="flat" dir="tl">
                <a:rot lat="0" lon="0" rev="6600000"/>
              </a:lightRig>
            </a:scene3d>
            <a:sp3d extrusionH="25400" contourW="8890">
              <a:bevelT w="38100" h="31750" prst="relaxedInset"/>
              <a:contourClr>
                <a:schemeClr val="accent2">
                  <a:shade val="75000"/>
                </a:schemeClr>
              </a:contourClr>
            </a:sp3d>
          </a:bodyPr>
          <a:lstStyle/>
          <a:p>
            <a:pPr algn="ctr"/>
            <a:r>
              <a:rPr lang="en-US" sz="8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THANKYOU</a:t>
            </a:r>
            <a:endParaRPr lang="en-US" sz="8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540410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D7C8C2-AFBF-45F4-9D2B-BA1344A72D14}"/>
              </a:ext>
            </a:extLst>
          </p:cNvPr>
          <p:cNvSpPr>
            <a:spLocks noGrp="1"/>
          </p:cNvSpPr>
          <p:nvPr>
            <p:ph type="title"/>
          </p:nvPr>
        </p:nvSpPr>
        <p:spPr>
          <a:xfrm>
            <a:off x="677334" y="609600"/>
            <a:ext cx="8596668" cy="757806"/>
          </a:xfrm>
        </p:spPr>
        <p:txBody>
          <a:bodyPr/>
          <a:lstStyle/>
          <a:p>
            <a:pPr algn="ctr"/>
            <a:r>
              <a:rPr lang="en-US" b="1" dirty="0"/>
              <a:t>Service Phase</a:t>
            </a:r>
            <a:endParaRPr lang="en-IN" dirty="0"/>
          </a:p>
        </p:txBody>
      </p:sp>
      <p:sp>
        <p:nvSpPr>
          <p:cNvPr id="3" name="Content Placeholder 2">
            <a:extLst>
              <a:ext uri="{FF2B5EF4-FFF2-40B4-BE49-F238E27FC236}">
                <a16:creationId xmlns:a16="http://schemas.microsoft.com/office/drawing/2014/main" xmlns="" id="{F272102D-E0B6-49B1-8CEC-690223947A9C}"/>
              </a:ext>
            </a:extLst>
          </p:cNvPr>
          <p:cNvSpPr>
            <a:spLocks noGrp="1"/>
          </p:cNvSpPr>
          <p:nvPr>
            <p:ph idx="1"/>
          </p:nvPr>
        </p:nvSpPr>
        <p:spPr>
          <a:xfrm>
            <a:off x="677334" y="1711355"/>
            <a:ext cx="8596668" cy="2961313"/>
          </a:xfrm>
        </p:spPr>
        <p:txBody>
          <a:bodyPr/>
          <a:lstStyle/>
          <a:p>
            <a:r>
              <a:rPr lang="en-US" dirty="0"/>
              <a:t>After buying the vehicle if customer is facing any issue, customer can contact the service center for took care of that issue. Then we can check whether the vehicle is operable or not. After moving vehicle to service center issue can be resolved. </a:t>
            </a:r>
            <a:endParaRPr lang="en-IN" dirty="0"/>
          </a:p>
          <a:p>
            <a:r>
              <a:rPr lang="en-US" dirty="0"/>
              <a:t>There is a case in this part:</a:t>
            </a:r>
            <a:endParaRPr lang="en-IN" dirty="0"/>
          </a:p>
          <a:p>
            <a:r>
              <a:rPr lang="en-US" dirty="0"/>
              <a:t>Is the damaged part need a replacement or not </a:t>
            </a:r>
            <a:endParaRPr lang="en-IN" dirty="0"/>
          </a:p>
          <a:p>
            <a:r>
              <a:rPr lang="en-US" dirty="0"/>
              <a:t>If yes, then we can follow again the showroom </a:t>
            </a:r>
            <a:r>
              <a:rPr lang="en-US" dirty="0">
                <a:sym typeface="Wingdings" panose="05000000000000000000" pitchFamily="2" charset="2"/>
              </a:rPr>
              <a:t></a:t>
            </a:r>
            <a:r>
              <a:rPr lang="en-US" dirty="0"/>
              <a:t> store </a:t>
            </a:r>
            <a:r>
              <a:rPr lang="en-US" dirty="0">
                <a:sym typeface="Wingdings" panose="05000000000000000000" pitchFamily="2" charset="2"/>
              </a:rPr>
              <a:t></a:t>
            </a:r>
            <a:r>
              <a:rPr lang="en-US" dirty="0"/>
              <a:t> warehouse </a:t>
            </a:r>
            <a:endParaRPr lang="en-IN" dirty="0"/>
          </a:p>
          <a:p>
            <a:r>
              <a:rPr lang="en-US" dirty="0"/>
              <a:t>If no, then we that resolve the problem right away </a:t>
            </a:r>
            <a:endParaRPr lang="en-IN" dirty="0"/>
          </a:p>
          <a:p>
            <a:pPr marL="0" indent="0">
              <a:buNone/>
            </a:pPr>
            <a:endParaRPr lang="en-IN" dirty="0"/>
          </a:p>
        </p:txBody>
      </p:sp>
    </p:spTree>
    <p:extLst>
      <p:ext uri="{BB962C8B-B14F-4D97-AF65-F5344CB8AC3E}">
        <p14:creationId xmlns:p14="http://schemas.microsoft.com/office/powerpoint/2010/main" val="192381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55D70C-4142-47A4-8AE9-FAEDEBEE066F}"/>
              </a:ext>
            </a:extLst>
          </p:cNvPr>
          <p:cNvSpPr>
            <a:spLocks noGrp="1"/>
          </p:cNvSpPr>
          <p:nvPr>
            <p:ph type="title"/>
          </p:nvPr>
        </p:nvSpPr>
        <p:spPr/>
        <p:txBody>
          <a:bodyPr/>
          <a:lstStyle/>
          <a:p>
            <a:pPr algn="ctr"/>
            <a:r>
              <a:rPr lang="en-US" dirty="0"/>
              <a:t>Business Flow Diagram</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78" r="1195" b="2061"/>
          <a:stretch/>
        </p:blipFill>
        <p:spPr>
          <a:xfrm>
            <a:off x="0" y="2412684"/>
            <a:ext cx="9362209" cy="4445316"/>
          </a:xfrm>
          <a:prstGeom prst="rect">
            <a:avLst/>
          </a:prstGeom>
        </p:spPr>
      </p:pic>
    </p:spTree>
    <p:extLst>
      <p:ext uri="{BB962C8B-B14F-4D97-AF65-F5344CB8AC3E}">
        <p14:creationId xmlns:p14="http://schemas.microsoft.com/office/powerpoint/2010/main" val="369631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8D0A5E-1A71-4D43-98FB-9CD89C3BE777}"/>
              </a:ext>
            </a:extLst>
          </p:cNvPr>
          <p:cNvSpPr>
            <a:spLocks noGrp="1"/>
          </p:cNvSpPr>
          <p:nvPr>
            <p:ph type="title"/>
          </p:nvPr>
        </p:nvSpPr>
        <p:spPr>
          <a:xfrm>
            <a:off x="677334" y="609600"/>
            <a:ext cx="8596668" cy="640360"/>
          </a:xfrm>
        </p:spPr>
        <p:txBody>
          <a:bodyPr/>
          <a:lstStyle/>
          <a:p>
            <a:pPr algn="ctr"/>
            <a:r>
              <a:rPr lang="en-US" dirty="0"/>
              <a:t>Pain Points</a:t>
            </a:r>
            <a:endParaRPr lang="en-IN" dirty="0"/>
          </a:p>
        </p:txBody>
      </p:sp>
      <p:sp>
        <p:nvSpPr>
          <p:cNvPr id="3" name="Content Placeholder 2">
            <a:extLst>
              <a:ext uri="{FF2B5EF4-FFF2-40B4-BE49-F238E27FC236}">
                <a16:creationId xmlns:a16="http://schemas.microsoft.com/office/drawing/2014/main" xmlns="" id="{CE6B25CC-5001-459D-B0D7-0959B7ACA505}"/>
              </a:ext>
            </a:extLst>
          </p:cNvPr>
          <p:cNvSpPr>
            <a:spLocks noGrp="1"/>
          </p:cNvSpPr>
          <p:nvPr>
            <p:ph idx="1"/>
          </p:nvPr>
        </p:nvSpPr>
        <p:spPr>
          <a:xfrm>
            <a:off x="677334" y="2699158"/>
            <a:ext cx="8596668" cy="1459684"/>
          </a:xfrm>
        </p:spPr>
        <p:txBody>
          <a:bodyPr/>
          <a:lstStyle/>
          <a:p>
            <a:r>
              <a:rPr lang="en-US" dirty="0"/>
              <a:t>Address the Service duration delay.</a:t>
            </a:r>
            <a:endParaRPr lang="en-IN" dirty="0"/>
          </a:p>
          <a:p>
            <a:r>
              <a:rPr lang="en-US" dirty="0"/>
              <a:t>Track the performance of Service Centers and provide best customer service (Customer Satisfaction)</a:t>
            </a:r>
            <a:endParaRPr lang="en-IN" dirty="0"/>
          </a:p>
          <a:p>
            <a:r>
              <a:rPr lang="en-US" dirty="0"/>
              <a:t>Identify repeated Symptoms to do a permanent fix.</a:t>
            </a:r>
            <a:endParaRPr lang="en-IN" dirty="0"/>
          </a:p>
        </p:txBody>
      </p:sp>
    </p:spTree>
    <p:extLst>
      <p:ext uri="{BB962C8B-B14F-4D97-AF65-F5344CB8AC3E}">
        <p14:creationId xmlns:p14="http://schemas.microsoft.com/office/powerpoint/2010/main" val="3724463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xmlns="" id="{6CE273A6-EEFB-4BFE-A4CE-BE8A977FDFB9}"/>
              </a:ext>
            </a:extLst>
          </p:cNvPr>
          <p:cNvGraphicFramePr/>
          <p:nvPr>
            <p:extLst>
              <p:ext uri="{D42A27DB-BD31-4B8C-83A1-F6EECF244321}">
                <p14:modId xmlns:p14="http://schemas.microsoft.com/office/powerpoint/2010/main" val="3482986722"/>
              </p:ext>
            </p:extLst>
          </p:nvPr>
        </p:nvGraphicFramePr>
        <p:xfrm>
          <a:off x="25165" y="2857093"/>
          <a:ext cx="4261607" cy="1368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row: Right 11">
            <a:extLst>
              <a:ext uri="{FF2B5EF4-FFF2-40B4-BE49-F238E27FC236}">
                <a16:creationId xmlns:a16="http://schemas.microsoft.com/office/drawing/2014/main" xmlns="" id="{7CBBF253-1448-442E-9E66-E5121F074A8F}"/>
              </a:ext>
            </a:extLst>
          </p:cNvPr>
          <p:cNvSpPr/>
          <p:nvPr/>
        </p:nvSpPr>
        <p:spPr>
          <a:xfrm>
            <a:off x="5126786" y="3056009"/>
            <a:ext cx="2105637" cy="970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
            <a:extLst>
              <a:ext uri="{FF2B5EF4-FFF2-40B4-BE49-F238E27FC236}">
                <a16:creationId xmlns:a16="http://schemas.microsoft.com/office/drawing/2014/main" xmlns="" id="{EA5E2896-F375-4BBE-A653-2D8EDDAC7DA4}"/>
              </a:ext>
            </a:extLst>
          </p:cNvPr>
          <p:cNvSpPr>
            <a:spLocks noGrp="1"/>
          </p:cNvSpPr>
          <p:nvPr>
            <p:ph type="title"/>
          </p:nvPr>
        </p:nvSpPr>
        <p:spPr>
          <a:xfrm>
            <a:off x="0" y="0"/>
            <a:ext cx="12191999" cy="668482"/>
          </a:xfrm>
        </p:spPr>
        <p:txBody>
          <a:bodyPr/>
          <a:lstStyle/>
          <a:p>
            <a:pPr algn="ctr"/>
            <a:r>
              <a:rPr lang="en-US" dirty="0"/>
              <a:t>Source System Analysis</a:t>
            </a:r>
            <a:endParaRPr lang="en-IN" dirty="0"/>
          </a:p>
        </p:txBody>
      </p:sp>
      <p:graphicFrame>
        <p:nvGraphicFramePr>
          <p:cNvPr id="3" name="Object 2"/>
          <p:cNvGraphicFramePr>
            <a:graphicFrameLocks noChangeAspect="1"/>
          </p:cNvGraphicFramePr>
          <p:nvPr>
            <p:extLst>
              <p:ext uri="{D42A27DB-BD31-4B8C-83A1-F6EECF244321}">
                <p14:modId xmlns:p14="http://schemas.microsoft.com/office/powerpoint/2010/main" val="3167170260"/>
              </p:ext>
            </p:extLst>
          </p:nvPr>
        </p:nvGraphicFramePr>
        <p:xfrm>
          <a:off x="7935189" y="3201482"/>
          <a:ext cx="1297048" cy="1094384"/>
        </p:xfrm>
        <a:graphic>
          <a:graphicData uri="http://schemas.openxmlformats.org/presentationml/2006/ole">
            <mc:AlternateContent xmlns:mc="http://schemas.openxmlformats.org/markup-compatibility/2006">
              <mc:Choice xmlns:v="urn:schemas-microsoft-com:vml" Requires="v">
                <p:oleObj spid="_x0000_s4143" name="Worksheet" showAsIcon="1" r:id="rId8" imgW="914400" imgH="771480" progId="Excel.Sheet.12">
                  <p:embed/>
                </p:oleObj>
              </mc:Choice>
              <mc:Fallback>
                <p:oleObj name="Worksheet" showAsIcon="1" r:id="rId8" imgW="914400" imgH="771480" progId="Excel.Sheet.12">
                  <p:embed/>
                  <p:pic>
                    <p:nvPicPr>
                      <p:cNvPr id="0" name=""/>
                      <p:cNvPicPr/>
                      <p:nvPr/>
                    </p:nvPicPr>
                    <p:blipFill>
                      <a:blip r:embed="rId9"/>
                      <a:stretch>
                        <a:fillRect/>
                      </a:stretch>
                    </p:blipFill>
                    <p:spPr>
                      <a:xfrm>
                        <a:off x="7935189" y="3201482"/>
                        <a:ext cx="1297048" cy="1094384"/>
                      </a:xfrm>
                      <a:prstGeom prst="rect">
                        <a:avLst/>
                      </a:prstGeom>
                    </p:spPr>
                  </p:pic>
                </p:oleObj>
              </mc:Fallback>
            </mc:AlternateContent>
          </a:graphicData>
        </a:graphic>
      </p:graphicFrame>
    </p:spTree>
    <p:extLst>
      <p:ext uri="{BB962C8B-B14F-4D97-AF65-F5344CB8AC3E}">
        <p14:creationId xmlns:p14="http://schemas.microsoft.com/office/powerpoint/2010/main" val="4078006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a:extLst>
              <a:ext uri="{FF2B5EF4-FFF2-40B4-BE49-F238E27FC236}">
                <a16:creationId xmlns:a16="http://schemas.microsoft.com/office/drawing/2014/main" xmlns="" id="{6CE273A6-EEFB-4BFE-A4CE-BE8A977FDFB9}"/>
              </a:ext>
            </a:extLst>
          </p:cNvPr>
          <p:cNvGraphicFramePr/>
          <p:nvPr>
            <p:extLst>
              <p:ext uri="{D42A27DB-BD31-4B8C-83A1-F6EECF244321}">
                <p14:modId xmlns:p14="http://schemas.microsoft.com/office/powerpoint/2010/main" val="317169789"/>
              </p:ext>
            </p:extLst>
          </p:nvPr>
        </p:nvGraphicFramePr>
        <p:xfrm>
          <a:off x="25165" y="2857093"/>
          <a:ext cx="4261607" cy="1368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Arrow: Right 11">
            <a:extLst>
              <a:ext uri="{FF2B5EF4-FFF2-40B4-BE49-F238E27FC236}">
                <a16:creationId xmlns:a16="http://schemas.microsoft.com/office/drawing/2014/main" xmlns="" id="{7CBBF253-1448-442E-9E66-E5121F074A8F}"/>
              </a:ext>
            </a:extLst>
          </p:cNvPr>
          <p:cNvSpPr/>
          <p:nvPr/>
        </p:nvSpPr>
        <p:spPr>
          <a:xfrm>
            <a:off x="856122" y="2900146"/>
            <a:ext cx="3809396" cy="970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
            <a:extLst>
              <a:ext uri="{FF2B5EF4-FFF2-40B4-BE49-F238E27FC236}">
                <a16:creationId xmlns:a16="http://schemas.microsoft.com/office/drawing/2014/main" xmlns="" id="{EA5E2896-F375-4BBE-A653-2D8EDDAC7DA4}"/>
              </a:ext>
            </a:extLst>
          </p:cNvPr>
          <p:cNvSpPr>
            <a:spLocks noGrp="1"/>
          </p:cNvSpPr>
          <p:nvPr>
            <p:ph type="title"/>
          </p:nvPr>
        </p:nvSpPr>
        <p:spPr>
          <a:xfrm>
            <a:off x="568679" y="162791"/>
            <a:ext cx="8596668" cy="637309"/>
          </a:xfrm>
        </p:spPr>
        <p:txBody>
          <a:bodyPr>
            <a:normAutofit fontScale="90000"/>
          </a:bodyPr>
          <a:lstStyle/>
          <a:p>
            <a:pPr algn="ctr"/>
            <a:r>
              <a:rPr lang="en-US" dirty="0"/>
              <a:t>Source </a:t>
            </a:r>
            <a:r>
              <a:rPr lang="en-US" dirty="0" smtClean="0"/>
              <a:t>To Target Mapping</a:t>
            </a:r>
            <a:endParaRPr lang="en-IN" dirty="0"/>
          </a:p>
        </p:txBody>
      </p:sp>
      <p:graphicFrame>
        <p:nvGraphicFramePr>
          <p:cNvPr id="2" name="Object 1"/>
          <p:cNvGraphicFramePr>
            <a:graphicFrameLocks noChangeAspect="1"/>
          </p:cNvGraphicFramePr>
          <p:nvPr>
            <p:extLst>
              <p:ext uri="{D42A27DB-BD31-4B8C-83A1-F6EECF244321}">
                <p14:modId xmlns:p14="http://schemas.microsoft.com/office/powerpoint/2010/main" val="3270208134"/>
              </p:ext>
            </p:extLst>
          </p:nvPr>
        </p:nvGraphicFramePr>
        <p:xfrm>
          <a:off x="5929746" y="3004993"/>
          <a:ext cx="1271154" cy="1072536"/>
        </p:xfrm>
        <a:graphic>
          <a:graphicData uri="http://schemas.openxmlformats.org/presentationml/2006/ole">
            <mc:AlternateContent xmlns:mc="http://schemas.openxmlformats.org/markup-compatibility/2006">
              <mc:Choice xmlns:v="urn:schemas-microsoft-com:vml" Requires="v">
                <p:oleObj spid="_x0000_s10252" name="Worksheet" showAsIcon="1" r:id="rId8" imgW="914400" imgH="771480" progId="Excel.Sheet.12">
                  <p:embed/>
                </p:oleObj>
              </mc:Choice>
              <mc:Fallback>
                <p:oleObj name="Worksheet" showAsIcon="1" r:id="rId8" imgW="914400" imgH="771480" progId="Excel.Sheet.12">
                  <p:embed/>
                  <p:pic>
                    <p:nvPicPr>
                      <p:cNvPr id="0" name=""/>
                      <p:cNvPicPr/>
                      <p:nvPr/>
                    </p:nvPicPr>
                    <p:blipFill>
                      <a:blip r:embed="rId9"/>
                      <a:stretch>
                        <a:fillRect/>
                      </a:stretch>
                    </p:blipFill>
                    <p:spPr>
                      <a:xfrm>
                        <a:off x="5929746" y="3004993"/>
                        <a:ext cx="1271154" cy="1072536"/>
                      </a:xfrm>
                      <a:prstGeom prst="rect">
                        <a:avLst/>
                      </a:prstGeom>
                    </p:spPr>
                  </p:pic>
                </p:oleObj>
              </mc:Fallback>
            </mc:AlternateContent>
          </a:graphicData>
        </a:graphic>
      </p:graphicFrame>
    </p:spTree>
    <p:extLst>
      <p:ext uri="{BB962C8B-B14F-4D97-AF65-F5344CB8AC3E}">
        <p14:creationId xmlns:p14="http://schemas.microsoft.com/office/powerpoint/2010/main" val="1351501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xmlns="" id="{4815A7B4-532E-48C9-AC24-D78ACF3339D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425267" y="-8467"/>
            <a:ext cx="4766733" cy="6866467"/>
            <a:chOff x="7425267" y="-8467"/>
            <a:chExt cx="4766733" cy="6866467"/>
          </a:xfrm>
        </p:grpSpPr>
        <p:cxnSp>
          <p:nvCxnSpPr>
            <p:cNvPr id="37" name="Straight Connector 36">
              <a:extLst>
                <a:ext uri="{FF2B5EF4-FFF2-40B4-BE49-F238E27FC236}">
                  <a16:creationId xmlns:a16="http://schemas.microsoft.com/office/drawing/2014/main" xmlns="" id="{3CBAA4DE-3D7B-460B-AE98-D9F9990C0B6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xmlns="" id="{7BF1ED3E-4F80-4AF6-A41B-44F53DDE610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xmlns="" id="{C0B2D747-3E31-45C5-9A98-A9710A585F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xmlns="" id="{A15FD4BA-3020-462D-8BE8-B3A65B8E49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xmlns="" id="{A304284A-7318-4DD5-898C-2F6B23C778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xmlns="" id="{9DF48E66-B635-4509-B115-E0987C014E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xmlns="" id="{E3B96D94-5F5A-4F4C-810C-917BF4D266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xmlns="" id="{7F3782D6-BFF8-4389-9D39-A023ADAA92C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xmlns="" id="{ECE162D4-FCAE-441B-B5E9-C91DE62124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1E7476F4-92D7-4C1C-99C0-994B9AA3F534}"/>
              </a:ext>
            </a:extLst>
          </p:cNvPr>
          <p:cNvSpPr>
            <a:spLocks noGrp="1"/>
          </p:cNvSpPr>
          <p:nvPr>
            <p:ph type="title"/>
          </p:nvPr>
        </p:nvSpPr>
        <p:spPr>
          <a:xfrm>
            <a:off x="3173" y="12700"/>
            <a:ext cx="12188827" cy="752301"/>
          </a:xfrm>
        </p:spPr>
        <p:txBody>
          <a:bodyPr vert="horz" lIns="91440" tIns="45720" rIns="91440" bIns="45720" rtlCol="0" anchor="b">
            <a:normAutofit/>
          </a:bodyPr>
          <a:lstStyle/>
          <a:p>
            <a:pPr algn="ctr"/>
            <a:r>
              <a:rPr lang="en-US" dirty="0"/>
              <a:t>Conceptual Data Modeling</a:t>
            </a:r>
          </a:p>
        </p:txBody>
      </p:sp>
      <p:sp>
        <p:nvSpPr>
          <p:cNvPr id="7" name="Rectangle 37"/>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156" y="810491"/>
            <a:ext cx="6811326" cy="5909629"/>
          </a:xfrm>
          <a:prstGeom prst="rect">
            <a:avLst/>
          </a:prstGeom>
        </p:spPr>
      </p:pic>
    </p:spTree>
    <p:extLst>
      <p:ext uri="{BB962C8B-B14F-4D97-AF65-F5344CB8AC3E}">
        <p14:creationId xmlns:p14="http://schemas.microsoft.com/office/powerpoint/2010/main" val="1983637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12192000" cy="626918"/>
          </a:xfrm>
        </p:spPr>
        <p:txBody>
          <a:bodyPr>
            <a:normAutofit fontScale="90000"/>
          </a:bodyPr>
          <a:lstStyle/>
          <a:p>
            <a:pPr algn="ctr"/>
            <a:r>
              <a:rPr lang="en-US" dirty="0"/>
              <a:t>Logical Data Modeling</a:t>
            </a:r>
            <a:endParaRPr lang="en-IN" dirty="0"/>
          </a:p>
        </p:txBody>
      </p:sp>
      <p:pic>
        <p:nvPicPr>
          <p:cNvPr id="14340" name="Picture 4" descr="https://documents.lucidchart.com/documents/f61d1b6b-7a70-44ac-8905-5ec547d161d9/pages/0_0?a=571&amp;x=-1772&amp;y=-1588&amp;w=4224&amp;h=2774&amp;store=1&amp;accept=image%2F*&amp;auth=LCA%201ee269cb0c506b7396f8ab99386607f78743ab27-ts%3D15771655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06550"/>
            <a:ext cx="12192000" cy="5551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9517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4191</TotalTime>
  <Words>379</Words>
  <Application>Microsoft Office PowerPoint</Application>
  <PresentationFormat>Custom</PresentationFormat>
  <Paragraphs>70</Paragraphs>
  <Slides>24</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27" baseType="lpstr">
      <vt:lpstr>Facet</vt:lpstr>
      <vt:lpstr>Worksheet</vt:lpstr>
      <vt:lpstr>Document</vt:lpstr>
      <vt:lpstr>Business Introduction</vt:lpstr>
      <vt:lpstr>Purchasing and delivery phase </vt:lpstr>
      <vt:lpstr>Service Phase</vt:lpstr>
      <vt:lpstr>Business Flow Diagram</vt:lpstr>
      <vt:lpstr>Pain Points</vt:lpstr>
      <vt:lpstr>Source System Analysis</vt:lpstr>
      <vt:lpstr>Source To Target Mapping</vt:lpstr>
      <vt:lpstr>Conceptual Data Modeling</vt:lpstr>
      <vt:lpstr>Logical Data Modeling</vt:lpstr>
      <vt:lpstr>Logical Data Modeling</vt:lpstr>
      <vt:lpstr>Logical Data Modeling</vt:lpstr>
      <vt:lpstr>PowerPoint Presentation</vt:lpstr>
      <vt:lpstr>BUS Matrix</vt:lpstr>
      <vt:lpstr>ETL STRATEGY</vt:lpstr>
      <vt:lpstr>SQL QURIES</vt:lpstr>
      <vt:lpstr>ETL LOAD SCD2(Vehiclevin)</vt:lpstr>
      <vt:lpstr>INCREMENT LOAD (Customercomplaintdetail)</vt:lpstr>
      <vt:lpstr>PowerPoint Presentation</vt:lpstr>
      <vt:lpstr>Report Screenshots</vt:lpstr>
      <vt:lpstr>Report</vt:lpstr>
      <vt:lpstr>Report</vt:lpstr>
      <vt:lpstr>Report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Kundan Singh</dc:creator>
  <cp:lastModifiedBy>Kundan Singh</cp:lastModifiedBy>
  <cp:revision>67</cp:revision>
  <dcterms:created xsi:type="dcterms:W3CDTF">2019-12-10T11:16:43Z</dcterms:created>
  <dcterms:modified xsi:type="dcterms:W3CDTF">2019-12-24T05:37:08Z</dcterms:modified>
</cp:coreProperties>
</file>