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Varma" userId="f6b36f9407cf6eb6" providerId="LiveId" clId="{45FC2C7F-F780-4F37-B534-CD1B357FD7EA}"/>
    <pc:docChg chg="modSld">
      <pc:chgData name="Chaitanya Varma" userId="f6b36f9407cf6eb6" providerId="LiveId" clId="{45FC2C7F-F780-4F37-B534-CD1B357FD7EA}" dt="2024-05-03T07:20:56.527" v="0" actId="20577"/>
      <pc:docMkLst>
        <pc:docMk/>
      </pc:docMkLst>
      <pc:sldChg chg="modSp mod">
        <pc:chgData name="Chaitanya Varma" userId="f6b36f9407cf6eb6" providerId="LiveId" clId="{45FC2C7F-F780-4F37-B534-CD1B357FD7EA}" dt="2024-05-03T07:20:56.527" v="0" actId="20577"/>
        <pc:sldMkLst>
          <pc:docMk/>
          <pc:sldMk cId="1842109064" sldId="257"/>
        </pc:sldMkLst>
        <pc:spChg chg="mod">
          <ac:chgData name="Chaitanya Varma" userId="f6b36f9407cf6eb6" providerId="LiveId" clId="{45FC2C7F-F780-4F37-B534-CD1B357FD7EA}" dt="2024-05-03T07:20:56.527" v="0" actId="20577"/>
          <ac:spMkLst>
            <pc:docMk/>
            <pc:sldMk cId="1842109064" sldId="257"/>
            <ac:spMk id="3" creationId="{6517981E-4CB8-40EA-7039-6B7664442A14}"/>
          </ac:spMkLst>
        </pc:spChg>
      </pc:sldChg>
    </pc:docChg>
  </pc:docChgLst>
  <pc:docChgLst>
    <pc:chgData name="Chaitanya Varma" userId="f6b36f9407cf6eb6" providerId="LiveId" clId="{4137011C-DB15-4C79-83AD-1457999774FF}"/>
    <pc:docChg chg="addSld modSld">
      <pc:chgData name="Chaitanya Varma" userId="f6b36f9407cf6eb6" providerId="LiveId" clId="{4137011C-DB15-4C79-83AD-1457999774FF}" dt="2023-12-04T16:48:35.995" v="35" actId="14100"/>
      <pc:docMkLst>
        <pc:docMk/>
      </pc:docMkLst>
      <pc:sldChg chg="modSp mod">
        <pc:chgData name="Chaitanya Varma" userId="f6b36f9407cf6eb6" providerId="LiveId" clId="{4137011C-DB15-4C79-83AD-1457999774FF}" dt="2023-11-28T10:51:31.137" v="1" actId="20577"/>
        <pc:sldMkLst>
          <pc:docMk/>
          <pc:sldMk cId="2852572334" sldId="267"/>
        </pc:sldMkLst>
        <pc:spChg chg="mod">
          <ac:chgData name="Chaitanya Varma" userId="f6b36f9407cf6eb6" providerId="LiveId" clId="{4137011C-DB15-4C79-83AD-1457999774FF}" dt="2023-11-28T10:51:31.137" v="1" actId="20577"/>
          <ac:spMkLst>
            <pc:docMk/>
            <pc:sldMk cId="2852572334" sldId="267"/>
            <ac:spMk id="3" creationId="{997B314E-8B31-061C-2AD5-62A79B9BD7B9}"/>
          </ac:spMkLst>
        </pc:spChg>
      </pc:sldChg>
      <pc:sldChg chg="addSp delSp modSp new mod">
        <pc:chgData name="Chaitanya Varma" userId="f6b36f9407cf6eb6" providerId="LiveId" clId="{4137011C-DB15-4C79-83AD-1457999774FF}" dt="2023-12-04T16:48:35.995" v="35" actId="14100"/>
        <pc:sldMkLst>
          <pc:docMk/>
          <pc:sldMk cId="2234702587" sldId="268"/>
        </pc:sldMkLst>
        <pc:spChg chg="mod">
          <ac:chgData name="Chaitanya Varma" userId="f6b36f9407cf6eb6" providerId="LiveId" clId="{4137011C-DB15-4C79-83AD-1457999774FF}" dt="2023-12-04T16:46:55.227" v="24" actId="20577"/>
          <ac:spMkLst>
            <pc:docMk/>
            <pc:sldMk cId="2234702587" sldId="268"/>
            <ac:spMk id="2" creationId="{383B83BB-ECDE-AC5B-FA0F-5E3E896CD88A}"/>
          </ac:spMkLst>
        </pc:spChg>
        <pc:spChg chg="del">
          <ac:chgData name="Chaitanya Varma" userId="f6b36f9407cf6eb6" providerId="LiveId" clId="{4137011C-DB15-4C79-83AD-1457999774FF}" dt="2023-12-04T16:47:59.891" v="25" actId="931"/>
          <ac:spMkLst>
            <pc:docMk/>
            <pc:sldMk cId="2234702587" sldId="268"/>
            <ac:spMk id="3" creationId="{D478E042-892F-4309-F154-58D2D2C6EA4D}"/>
          </ac:spMkLst>
        </pc:spChg>
        <pc:picChg chg="add mod">
          <ac:chgData name="Chaitanya Varma" userId="f6b36f9407cf6eb6" providerId="LiveId" clId="{4137011C-DB15-4C79-83AD-1457999774FF}" dt="2023-12-04T16:48:35.995" v="35" actId="14100"/>
          <ac:picMkLst>
            <pc:docMk/>
            <pc:sldMk cId="2234702587" sldId="268"/>
            <ac:picMk id="5" creationId="{5D4CC2A1-2D23-1A7D-C2F5-48A7493B0E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8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0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8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8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159ED-4056-9683-BE77-B06D7D1A0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B3B1F-CFA9-3B94-08F2-9256F0F62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HBFC BANK PERSONAL LOANS BUSINESS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F560C-F346-2BD9-272A-1630B6A5A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KALIDINDI SREERAM CHAITANYA VARMA</a:t>
            </a:r>
          </a:p>
          <a:p>
            <a:r>
              <a:rPr lang="en-IN">
                <a:solidFill>
                  <a:srgbClr val="FFFFFF"/>
                </a:solidFill>
              </a:rPr>
              <a:t>GLCA DA ACADEMIC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6AD6-E286-A440-B462-32F5FEC5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Vs Personal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3D7D-B270-C209-FE01-F3DD94FE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61%</a:t>
            </a:r>
            <a:r>
              <a:rPr lang="en-IN" sz="2000" b="0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0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those who have taken personal loans </a:t>
            </a:r>
            <a:r>
              <a:rPr lang="en-IN" sz="2000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an Online Banking facility.</a:t>
            </a:r>
          </a:p>
          <a:p>
            <a:endParaRPr lang="en-IN" sz="2000" baseline="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dirty="0"/>
          </a:p>
        </p:txBody>
      </p:sp>
      <p:pic>
        <p:nvPicPr>
          <p:cNvPr id="5" name="Picture 4" descr="A blue and yellow box with black text&#10;&#10;Description automatically generated">
            <a:extLst>
              <a:ext uri="{FF2B5EF4-FFF2-40B4-BE49-F238E27FC236}">
                <a16:creationId xmlns:a16="http://schemas.microsoft.com/office/drawing/2014/main" id="{2E47C475-CE48-8D82-FCA2-09AF2484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80701"/>
            <a:ext cx="4998720" cy="3188391"/>
          </a:xfrm>
          <a:prstGeom prst="rect">
            <a:avLst/>
          </a:prstGeom>
        </p:spPr>
      </p:pic>
      <p:pic>
        <p:nvPicPr>
          <p:cNvPr id="7" name="Picture 6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FC61E2A6-B2D8-A13E-F1E7-79E5BB4AF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0701"/>
            <a:ext cx="5059680" cy="31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93D5-B425-725E-2F5B-17FD0859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TD Account Vs Personal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50DF-71EB-6E57-14C8-A702FB8F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71%</a:t>
            </a:r>
            <a:r>
              <a:rPr lang="en-IN" sz="20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those who have taken loans do </a:t>
            </a:r>
            <a:r>
              <a:rPr lang="en-IN" sz="2000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have a TD account.</a:t>
            </a:r>
          </a:p>
          <a:p>
            <a:endParaRPr lang="en-I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A blue and yellow box with black text&#10;&#10;Description automatically generated">
            <a:extLst>
              <a:ext uri="{FF2B5EF4-FFF2-40B4-BE49-F238E27FC236}">
                <a16:creationId xmlns:a16="http://schemas.microsoft.com/office/drawing/2014/main" id="{3347E5FB-BEBE-3E43-D619-ABF56FAE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78909"/>
            <a:ext cx="4998720" cy="3090184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22BF3D3-1BAD-EFC3-A521-3AD951B51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8908"/>
            <a:ext cx="5029200" cy="30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6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254-4CF8-287D-771E-CABB85B5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Important data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23F7-EAB5-5B05-BAF8-484115BB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39% of those who have both Term Deposit and Credit Card have taken a Personal loan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Median Income of those who have taken a personal loan is 142.5K/ year while those who have not taken one is 59.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000" b="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81%</a:t>
            </a:r>
            <a:r>
              <a:rPr lang="en-IN" sz="2000" b="1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0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those who have taken personal loans are either </a:t>
            </a:r>
            <a:r>
              <a:rPr lang="en-IN" sz="2000" b="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Professional or Graduate.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0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91% </a:t>
            </a: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those who have taken personal loans have</a:t>
            </a:r>
            <a:r>
              <a:rPr lang="en-IN" sz="20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 income of </a:t>
            </a:r>
            <a:r>
              <a:rPr lang="en-IN" sz="2000" b="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more than 100k/year.</a:t>
            </a:r>
            <a:endParaRPr lang="en-IN" sz="2000" baseline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61%</a:t>
            </a:r>
            <a:r>
              <a:rPr lang="en-IN" sz="2000" b="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0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those who have taken personal loans use an Online Banking facility.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0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71% of those who have taken loans do not have a TD account.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000" baseline="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000" baseline="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000" b="0" baseline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9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438C-B434-36EC-016A-7B35FBE6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Customer Base Which Has a Higher Chance of Availing Personal Loan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314E-8B31-061C-2AD5-62A79B9B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Customers who are either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Professional or Graduate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Customers whose annual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income is greater than 100k/Year</a:t>
            </a: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Avoid customers whose annual income is less than 50k/Year.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Customers who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 not have a Term Deposit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Customers who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online Internet banking facilities.</a:t>
            </a:r>
          </a:p>
          <a:p>
            <a:pPr marL="0" indent="0">
              <a:buNone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bank should consider sending Personal Loan offers to customers who meet the above-mentioned criteria.</a:t>
            </a:r>
          </a:p>
        </p:txBody>
      </p:sp>
    </p:spTree>
    <p:extLst>
      <p:ext uri="{BB962C8B-B14F-4D97-AF65-F5344CB8AC3E}">
        <p14:creationId xmlns:p14="http://schemas.microsoft.com/office/powerpoint/2010/main" val="28525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AC55-1F36-8F9E-DEF4-6630549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8792"/>
          </a:xfrm>
        </p:spPr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981E-4CB8-40EA-7039-6B766444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612115"/>
          </a:xfrm>
        </p:spPr>
        <p:txBody>
          <a:bodyPr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 the last campaign, the bank reached out to 5000 customers out of which 480 customers accepted the personal loan offer. The bank incurred a huge cost in running a marketing campaign to reach out to so many customers. We are tasked to optimise the cost of this campaign by identifying the correct target base (without a significant reduction in number of acceptance of offers). The bank can then send Personal Loan offers to these target customers who have a higher chance of accepting the offer. Based on your analysis, suggest a strategy for the management of HBFC Bank.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4210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83BB-ECDE-AC5B-FA0F-5E3E896C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4CC2A1-2D23-1A7D-C2F5-48A7493B0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64735"/>
            <a:ext cx="10058400" cy="3604437"/>
          </a:xfrm>
        </p:spPr>
      </p:pic>
    </p:spTree>
    <p:extLst>
      <p:ext uri="{BB962C8B-B14F-4D97-AF65-F5344CB8AC3E}">
        <p14:creationId xmlns:p14="http://schemas.microsoft.com/office/powerpoint/2010/main" val="223470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70BF-F37C-4285-3BE6-3A31DAE2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Percentage of Bank Customers who have availed Personal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516D-469B-F7DA-2549-ADCDDA7A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9.60% (480) of the total 5000 bank customers availed Personal Loans.</a:t>
            </a:r>
          </a:p>
          <a:p>
            <a:pPr marL="0" indent="0">
              <a:buNone/>
            </a:pPr>
            <a:endParaRPr lang="en-I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 descr="A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D41AE330-95F0-73DB-179A-52ACD6FBD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11448"/>
            <a:ext cx="10058400" cy="295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6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E3B1-EA33-CEC4-1BC5-AEDA6045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Some Descriptive Stats of the Bank Customers</a:t>
            </a:r>
          </a:p>
        </p:txBody>
      </p:sp>
      <p:pic>
        <p:nvPicPr>
          <p:cNvPr id="5" name="Content Placeholder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64CAC740-67C9-1C6F-2A95-DB3D005AC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64735"/>
            <a:ext cx="10058400" cy="3125972"/>
          </a:xfrm>
        </p:spPr>
      </p:pic>
    </p:spTree>
    <p:extLst>
      <p:ext uri="{BB962C8B-B14F-4D97-AF65-F5344CB8AC3E}">
        <p14:creationId xmlns:p14="http://schemas.microsoft.com/office/powerpoint/2010/main" val="508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4977-4B3E-777A-3EFB-E322B035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Experience Classification of the Bank Customers</a:t>
            </a:r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E894ACB0-9C93-2239-9985-44DC86306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8249"/>
            <a:ext cx="5059680" cy="276239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1CC9726-01AA-C9E8-458A-0C3663DF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58249"/>
            <a:ext cx="4998720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9B2C-BB2F-2D1E-FC78-3348059D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Zip Codes where Bank Customers are Located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FFAF-3164-1252-400C-114D04D9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Physical advertisement concentrated in these Zip Codes might help as almost 1/5</a:t>
            </a:r>
            <a:r>
              <a:rPr lang="en-IN" sz="2000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</a:t>
            </a: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the customers are in these particular Zip Codes.</a:t>
            </a:r>
          </a:p>
          <a:p>
            <a:endParaRPr lang="en-I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2956F6-5B56-CD25-BD50-5D9C52DF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51544"/>
            <a:ext cx="10058400" cy="28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4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40C1-D1C4-6E7D-F550-E034C017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 vs Personal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4B43-C86B-4DB0-E9B6-8B972121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can clearly see that </a:t>
            </a:r>
            <a:r>
              <a:rPr lang="en-IN" sz="2000" b="0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81%</a:t>
            </a:r>
            <a:r>
              <a:rPr lang="en-IN" sz="2000" b="1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20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those who have taken personal loans are either </a:t>
            </a:r>
            <a:r>
              <a:rPr lang="en-IN" sz="2000" b="0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Professional</a:t>
            </a:r>
            <a:r>
              <a:rPr lang="en-IN" sz="2000" b="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</a:t>
            </a:r>
            <a:r>
              <a:rPr lang="en-IN" sz="2000" b="0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Graduate</a:t>
            </a:r>
            <a:r>
              <a:rPr lang="en-IN" sz="2000" b="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IN" sz="1800" b="0" baseline="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B82B48-06CE-A376-C2C5-4EAE3427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82119"/>
            <a:ext cx="4998720" cy="288697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F1AC588-63AD-2BFB-920B-419FA4355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82119"/>
            <a:ext cx="5059680" cy="28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6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7A75-B431-C316-B1E5-97294771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Income Category Vs Personal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56E0-997E-36E1-FB4A-3CD70CD5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 </a:t>
            </a:r>
            <a:r>
              <a:rPr lang="en-IN" sz="2000" b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91% </a:t>
            </a: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those who have taken personal loans have</a:t>
            </a:r>
            <a:r>
              <a:rPr lang="en-IN" sz="2000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 </a:t>
            </a:r>
            <a:r>
              <a:rPr lang="en-IN" sz="2000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income of </a:t>
            </a:r>
            <a:r>
              <a:rPr lang="en-IN" sz="2000" b="0" baseline="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more than 100k/year.</a:t>
            </a:r>
          </a:p>
        </p:txBody>
      </p:sp>
      <p:pic>
        <p:nvPicPr>
          <p:cNvPr id="9" name="Picture 8" descr="A blue and white rectangular box with a yellow square in the middle&#10;&#10;Description automatically generated">
            <a:extLst>
              <a:ext uri="{FF2B5EF4-FFF2-40B4-BE49-F238E27FC236}">
                <a16:creationId xmlns:a16="http://schemas.microsoft.com/office/drawing/2014/main" id="{FC0F983D-98AA-58D4-9E5D-1C063A552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72593"/>
            <a:ext cx="4998720" cy="2896497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CF8773E6-9C51-7AFB-6290-59F2049E4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2594"/>
            <a:ext cx="4998720" cy="28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41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474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Nova Light</vt:lpstr>
      <vt:lpstr>Bembo</vt:lpstr>
      <vt:lpstr>Calibri</vt:lpstr>
      <vt:lpstr>Courier New</vt:lpstr>
      <vt:lpstr>lato</vt:lpstr>
      <vt:lpstr>RetrospectVTI</vt:lpstr>
      <vt:lpstr>HBFC BANK PERSONAL LOANS BUSINESS PROJECT</vt:lpstr>
      <vt:lpstr>Business Problem</vt:lpstr>
      <vt:lpstr>Data Description</vt:lpstr>
      <vt:lpstr>Percentage of Bank Customers who have availed Personal Loans</vt:lpstr>
      <vt:lpstr>Some Descriptive Stats of the Bank Customers</vt:lpstr>
      <vt:lpstr>Experience Classification of the Bank Customers</vt:lpstr>
      <vt:lpstr>Top Zip Codes where Bank Customers are Located</vt:lpstr>
      <vt:lpstr>Education vs Personal Loan</vt:lpstr>
      <vt:lpstr>Income Category Vs Personal Loans</vt:lpstr>
      <vt:lpstr>Online Vs Personal Loan</vt:lpstr>
      <vt:lpstr>TD Account Vs Personal Loan</vt:lpstr>
      <vt:lpstr>Important data points</vt:lpstr>
      <vt:lpstr>Customer Base Which Has a Higher Chance of Availing Personal Loan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HBFC BANK PERSONAL LOANS BUSINESS PROJECT</dc:title>
  <dc:creator>Chaitanya Varma</dc:creator>
  <cp:lastModifiedBy>Chaitanya Varma</cp:lastModifiedBy>
  <cp:revision>1</cp:revision>
  <dcterms:created xsi:type="dcterms:W3CDTF">2023-11-28T06:43:40Z</dcterms:created>
  <dcterms:modified xsi:type="dcterms:W3CDTF">2024-05-03T07:21:05Z</dcterms:modified>
</cp:coreProperties>
</file>