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0" r:id="rId4"/>
    <p:sldId id="259" r:id="rId5"/>
    <p:sldId id="275" r:id="rId6"/>
    <p:sldId id="261" r:id="rId7"/>
    <p:sldId id="262" r:id="rId8"/>
    <p:sldId id="266" r:id="rId9"/>
    <p:sldId id="263" r:id="rId10"/>
    <p:sldId id="277" r:id="rId11"/>
    <p:sldId id="278" r:id="rId12"/>
    <p:sldId id="276" r:id="rId13"/>
    <p:sldId id="273" r:id="rId14"/>
    <p:sldId id="27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38e4bf1a7b6a568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38e4bf1a7b6a56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 name="Google Shape;18;p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 name="Google Shape;20;p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914400" y="328967"/>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200"/>
              <a:buFont typeface="Times New Roman"/>
              <a:buNone/>
            </a:pPr>
            <a:r>
              <a:rPr lang="en-IN" sz="2200" b="1">
                <a:latin typeface="Times New Roman"/>
                <a:ea typeface="Times New Roman"/>
                <a:cs typeface="Times New Roman"/>
                <a:sym typeface="Times New Roman"/>
              </a:rPr>
              <a:t>TOPOLOGY OPTIMIZATION OF HEAT SINK</a:t>
            </a:r>
            <a:endParaRPr sz="2200"/>
          </a:p>
        </p:txBody>
      </p:sp>
      <p:sp>
        <p:nvSpPr>
          <p:cNvPr id="89" name="Google Shape;89;p13"/>
          <p:cNvSpPr txBox="1">
            <a:spLocks noGrp="1"/>
          </p:cNvSpPr>
          <p:nvPr>
            <p:ph type="body" idx="1"/>
          </p:nvPr>
        </p:nvSpPr>
        <p:spPr>
          <a:xfrm>
            <a:off x="1157306" y="2337884"/>
            <a:ext cx="3890248" cy="1447060"/>
          </a:xfrm>
          <a:prstGeom prst="rect">
            <a:avLst/>
          </a:prstGeom>
          <a:noFill/>
          <a:ln>
            <a:noFill/>
          </a:ln>
        </p:spPr>
        <p:txBody>
          <a:bodyPr spcFirstLastPara="1" wrap="square" lIns="91425" tIns="45700" rIns="91425" bIns="45700" anchor="b" anchorCtr="0">
            <a:normAutofit fontScale="25000" lnSpcReduction="20000"/>
          </a:bodyPr>
          <a:lstStyle/>
          <a:p>
            <a:pPr marL="0" lvl="0" indent="0" algn="l" rtl="0">
              <a:lnSpc>
                <a:spcPct val="90000"/>
              </a:lnSpc>
              <a:spcBef>
                <a:spcPts val="0"/>
              </a:spcBef>
              <a:spcAft>
                <a:spcPts val="0"/>
              </a:spcAft>
              <a:buClr>
                <a:schemeClr val="dk1"/>
              </a:buClr>
              <a:buSzPct val="100000"/>
              <a:buNone/>
            </a:pPr>
            <a:r>
              <a:rPr lang="en-IN" sz="6200" u="sng" dirty="0">
                <a:latin typeface="Times New Roman"/>
                <a:ea typeface="Times New Roman"/>
                <a:cs typeface="Times New Roman"/>
                <a:sym typeface="Times New Roman"/>
              </a:rPr>
              <a:t>PRESENTED BY</a:t>
            </a:r>
            <a:r>
              <a:rPr lang="en-IN" sz="32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ct val="100000"/>
              <a:buNone/>
            </a:pPr>
            <a:r>
              <a:rPr lang="en-IN" sz="5500" b="0" i="1" dirty="0">
                <a:latin typeface="Times New Roman"/>
                <a:ea typeface="Times New Roman"/>
                <a:cs typeface="Times New Roman"/>
                <a:sym typeface="Times New Roman"/>
              </a:rPr>
              <a:t>Sai </a:t>
            </a:r>
            <a:r>
              <a:rPr lang="en-IN" sz="5500" b="0" i="1" dirty="0" err="1">
                <a:latin typeface="Times New Roman"/>
                <a:ea typeface="Times New Roman"/>
                <a:cs typeface="Times New Roman"/>
                <a:sym typeface="Times New Roman"/>
              </a:rPr>
              <a:t>Praneeth</a:t>
            </a:r>
            <a:r>
              <a:rPr lang="en-IN" sz="5500" b="0" i="1" dirty="0">
                <a:latin typeface="Times New Roman"/>
                <a:ea typeface="Times New Roman"/>
                <a:cs typeface="Times New Roman"/>
                <a:sym typeface="Times New Roman"/>
              </a:rPr>
              <a:t>     711956</a:t>
            </a:r>
            <a:endParaRPr dirty="0"/>
          </a:p>
          <a:p>
            <a:pPr marL="0" lvl="0" indent="0" algn="l" rtl="0">
              <a:lnSpc>
                <a:spcPct val="90000"/>
              </a:lnSpc>
              <a:spcBef>
                <a:spcPts val="1000"/>
              </a:spcBef>
              <a:spcAft>
                <a:spcPts val="0"/>
              </a:spcAft>
              <a:buClr>
                <a:schemeClr val="dk1"/>
              </a:buClr>
              <a:buSzPct val="100000"/>
              <a:buNone/>
            </a:pPr>
            <a:r>
              <a:rPr lang="en-IN" sz="5500" b="0" i="1" dirty="0" err="1">
                <a:latin typeface="Times New Roman"/>
                <a:ea typeface="Times New Roman"/>
                <a:cs typeface="Times New Roman"/>
                <a:sym typeface="Times New Roman"/>
              </a:rPr>
              <a:t>Srikar</a:t>
            </a:r>
            <a:r>
              <a:rPr lang="en-IN" sz="5500" b="0" i="1" dirty="0">
                <a:latin typeface="Times New Roman"/>
                <a:ea typeface="Times New Roman"/>
                <a:cs typeface="Times New Roman"/>
                <a:sym typeface="Times New Roman"/>
              </a:rPr>
              <a:t>                711928</a:t>
            </a:r>
            <a:endParaRPr dirty="0"/>
          </a:p>
          <a:p>
            <a:pPr marL="0" lvl="0" indent="0" algn="l" rtl="0">
              <a:lnSpc>
                <a:spcPct val="90000"/>
              </a:lnSpc>
              <a:spcBef>
                <a:spcPts val="1000"/>
              </a:spcBef>
              <a:spcAft>
                <a:spcPts val="0"/>
              </a:spcAft>
              <a:buClr>
                <a:schemeClr val="dk1"/>
              </a:buClr>
              <a:buSzPct val="100000"/>
              <a:buNone/>
            </a:pPr>
            <a:r>
              <a:rPr lang="en-IN" sz="5500" b="0" i="1" dirty="0">
                <a:latin typeface="Times New Roman"/>
                <a:ea typeface="Times New Roman"/>
                <a:cs typeface="Times New Roman"/>
                <a:sym typeface="Times New Roman"/>
              </a:rPr>
              <a:t>Sai Ganesh       711919</a:t>
            </a:r>
            <a:endParaRPr dirty="0"/>
          </a:p>
          <a:p>
            <a:pPr marL="0" lvl="0" indent="0" algn="l" rtl="0">
              <a:lnSpc>
                <a:spcPct val="90000"/>
              </a:lnSpc>
              <a:spcBef>
                <a:spcPts val="1000"/>
              </a:spcBef>
              <a:spcAft>
                <a:spcPts val="0"/>
              </a:spcAft>
              <a:buClr>
                <a:schemeClr val="dk1"/>
              </a:buClr>
              <a:buSzPct val="100000"/>
              <a:buNone/>
            </a:pPr>
            <a:r>
              <a:rPr lang="en-IN" sz="5500" b="0" i="1" dirty="0" err="1">
                <a:latin typeface="Times New Roman"/>
                <a:ea typeface="Times New Roman"/>
                <a:cs typeface="Times New Roman"/>
                <a:sym typeface="Times New Roman"/>
              </a:rPr>
              <a:t>Yuvaraj</a:t>
            </a:r>
            <a:r>
              <a:rPr lang="en-IN" sz="5500" b="0" i="1" dirty="0">
                <a:latin typeface="Times New Roman"/>
                <a:ea typeface="Times New Roman"/>
                <a:cs typeface="Times New Roman"/>
                <a:sym typeface="Times New Roman"/>
              </a:rPr>
              <a:t>            711961</a:t>
            </a:r>
            <a:endParaRPr dirty="0"/>
          </a:p>
        </p:txBody>
      </p:sp>
      <p:sp>
        <p:nvSpPr>
          <p:cNvPr id="90" name="Google Shape;90;p13"/>
          <p:cNvSpPr txBox="1">
            <a:spLocks noGrp="1"/>
          </p:cNvSpPr>
          <p:nvPr>
            <p:ph type="body" idx="3"/>
          </p:nvPr>
        </p:nvSpPr>
        <p:spPr>
          <a:xfrm>
            <a:off x="8229600" y="2435966"/>
            <a:ext cx="3513900" cy="1411500"/>
          </a:xfrm>
          <a:prstGeom prst="rect">
            <a:avLst/>
          </a:prstGeom>
          <a:noFill/>
          <a:ln>
            <a:noFill/>
          </a:ln>
        </p:spPr>
        <p:txBody>
          <a:bodyPr spcFirstLastPara="1" wrap="square" lIns="91425" tIns="45700" rIns="91425" bIns="45700" anchor="b" anchorCtr="0">
            <a:normAutofit fontScale="25000" lnSpcReduction="20000"/>
          </a:bodyPr>
          <a:lstStyle/>
          <a:p>
            <a:pPr marL="0" lvl="0" indent="0" algn="l" rtl="0">
              <a:lnSpc>
                <a:spcPct val="90000"/>
              </a:lnSpc>
              <a:spcBef>
                <a:spcPts val="0"/>
              </a:spcBef>
              <a:spcAft>
                <a:spcPts val="0"/>
              </a:spcAft>
              <a:buClr>
                <a:srgbClr val="000000"/>
              </a:buClr>
              <a:buSzPct val="100000"/>
              <a:buNone/>
            </a:pPr>
            <a:r>
              <a:rPr lang="en-IN" sz="6200" i="0" u="sng" strike="noStrike">
                <a:solidFill>
                  <a:srgbClr val="000000"/>
                </a:solidFill>
                <a:latin typeface="Times New Roman"/>
                <a:ea typeface="Times New Roman"/>
                <a:cs typeface="Times New Roman"/>
                <a:sym typeface="Times New Roman"/>
              </a:rPr>
              <a:t>SUPERVISOR</a:t>
            </a:r>
            <a:endParaRPr u="sng"/>
          </a:p>
          <a:p>
            <a:pPr marL="0" lvl="0" indent="0" algn="l" rtl="0">
              <a:lnSpc>
                <a:spcPct val="90000"/>
              </a:lnSpc>
              <a:spcBef>
                <a:spcPts val="0"/>
              </a:spcBef>
              <a:spcAft>
                <a:spcPts val="0"/>
              </a:spcAft>
              <a:buClr>
                <a:schemeClr val="dk1"/>
              </a:buClr>
              <a:buSzPct val="100000"/>
              <a:buNone/>
            </a:pPr>
            <a:endParaRPr sz="26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00000"/>
              <a:buNone/>
            </a:pPr>
            <a:endParaRPr sz="2600" i="0" u="none" strike="noStrike">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00000"/>
              <a:buNone/>
            </a:pPr>
            <a:endParaRPr sz="3200" b="0" i="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ct val="100000"/>
              <a:buNone/>
            </a:pPr>
            <a:r>
              <a:rPr lang="en-IN" sz="7200" i="1" u="none" strike="noStrike">
                <a:solidFill>
                  <a:srgbClr val="000000"/>
                </a:solidFill>
                <a:latin typeface="Times New Roman"/>
                <a:ea typeface="Times New Roman"/>
                <a:cs typeface="Times New Roman"/>
                <a:sym typeface="Times New Roman"/>
              </a:rPr>
              <a:t>Dr. Santhosh kumar</a:t>
            </a:r>
            <a:endParaRPr sz="7200" i="1" u="none" strike="noStrike">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00000"/>
              <a:buNone/>
            </a:pPr>
            <a:endParaRPr sz="7200" b="0" i="1" u="none" strike="noStrike">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ct val="138461"/>
              <a:buNone/>
            </a:pPr>
            <a:r>
              <a:rPr lang="en-IN" sz="5200">
                <a:solidFill>
                  <a:srgbClr val="000000"/>
                </a:solidFill>
                <a:latin typeface="Times New Roman"/>
                <a:ea typeface="Times New Roman"/>
                <a:cs typeface="Times New Roman"/>
                <a:sym typeface="Times New Roman"/>
              </a:rPr>
              <a:t>Associate Dean,</a:t>
            </a:r>
            <a:endParaRPr sz="52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ct val="138461"/>
              <a:buNone/>
            </a:pPr>
            <a:r>
              <a:rPr lang="en-IN" sz="5200" u="none" strike="noStrike">
                <a:solidFill>
                  <a:srgbClr val="000000"/>
                </a:solidFill>
                <a:latin typeface="Times New Roman"/>
                <a:ea typeface="Times New Roman"/>
                <a:cs typeface="Times New Roman"/>
                <a:sym typeface="Times New Roman"/>
              </a:rPr>
              <a:t>Dept. of Mechanical Engineering</a:t>
            </a:r>
            <a:endParaRPr sz="52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br>
              <a:rPr lang="en-IN"/>
            </a:br>
            <a:endParaRPr/>
          </a:p>
        </p:txBody>
      </p:sp>
      <p:sp>
        <p:nvSpPr>
          <p:cNvPr id="91" name="Google Shape;91;p13"/>
          <p:cNvSpPr txBox="1">
            <a:spLocks noGrp="1"/>
          </p:cNvSpPr>
          <p:nvPr>
            <p:ph type="sldNum" idx="12"/>
          </p:nvPr>
        </p:nvSpPr>
        <p:spPr>
          <a:xfrm>
            <a:off x="8610600" y="6356350"/>
            <a:ext cx="268179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1</a:t>
            </a:fld>
            <a:endParaRPr sz="1800" b="1"/>
          </a:p>
        </p:txBody>
      </p:sp>
      <p:pic>
        <p:nvPicPr>
          <p:cNvPr id="92" name="Google Shape;92;p13"/>
          <p:cNvPicPr preferRelativeResize="0"/>
          <p:nvPr/>
        </p:nvPicPr>
        <p:blipFill rotWithShape="1">
          <a:blip r:embed="rId3">
            <a:alphaModFix/>
          </a:blip>
          <a:srcRect/>
          <a:stretch/>
        </p:blipFill>
        <p:spPr>
          <a:xfrm>
            <a:off x="4422660" y="5718033"/>
            <a:ext cx="3133616" cy="784367"/>
          </a:xfrm>
          <a:prstGeom prst="rect">
            <a:avLst/>
          </a:prstGeom>
          <a:noFill/>
          <a:ln>
            <a:noFill/>
          </a:ln>
        </p:spPr>
      </p:pic>
      <p:pic>
        <p:nvPicPr>
          <p:cNvPr id="93" name="Google Shape;93;p13"/>
          <p:cNvPicPr preferRelativeResize="0"/>
          <p:nvPr/>
        </p:nvPicPr>
        <p:blipFill rotWithShape="1">
          <a:blip r:embed="rId4">
            <a:alphaModFix/>
          </a:blip>
          <a:srcRect/>
          <a:stretch/>
        </p:blipFill>
        <p:spPr>
          <a:xfrm>
            <a:off x="5047554" y="2435966"/>
            <a:ext cx="1883827" cy="1798476"/>
          </a:xfrm>
          <a:prstGeom prst="rect">
            <a:avLst/>
          </a:prstGeom>
          <a:noFill/>
          <a:ln>
            <a:noFill/>
          </a:ln>
        </p:spPr>
      </p:pic>
      <p:pic>
        <p:nvPicPr>
          <p:cNvPr id="94" name="Google Shape;94;p13"/>
          <p:cNvPicPr preferRelativeResize="0"/>
          <p:nvPr/>
        </p:nvPicPr>
        <p:blipFill rotWithShape="1">
          <a:blip r:embed="rId5">
            <a:alphaModFix/>
          </a:blip>
          <a:srcRect/>
          <a:stretch/>
        </p:blipFill>
        <p:spPr>
          <a:xfrm>
            <a:off x="1417070" y="4873827"/>
            <a:ext cx="9144793" cy="1481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A58C-DE7B-2E85-53C0-1BA1C67623BB}"/>
              </a:ext>
            </a:extLst>
          </p:cNvPr>
          <p:cNvSpPr>
            <a:spLocks noGrp="1"/>
          </p:cNvSpPr>
          <p:nvPr>
            <p:ph type="title"/>
          </p:nvPr>
        </p:nvSpPr>
        <p:spPr>
          <a:xfrm>
            <a:off x="838200" y="136525"/>
            <a:ext cx="10515600" cy="1325563"/>
          </a:xfrm>
        </p:spPr>
        <p:txBody>
          <a:bodyPr>
            <a:normAutofit/>
          </a:bodyPr>
          <a:lstStyle/>
          <a:p>
            <a:r>
              <a:rPr lang="en-IN" sz="2800" b="1" dirty="0">
                <a:latin typeface="Times New Roman"/>
                <a:ea typeface="Times New Roman"/>
                <a:cs typeface="Times New Roman"/>
                <a:sym typeface="Times New Roman"/>
              </a:rPr>
              <a:t>Techniques:</a:t>
            </a:r>
            <a:endParaRPr lang="en-IN" sz="2800" b="1" dirty="0"/>
          </a:p>
        </p:txBody>
      </p:sp>
      <p:sp>
        <p:nvSpPr>
          <p:cNvPr id="3" name="Text Placeholder 2">
            <a:extLst>
              <a:ext uri="{FF2B5EF4-FFF2-40B4-BE49-F238E27FC236}">
                <a16:creationId xmlns:a16="http://schemas.microsoft.com/office/drawing/2014/main" id="{2BC5A293-93F7-2A06-539D-C27322E47F85}"/>
              </a:ext>
            </a:extLst>
          </p:cNvPr>
          <p:cNvSpPr>
            <a:spLocks noGrp="1"/>
          </p:cNvSpPr>
          <p:nvPr>
            <p:ph type="body" idx="1"/>
          </p:nvPr>
        </p:nvSpPr>
        <p:spPr>
          <a:xfrm>
            <a:off x="838200" y="1462088"/>
            <a:ext cx="10515600" cy="4714875"/>
          </a:xfrm>
        </p:spPr>
        <p:txBody>
          <a:bodyPr>
            <a:normAutofit/>
          </a:bodyPr>
          <a:lstStyle/>
          <a:p>
            <a:r>
              <a:rPr lang="en-IN" sz="2400" dirty="0">
                <a:latin typeface="Times New Roman" panose="02020603050405020304" pitchFamily="18" charset="0"/>
                <a:cs typeface="Times New Roman" panose="02020603050405020304" pitchFamily="18" charset="0"/>
              </a:rPr>
              <a:t>The third design is based on transient flow analysis, here we are providing a cavity to the heat sink such that the rate of natural convection is higher and heat dissipation is at its maximum. Here even if we reduce the no of fins along the surface of a heat sink, the rate of heat dissipation is higher if we are able to control the flow of the fluid(air) along these fins. </a:t>
            </a:r>
          </a:p>
          <a:p>
            <a:r>
              <a:rPr lang="en-IN" sz="2400" dirty="0">
                <a:latin typeface="Times New Roman" panose="02020603050405020304" pitchFamily="18" charset="0"/>
                <a:cs typeface="Times New Roman" panose="02020603050405020304" pitchFamily="18" charset="0"/>
              </a:rPr>
              <a:t>These three designs are used for comparing one another and we try to take the best out of those.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DFE7B1-767F-4027-6A9C-1120C8F989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33678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C240D5-F354-3988-CBB5-EA7BE1491B16}"/>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014DA2BE-3F7C-DE76-4F64-D1BBBB0A0853}"/>
              </a:ext>
            </a:extLst>
          </p:cNvPr>
          <p:cNvSpPr>
            <a:spLocks noGrp="1"/>
          </p:cNvSpPr>
          <p:nvPr>
            <p:ph type="body" idx="1"/>
          </p:nvPr>
        </p:nvSpPr>
        <p:spPr/>
        <p:txBody>
          <a:bodyPr/>
          <a:lstStyle/>
          <a:p>
            <a:pPr marL="114300" indent="0">
              <a:buNone/>
            </a:pPr>
            <a:r>
              <a:rPr lang="en-IN" dirty="0"/>
              <a:t>model = </a:t>
            </a:r>
            <a:r>
              <a:rPr lang="en-IN" dirty="0" err="1"/>
              <a:t>createpde</a:t>
            </a:r>
            <a:r>
              <a:rPr lang="en-IN" dirty="0"/>
              <a:t>('</a:t>
            </a:r>
            <a:r>
              <a:rPr lang="en-IN" dirty="0" err="1"/>
              <a:t>thermal','transient</a:t>
            </a:r>
            <a:r>
              <a:rPr lang="en-IN" dirty="0"/>
              <a:t>’);</a:t>
            </a:r>
          </a:p>
          <a:p>
            <a:pPr marL="114300" indent="0">
              <a:buNone/>
            </a:pPr>
            <a:r>
              <a:rPr lang="en-IN" dirty="0" err="1"/>
              <a:t>model.Geometry</a:t>
            </a:r>
            <a:r>
              <a:rPr lang="en-IN" dirty="0"/>
              <a:t> = g;</a:t>
            </a:r>
          </a:p>
          <a:p>
            <a:pPr marL="114300" indent="0">
              <a:buNone/>
            </a:pPr>
            <a:r>
              <a:rPr lang="en-IN" dirty="0" err="1"/>
              <a:t>figurepdegplot</a:t>
            </a:r>
            <a:r>
              <a:rPr lang="en-IN" dirty="0"/>
              <a:t>(g)</a:t>
            </a:r>
          </a:p>
          <a:p>
            <a:pPr marL="114300" indent="0">
              <a:buNone/>
            </a:pPr>
            <a:endParaRPr lang="en-IN" dirty="0"/>
          </a:p>
        </p:txBody>
      </p:sp>
      <p:sp>
        <p:nvSpPr>
          <p:cNvPr id="2" name="Slide Number Placeholder 1">
            <a:extLst>
              <a:ext uri="{FF2B5EF4-FFF2-40B4-BE49-F238E27FC236}">
                <a16:creationId xmlns:a16="http://schemas.microsoft.com/office/drawing/2014/main" id="{75254C19-692F-0830-E875-58F41CD744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Tree>
    <p:extLst>
      <p:ext uri="{BB962C8B-B14F-4D97-AF65-F5344CB8AC3E}">
        <p14:creationId xmlns:p14="http://schemas.microsoft.com/office/powerpoint/2010/main" val="147114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03F2-CA80-D695-7EE6-67F39C62435B}"/>
              </a:ext>
            </a:extLst>
          </p:cNvPr>
          <p:cNvSpPr>
            <a:spLocks noGrp="1"/>
          </p:cNvSpPr>
          <p:nvPr>
            <p:ph type="title"/>
          </p:nvPr>
        </p:nvSpPr>
        <p:spPr/>
        <p:txBody>
          <a:bodyPr/>
          <a:lstStyle/>
          <a:p>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74790D-28D9-898A-9B82-5E8C7372D9E1}"/>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64BE5E38-456E-EA77-2DC2-4FB4598096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Tree>
    <p:extLst>
      <p:ext uri="{BB962C8B-B14F-4D97-AF65-F5344CB8AC3E}">
        <p14:creationId xmlns:p14="http://schemas.microsoft.com/office/powerpoint/2010/main" val="179208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Conclusion:</a:t>
            </a:r>
            <a:endParaRPr/>
          </a:p>
        </p:txBody>
      </p:sp>
      <p:sp>
        <p:nvSpPr>
          <p:cNvPr id="221" name="Google Shape;22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topology optimization method for maximizing the thermal performance of a heat sink with an pre optimized uniform cross-section cooled by forced convection under the constraint of fixed pumping power was proposed. </a:t>
            </a:r>
            <a:endParaRPr/>
          </a:p>
          <a:p>
            <a:pPr marL="228600" lvl="0" indent="-228600" algn="l"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total thermal resistance, which was used to represent the thermal performance of the heat sink, was suggested as the objective function to be minimized. </a:t>
            </a:r>
            <a:endParaRPr/>
          </a:p>
          <a:p>
            <a:pPr marL="228600" lvl="0" indent="-228600" algn="l"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alternative expression for the total thermal resistance will be proposed to reduce the computation time of topology optimization method could reproduce the channel spacing of the heat sink optimized analytically in a rectangular domain.</a:t>
            </a:r>
            <a:endParaRPr sz="2400">
              <a:latin typeface="Times New Roman"/>
              <a:ea typeface="Times New Roman"/>
              <a:cs typeface="Times New Roman"/>
              <a:sym typeface="Times New Roman"/>
            </a:endParaRPr>
          </a:p>
        </p:txBody>
      </p:sp>
      <p:sp>
        <p:nvSpPr>
          <p:cNvPr id="222" name="Google Shape;22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13</a:t>
            </a:fld>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                        </a:t>
            </a:r>
            <a:r>
              <a:rPr lang="en-IN" sz="9600" b="1">
                <a:latin typeface="Calibri"/>
                <a:ea typeface="Calibri"/>
                <a:cs typeface="Calibri"/>
                <a:sym typeface="Calibri"/>
              </a:rPr>
              <a:t>THANK YOU</a:t>
            </a:r>
            <a:endParaRPr/>
          </a:p>
        </p:txBody>
      </p:sp>
      <p:sp>
        <p:nvSpPr>
          <p:cNvPr id="228" name="Google Shape;22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14</a:t>
            </a:fld>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Introduction:</a:t>
            </a:r>
            <a:endParaRPr/>
          </a:p>
        </p:txBody>
      </p:sp>
      <p:sp>
        <p:nvSpPr>
          <p:cNvPr id="100" name="Google Shape;100;p14"/>
          <p:cNvSpPr txBox="1">
            <a:spLocks noGrp="1"/>
          </p:cNvSpPr>
          <p:nvPr>
            <p:ph type="body" idx="1"/>
          </p:nvPr>
        </p:nvSpPr>
        <p:spPr>
          <a:xfrm>
            <a:off x="838200" y="1825625"/>
            <a:ext cx="579341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Passive and Active fluid cooled heat sinks are essential to electronic components like CPU, GPU and other power electronics. </a:t>
            </a:r>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With the increase in scale of datacenters &amp; cloud computing, there is an increasing demand for cheap and effective heat dissipation solutions.</a:t>
            </a:r>
            <a:endParaRPr sz="2400">
              <a:latin typeface="Times New Roman"/>
              <a:ea typeface="Times New Roman"/>
              <a:cs typeface="Times New Roman"/>
              <a:sym typeface="Times New Roman"/>
            </a:endParaRPr>
          </a:p>
        </p:txBody>
      </p:sp>
      <p:sp>
        <p:nvSpPr>
          <p:cNvPr id="101" name="Google Shape;10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2</a:t>
            </a:fld>
            <a:endParaRPr sz="1800" b="1"/>
          </a:p>
        </p:txBody>
      </p:sp>
      <p:pic>
        <p:nvPicPr>
          <p:cNvPr id="102" name="Google Shape;102;p14"/>
          <p:cNvPicPr preferRelativeResize="0"/>
          <p:nvPr/>
        </p:nvPicPr>
        <p:blipFill rotWithShape="1">
          <a:blip r:embed="rId3">
            <a:alphaModFix/>
          </a:blip>
          <a:srcRect/>
          <a:stretch/>
        </p:blipFill>
        <p:spPr>
          <a:xfrm>
            <a:off x="6839875" y="3524373"/>
            <a:ext cx="4731798" cy="2831977"/>
          </a:xfrm>
          <a:prstGeom prst="rect">
            <a:avLst/>
          </a:prstGeom>
          <a:noFill/>
          <a:ln>
            <a:noFill/>
          </a:ln>
        </p:spPr>
      </p:pic>
      <p:pic>
        <p:nvPicPr>
          <p:cNvPr id="103" name="Google Shape;103;p14"/>
          <p:cNvPicPr preferRelativeResize="0"/>
          <p:nvPr/>
        </p:nvPicPr>
        <p:blipFill rotWithShape="1">
          <a:blip r:embed="rId4">
            <a:alphaModFix/>
          </a:blip>
          <a:srcRect/>
          <a:stretch/>
        </p:blipFill>
        <p:spPr>
          <a:xfrm>
            <a:off x="7057748" y="920866"/>
            <a:ext cx="4296052" cy="20684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Problem Formulation:</a:t>
            </a:r>
            <a:endParaRPr/>
          </a:p>
        </p:txBody>
      </p:sp>
      <p:sp>
        <p:nvSpPr>
          <p:cNvPr id="123" name="Google Shape;1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A heat source with high heat flux (like a CPU or other </a:t>
            </a:r>
            <a:r>
              <a:rPr lang="en-IN" sz="2400" dirty="0" err="1">
                <a:latin typeface="Times New Roman"/>
                <a:ea typeface="Times New Roman"/>
                <a:cs typeface="Times New Roman"/>
                <a:sym typeface="Times New Roman"/>
              </a:rPr>
              <a:t>sillicon</a:t>
            </a:r>
            <a:r>
              <a:rPr lang="en-IN" sz="2400" dirty="0">
                <a:latin typeface="Times New Roman"/>
                <a:ea typeface="Times New Roman"/>
                <a:cs typeface="Times New Roman"/>
                <a:sym typeface="Times New Roman"/>
              </a:rPr>
              <a:t> based  power electronics)  having a planar surface area  'S'  for heat rejection  is cooled by a heat sink with a base area equal to the "S". ( 2D)</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Find the optimal topology for maximising heat transfer, minimising material and manufacturing complexity.</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 In our project, we divide the phases of optimization by incrementally increasing the number of objectives in order to optimize for a particular purpose.</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 Initially we start considering maximum heat transfer. After that we also include manufacturing feasibility &amp; turbulent flow heat transfer.</a:t>
            </a:r>
            <a:endParaRPr sz="2400" dirty="0">
              <a:latin typeface="Times New Roman"/>
              <a:ea typeface="Times New Roman"/>
              <a:cs typeface="Times New Roman"/>
              <a:sym typeface="Times New Roman"/>
            </a:endParaRPr>
          </a:p>
        </p:txBody>
      </p:sp>
      <p:sp>
        <p:nvSpPr>
          <p:cNvPr id="124" name="Google Shape;124;p17"/>
          <p:cNvSpPr txBox="1">
            <a:spLocks noGrp="1"/>
          </p:cNvSpPr>
          <p:nvPr>
            <p:ph type="sldNum" idx="12"/>
          </p:nvPr>
        </p:nvSpPr>
        <p:spPr>
          <a:xfrm>
            <a:off x="8610600" y="639186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3</a:t>
            </a:fld>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422564"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Background Research:</a:t>
            </a:r>
            <a:endParaRPr dirty="0"/>
          </a:p>
        </p:txBody>
      </p:sp>
      <p:sp>
        <p:nvSpPr>
          <p:cNvPr id="116" name="Google Shape;116;p16"/>
          <p:cNvSpPr txBox="1">
            <a:spLocks noGrp="1"/>
          </p:cNvSpPr>
          <p:nvPr>
            <p:ph type="body" idx="1"/>
          </p:nvPr>
        </p:nvSpPr>
        <p:spPr>
          <a:xfrm>
            <a:off x="422564" y="894875"/>
            <a:ext cx="8326582" cy="5826600"/>
          </a:xfrm>
          <a:prstGeom prst="rect">
            <a:avLst/>
          </a:prstGeom>
          <a:noFill/>
          <a:ln>
            <a:noFill/>
          </a:ln>
        </p:spPr>
        <p:txBody>
          <a:bodyPr spcFirstLastPara="1" wrap="square" lIns="91425" tIns="45700" rIns="91425" bIns="45700" anchor="t" anchorCtr="0">
            <a:normAutofit/>
          </a:bodyPr>
          <a:lstStyle/>
          <a:p>
            <a:pPr marL="419100">
              <a:lnSpc>
                <a:spcPct val="100000"/>
              </a:lnSpc>
              <a:buSzPts val="2400"/>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We considered three different designs for heatsinks on the light-emitting diode, where the light is pointing straight down so these designs are optimized for those particular heat outputs.</a:t>
            </a:r>
          </a:p>
          <a:p>
            <a:pPr marL="419100">
              <a:lnSpc>
                <a:spcPct val="100000"/>
              </a:lnSpc>
              <a:buSzPts val="2400"/>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we see that common to all of them is actually that they don't have circular fins, they don't have circular pin fins. They actually have elongated cross-sections of all the members</a:t>
            </a:r>
            <a:r>
              <a:rPr lang="en-US" sz="2400" dirty="0">
                <a:solidFill>
                  <a:srgbClr val="111111"/>
                </a:solidFill>
                <a:latin typeface="Times New Roman" panose="02020603050405020304" pitchFamily="18" charset="0"/>
                <a:cs typeface="Times New Roman" panose="02020603050405020304" pitchFamily="18" charset="0"/>
              </a:rPr>
              <a:t>.</a:t>
            </a:r>
          </a:p>
          <a:p>
            <a:pPr marL="419100">
              <a:lnSpc>
                <a:spcPct val="100000"/>
              </a:lnSpc>
              <a:buSzPts val="2400"/>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I</a:t>
            </a:r>
            <a:r>
              <a:rPr lang="en-US" sz="2400" b="0" i="0" dirty="0">
                <a:solidFill>
                  <a:srgbClr val="111111"/>
                </a:solidFill>
                <a:effectLst/>
                <a:latin typeface="Times New Roman" panose="02020603050405020304" pitchFamily="18" charset="0"/>
                <a:cs typeface="Times New Roman" panose="02020603050405020304" pitchFamily="18" charset="0"/>
              </a:rPr>
              <a:t>f we look closely, these are there to guide and help accelerate the flow and are common to all the designs no matter which orientation. All three designs have a cavity in the center and this cavity is very essential </a:t>
            </a:r>
            <a:r>
              <a:rPr lang="en-US" sz="2400" dirty="0">
                <a:solidFill>
                  <a:srgbClr val="111111"/>
                </a:solidFill>
                <a:latin typeface="Times New Roman" panose="02020603050405020304" pitchFamily="18" charset="0"/>
                <a:cs typeface="Times New Roman" panose="02020603050405020304" pitchFamily="18" charset="0"/>
              </a:rPr>
              <a:t>for </a:t>
            </a:r>
            <a:r>
              <a:rPr lang="en-US" sz="2400" b="0" i="0" dirty="0">
                <a:solidFill>
                  <a:srgbClr val="111111"/>
                </a:solidFill>
                <a:effectLst/>
                <a:latin typeface="Times New Roman" panose="02020603050405020304" pitchFamily="18" charset="0"/>
                <a:cs typeface="Times New Roman" panose="02020603050405020304" pitchFamily="18" charset="0"/>
              </a:rPr>
              <a:t>lowering the resistance and increasing the acceleration of the flow through the heatsink.</a:t>
            </a:r>
          </a:p>
          <a:p>
            <a:pPr marL="457200" lvl="0" indent="-381000" algn="l" rtl="0">
              <a:lnSpc>
                <a:spcPct val="100000"/>
              </a:lnSpc>
              <a:spcBef>
                <a:spcPts val="1000"/>
              </a:spcBef>
              <a:spcAft>
                <a:spcPts val="0"/>
              </a:spcAft>
              <a:buSzPts val="2400"/>
              <a:buFont typeface="Times New Roman"/>
              <a:buChar char="•"/>
            </a:pPr>
            <a:endParaRPr sz="2400" dirty="0">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2400" dirty="0">
              <a:latin typeface="Times New Roman"/>
              <a:ea typeface="Times New Roman"/>
              <a:cs typeface="Times New Roman"/>
              <a:sym typeface="Times New Roman"/>
            </a:endParaRPr>
          </a:p>
          <a:p>
            <a:pPr marL="228600" lvl="0" indent="-76200" algn="l" rtl="0">
              <a:lnSpc>
                <a:spcPct val="10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17" name="Google Shape;11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4</a:t>
            </a:fld>
            <a:endParaRPr sz="1800" b="1"/>
          </a:p>
        </p:txBody>
      </p:sp>
      <p:pic>
        <p:nvPicPr>
          <p:cNvPr id="2" name="Picture 1">
            <a:extLst>
              <a:ext uri="{FF2B5EF4-FFF2-40B4-BE49-F238E27FC236}">
                <a16:creationId xmlns:a16="http://schemas.microsoft.com/office/drawing/2014/main" id="{C60E21DC-D9CF-394D-73F4-CE17844C7D41}"/>
              </a:ext>
            </a:extLst>
          </p:cNvPr>
          <p:cNvPicPr>
            <a:picLocks noChangeAspect="1"/>
          </p:cNvPicPr>
          <p:nvPr/>
        </p:nvPicPr>
        <p:blipFill>
          <a:blip r:embed="rId3"/>
          <a:stretch>
            <a:fillRect/>
          </a:stretch>
        </p:blipFill>
        <p:spPr>
          <a:xfrm>
            <a:off x="8749146" y="894875"/>
            <a:ext cx="3036071" cy="2755631"/>
          </a:xfrm>
          <a:prstGeom prst="rect">
            <a:avLst/>
          </a:prstGeom>
        </p:spPr>
      </p:pic>
      <p:pic>
        <p:nvPicPr>
          <p:cNvPr id="3" name="Picture 2">
            <a:extLst>
              <a:ext uri="{FF2B5EF4-FFF2-40B4-BE49-F238E27FC236}">
                <a16:creationId xmlns:a16="http://schemas.microsoft.com/office/drawing/2014/main" id="{A3D91534-9420-17CF-035A-70A665D7C133}"/>
              </a:ext>
            </a:extLst>
          </p:cNvPr>
          <p:cNvPicPr>
            <a:picLocks noChangeAspect="1"/>
          </p:cNvPicPr>
          <p:nvPr/>
        </p:nvPicPr>
        <p:blipFill>
          <a:blip r:embed="rId4"/>
          <a:stretch>
            <a:fillRect/>
          </a:stretch>
        </p:blipFill>
        <p:spPr>
          <a:xfrm>
            <a:off x="8749146" y="3650506"/>
            <a:ext cx="3462828" cy="27495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E34630-AB94-3671-561A-523F76F52F41}"/>
              </a:ext>
            </a:extLst>
          </p:cNvPr>
          <p:cNvSpPr>
            <a:spLocks noGrp="1"/>
          </p:cNvSpPr>
          <p:nvPr>
            <p:ph type="sldNum" idx="12"/>
          </p:nvPr>
        </p:nvSpPr>
        <p:spPr/>
        <p:txBody>
          <a:bodyPr/>
          <a:lstStyle/>
          <a:p>
            <a:pPr lvl="0"/>
            <a:fld id="{00000000-1234-1234-1234-123412341234}" type="slidenum">
              <a:rPr lang="en-IN"/>
              <a:pPr lvl="0"/>
              <a:t>5</a:t>
            </a:fld>
            <a:endParaRPr lang="en-IN"/>
          </a:p>
        </p:txBody>
      </p:sp>
      <p:pic>
        <p:nvPicPr>
          <p:cNvPr id="19" name="Picture 18" descr="A picture containing different, several">
            <a:extLst>
              <a:ext uri="{FF2B5EF4-FFF2-40B4-BE49-F238E27FC236}">
                <a16:creationId xmlns:a16="http://schemas.microsoft.com/office/drawing/2014/main" id="{AF0FE3B2-F452-B3BB-9167-E66BB335F5EB}"/>
              </a:ext>
            </a:extLst>
          </p:cNvPr>
          <p:cNvPicPr>
            <a:picLocks noChangeAspect="1"/>
          </p:cNvPicPr>
          <p:nvPr/>
        </p:nvPicPr>
        <p:blipFill>
          <a:blip r:embed="rId2"/>
          <a:stretch>
            <a:fillRect/>
          </a:stretch>
        </p:blipFill>
        <p:spPr>
          <a:xfrm>
            <a:off x="0" y="1230054"/>
            <a:ext cx="12192000" cy="4190073"/>
          </a:xfrm>
          <a:prstGeom prst="rect">
            <a:avLst/>
          </a:prstGeom>
        </p:spPr>
      </p:pic>
    </p:spTree>
    <p:extLst>
      <p:ext uri="{BB962C8B-B14F-4D97-AF65-F5344CB8AC3E}">
        <p14:creationId xmlns:p14="http://schemas.microsoft.com/office/powerpoint/2010/main" val="28248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770877" y="500314"/>
            <a:ext cx="10515600" cy="10830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Methodology:</a:t>
            </a:r>
            <a:endParaRPr/>
          </a:p>
        </p:txBody>
      </p:sp>
      <p:sp>
        <p:nvSpPr>
          <p:cNvPr id="130" name="Google Shape;130;p18"/>
          <p:cNvSpPr txBox="1">
            <a:spLocks noGrp="1"/>
          </p:cNvSpPr>
          <p:nvPr>
            <p:ph type="body" idx="1"/>
          </p:nvPr>
        </p:nvSpPr>
        <p:spPr>
          <a:xfrm>
            <a:off x="669523" y="1618901"/>
            <a:ext cx="11022367" cy="638431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Topology optimization is different from size and shape optimization as it combines both aspects. Topology optimization not only considers geometry also considers how each node is connected to others.</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The Governing equations of topology optimization: </a:t>
            </a:r>
            <a:endParaRPr dirty="0"/>
          </a:p>
        </p:txBody>
      </p:sp>
      <p:sp>
        <p:nvSpPr>
          <p:cNvPr id="131" name="Google Shape;13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t>6</a:t>
            </a:fld>
            <a:endParaRPr sz="1800" b="1"/>
          </a:p>
        </p:txBody>
      </p:sp>
      <p:pic>
        <p:nvPicPr>
          <p:cNvPr id="132" name="Google Shape;132;p18"/>
          <p:cNvPicPr preferRelativeResize="0"/>
          <p:nvPr/>
        </p:nvPicPr>
        <p:blipFill rotWithShape="1">
          <a:blip r:embed="rId3">
            <a:alphaModFix/>
          </a:blip>
          <a:srcRect/>
          <a:stretch/>
        </p:blipFill>
        <p:spPr>
          <a:xfrm>
            <a:off x="3709386" y="3668697"/>
            <a:ext cx="4076700" cy="1676400"/>
          </a:xfrm>
          <a:prstGeom prst="rect">
            <a:avLst/>
          </a:prstGeom>
          <a:noFill/>
          <a:ln>
            <a:noFill/>
          </a:ln>
        </p:spPr>
      </p:pic>
      <p:sp>
        <p:nvSpPr>
          <p:cNvPr id="133" name="Google Shape;133;p18"/>
          <p:cNvSpPr txBox="1"/>
          <p:nvPr/>
        </p:nvSpPr>
        <p:spPr>
          <a:xfrm>
            <a:off x="3709386" y="5468645"/>
            <a:ext cx="46252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Eq-1.Formulation for Topology Optimization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800"/>
              <a:buFont typeface="Calibri"/>
              <a:buNone/>
            </a:pPr>
            <a:fld id="{00000000-1234-1234-1234-123412341234}" type="slidenum">
              <a:rPr lang="en-IN" sz="1800" b="1"/>
              <a:t>7</a:t>
            </a:fld>
            <a:endParaRPr sz="1800" b="1"/>
          </a:p>
        </p:txBody>
      </p:sp>
      <p:pic>
        <p:nvPicPr>
          <p:cNvPr id="139" name="Google Shape;139;p19"/>
          <p:cNvPicPr preferRelativeResize="0"/>
          <p:nvPr/>
        </p:nvPicPr>
        <p:blipFill rotWithShape="1">
          <a:blip r:embed="rId3">
            <a:alphaModFix/>
          </a:blip>
          <a:srcRect/>
          <a:stretch/>
        </p:blipFill>
        <p:spPr>
          <a:xfrm>
            <a:off x="948025" y="1018800"/>
            <a:ext cx="5450300" cy="1777950"/>
          </a:xfrm>
          <a:prstGeom prst="rect">
            <a:avLst/>
          </a:prstGeom>
          <a:noFill/>
          <a:ln>
            <a:noFill/>
          </a:ln>
        </p:spPr>
      </p:pic>
      <p:pic>
        <p:nvPicPr>
          <p:cNvPr id="140" name="Google Shape;140;p19"/>
          <p:cNvPicPr preferRelativeResize="0"/>
          <p:nvPr/>
        </p:nvPicPr>
        <p:blipFill rotWithShape="1">
          <a:blip r:embed="rId4">
            <a:alphaModFix/>
          </a:blip>
          <a:srcRect/>
          <a:stretch/>
        </p:blipFill>
        <p:spPr>
          <a:xfrm>
            <a:off x="948037" y="3357913"/>
            <a:ext cx="5450296" cy="2481287"/>
          </a:xfrm>
          <a:prstGeom prst="rect">
            <a:avLst/>
          </a:prstGeom>
          <a:noFill/>
          <a:ln>
            <a:noFill/>
          </a:ln>
        </p:spPr>
      </p:pic>
      <p:sp>
        <p:nvSpPr>
          <p:cNvPr id="141" name="Google Shape;141;p19"/>
          <p:cNvSpPr txBox="1"/>
          <p:nvPr/>
        </p:nvSpPr>
        <p:spPr>
          <a:xfrm flipH="1">
            <a:off x="6398325" y="1722081"/>
            <a:ext cx="4544700" cy="37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Eq-2.Velocity Governing Equation</a:t>
            </a:r>
            <a:endParaRPr sz="1800">
              <a:solidFill>
                <a:schemeClr val="dk1"/>
              </a:solidFill>
              <a:latin typeface="Calibri"/>
              <a:ea typeface="Calibri"/>
              <a:cs typeface="Calibri"/>
              <a:sym typeface="Calibri"/>
            </a:endParaRPr>
          </a:p>
        </p:txBody>
      </p:sp>
      <p:sp>
        <p:nvSpPr>
          <p:cNvPr id="142" name="Google Shape;142;p19"/>
          <p:cNvSpPr txBox="1"/>
          <p:nvPr/>
        </p:nvSpPr>
        <p:spPr>
          <a:xfrm>
            <a:off x="6398331" y="4391644"/>
            <a:ext cx="3171000" cy="37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Eq-3.Temperature Field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Computing Tools And Techniques:</a:t>
            </a:r>
            <a:endParaRPr/>
          </a:p>
        </p:txBody>
      </p:sp>
      <p:sp>
        <p:nvSpPr>
          <p:cNvPr id="172" name="Google Shape;172;p23"/>
          <p:cNvSpPr txBox="1">
            <a:spLocks noGrp="1"/>
          </p:cNvSpPr>
          <p:nvPr>
            <p:ph type="body" idx="1"/>
          </p:nvPr>
        </p:nvSpPr>
        <p:spPr>
          <a:xfrm>
            <a:off x="838200" y="1825625"/>
            <a:ext cx="10515600" cy="4667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dirty="0">
                <a:latin typeface="Times New Roman"/>
                <a:ea typeface="Times New Roman"/>
                <a:cs typeface="Times New Roman"/>
                <a:sym typeface="Times New Roman"/>
              </a:rPr>
              <a:t>Tooling:</a:t>
            </a:r>
            <a:endParaRPr dirty="0"/>
          </a:p>
          <a:p>
            <a:pPr marL="0" lvl="0" indent="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228600" algn="l" rtl="0">
              <a:lnSpc>
                <a:spcPct val="10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Initially we are using MATLAB PDE toolbox to start preliminary heat transfer simulations on the three models we designed as a starting point for further implementations. </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For further simulations we can use ANSYS or </a:t>
            </a:r>
            <a:r>
              <a:rPr lang="en-IN" sz="2400" dirty="0" err="1">
                <a:latin typeface="Times New Roman"/>
                <a:ea typeface="Times New Roman"/>
                <a:cs typeface="Times New Roman"/>
                <a:sym typeface="Times New Roman"/>
              </a:rPr>
              <a:t>OpenFOAM</a:t>
            </a:r>
            <a:r>
              <a:rPr lang="en-IN" sz="2400" dirty="0">
                <a:latin typeface="Times New Roman"/>
                <a:ea typeface="Times New Roman"/>
                <a:cs typeface="Times New Roman"/>
                <a:sym typeface="Times New Roman"/>
              </a:rPr>
              <a:t> software for final simulations on the optimized topology.</a:t>
            </a:r>
            <a:endParaRPr dirty="0"/>
          </a:p>
        </p:txBody>
      </p:sp>
      <p:sp>
        <p:nvSpPr>
          <p:cNvPr id="173" name="Google Shape;173;p23"/>
          <p:cNvSpPr txBox="1">
            <a:spLocks noGrp="1"/>
          </p:cNvSpPr>
          <p:nvPr>
            <p:ph type="sldNum" idx="12"/>
          </p:nvPr>
        </p:nvSpPr>
        <p:spPr>
          <a:xfrm>
            <a:off x="8610600" y="6310312"/>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800"/>
              <a:buFont typeface="Calibri"/>
              <a:buNone/>
            </a:pPr>
            <a:fld id="{00000000-1234-1234-1234-123412341234}" type="slidenum">
              <a:rPr lang="en-IN" sz="1800" b="1"/>
              <a:t>8</a:t>
            </a:fld>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598200" y="13843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Computing Tools And Techniques:</a:t>
            </a:r>
            <a:endParaRPr dirty="0"/>
          </a:p>
        </p:txBody>
      </p:sp>
      <p:sp>
        <p:nvSpPr>
          <p:cNvPr id="148" name="Google Shape;148;p20"/>
          <p:cNvSpPr txBox="1">
            <a:spLocks noGrp="1"/>
          </p:cNvSpPr>
          <p:nvPr>
            <p:ph type="sldNum" idx="12"/>
          </p:nvPr>
        </p:nvSpPr>
        <p:spPr>
          <a:xfrm>
            <a:off x="8610600" y="6310312"/>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800"/>
              <a:buFont typeface="Calibri"/>
              <a:buNone/>
            </a:pPr>
            <a:fld id="{00000000-1234-1234-1234-123412341234}" type="slidenum">
              <a:rPr lang="en-IN" sz="1800" b="1"/>
              <a:t>9</a:t>
            </a:fld>
            <a:endParaRPr sz="1800" b="1"/>
          </a:p>
        </p:txBody>
      </p:sp>
      <p:sp>
        <p:nvSpPr>
          <p:cNvPr id="149" name="Google Shape;149;p20"/>
          <p:cNvSpPr txBox="1">
            <a:spLocks noGrp="1"/>
          </p:cNvSpPr>
          <p:nvPr>
            <p:ph type="body" idx="1"/>
          </p:nvPr>
        </p:nvSpPr>
        <p:spPr>
          <a:xfrm>
            <a:off x="598200" y="1597763"/>
            <a:ext cx="10995600" cy="5761500"/>
          </a:xfrm>
          <a:prstGeom prst="rect">
            <a:avLst/>
          </a:prstGeom>
          <a:noFill/>
          <a:ln>
            <a:noFill/>
          </a:ln>
        </p:spPr>
        <p:txBody>
          <a:bodyPr spcFirstLastPara="1" wrap="square" lIns="91425" tIns="45700" rIns="91425" bIns="45700" anchor="t" anchorCtr="0">
            <a:normAutofit/>
          </a:bodyPr>
          <a:lstStyle/>
          <a:p>
            <a:pPr marL="228600" lvl="0" indent="-228282" algn="just" rtl="0">
              <a:lnSpc>
                <a:spcPct val="10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The generic topology optimization methods are basically a search space problem with a very large number of possibilities due to high degrees of freedom.</a:t>
            </a:r>
          </a:p>
          <a:p>
            <a:pPr marL="318" lvl="0" indent="0" algn="just" rtl="0">
              <a:lnSpc>
                <a:spcPct val="10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228282" algn="just" rtl="0">
              <a:lnSpc>
                <a:spcPct val="10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 So in order to reduce the time required for computing,  we will decrease the accuracy, and degrees of freedom, and have some sort of manual sculpting in order to reduce complexity.</a:t>
            </a:r>
          </a:p>
          <a:p>
            <a:pPr marL="318" lvl="0" indent="0" algn="just" rtl="0">
              <a:lnSpc>
                <a:spcPct val="100000"/>
              </a:lnSpc>
              <a:spcBef>
                <a:spcPts val="0"/>
              </a:spcBef>
              <a:spcAft>
                <a:spcPts val="0"/>
              </a:spcAft>
              <a:buClr>
                <a:schemeClr val="dk1"/>
              </a:buClr>
              <a:buSzPts val="2400"/>
              <a:buNone/>
            </a:pPr>
            <a:endParaRPr lang="en-IN" sz="2400" dirty="0">
              <a:latin typeface="Times New Roman"/>
              <a:ea typeface="Times New Roman"/>
              <a:cs typeface="Times New Roman"/>
              <a:sym typeface="Times New Roman"/>
            </a:endParaRPr>
          </a:p>
          <a:p>
            <a:pPr marL="228600" lvl="0" indent="-228282" algn="just" rtl="0">
              <a:lnSpc>
                <a:spcPct val="10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Here we are considering three design models of heat sinks for the optimized analysis, the first design is a normal heat sink model with fins in it, and we use this model for sake of comparisons.</a:t>
            </a:r>
          </a:p>
          <a:p>
            <a:pPr marL="318" lvl="0" indent="0" algn="just" rtl="0">
              <a:lnSpc>
                <a:spcPct val="100000"/>
              </a:lnSpc>
              <a:spcBef>
                <a:spcPts val="0"/>
              </a:spcBef>
              <a:spcAft>
                <a:spcPts val="0"/>
              </a:spcAft>
              <a:buClr>
                <a:schemeClr val="dk1"/>
              </a:buClr>
              <a:buSzPts val="2400"/>
              <a:buNone/>
            </a:pPr>
            <a:endParaRPr lang="en-IN" sz="2400" dirty="0">
              <a:latin typeface="Times New Roman"/>
              <a:ea typeface="Times New Roman"/>
              <a:cs typeface="Times New Roman"/>
              <a:sym typeface="Times New Roman"/>
            </a:endParaRPr>
          </a:p>
          <a:p>
            <a:pPr marL="228600" lvl="0" indent="-228282" algn="just" rtl="0">
              <a:lnSpc>
                <a:spcPct val="9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The second design is a heat sink model which has fins upon those fins, these fins are arranged in such a way that the higher temperature point of one fin is connected to a lower temperature point of the adjacent fin. </a:t>
            </a:r>
          </a:p>
        </p:txBody>
      </p:sp>
      <p:sp>
        <p:nvSpPr>
          <p:cNvPr id="150" name="Google Shape;150;p20"/>
          <p:cNvSpPr txBox="1">
            <a:spLocks noGrp="1"/>
          </p:cNvSpPr>
          <p:nvPr>
            <p:ph type="title"/>
          </p:nvPr>
        </p:nvSpPr>
        <p:spPr>
          <a:xfrm>
            <a:off x="598200" y="6877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IN" sz="2800" b="1" dirty="0">
                <a:latin typeface="Times New Roman"/>
                <a:ea typeface="Times New Roman"/>
                <a:cs typeface="Times New Roman"/>
                <a:sym typeface="Times New Roman"/>
              </a:rPr>
              <a:t>Techniques</a:t>
            </a:r>
            <a:r>
              <a:rPr lang="en-IN" sz="2800" dirty="0">
                <a:latin typeface="Times New Roman"/>
                <a:ea typeface="Times New Roman"/>
                <a:cs typeface="Times New Roman"/>
                <a:sym typeface="Times New Roman"/>
              </a:rPr>
              <a:t>:</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Widescreen</PresentationFormat>
  <Paragraphs>74</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TOPOLOGY OPTIMIZATION OF HEAT SINK</vt:lpstr>
      <vt:lpstr>Introduction:</vt:lpstr>
      <vt:lpstr>Problem Formulation:</vt:lpstr>
      <vt:lpstr>Background Research:</vt:lpstr>
      <vt:lpstr>PowerPoint Presentation</vt:lpstr>
      <vt:lpstr>Methodology:</vt:lpstr>
      <vt:lpstr>PowerPoint Presentation</vt:lpstr>
      <vt:lpstr>Computing Tools And Techniques:</vt:lpstr>
      <vt:lpstr>Computing Tools And Techniques:</vt:lpstr>
      <vt:lpstr>Techniques: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TOPOLOGY OPTIMIZATION OF HEAT SINK</dc:title>
  <dc:creator>Vishnu Davuluri</dc:creator>
  <cp:lastModifiedBy>Vishnu Davuluri</cp:lastModifiedBy>
  <cp:revision>1</cp:revision>
  <dcterms:modified xsi:type="dcterms:W3CDTF">2022-12-11T17:14:46Z</dcterms:modified>
</cp:coreProperties>
</file>