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4" d="100"/>
          <a:sy n="44" d="100"/>
        </p:scale>
        <p:origin x="202"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ubasriram@gmail.com" userId="f9291fd376c807d9" providerId="LiveId" clId="{5A69A266-2C61-4FA9-B369-480344E8988A}"/>
    <pc:docChg chg="modSld">
      <pc:chgData name="kasubasriram@gmail.com" userId="f9291fd376c807d9" providerId="LiveId" clId="{5A69A266-2C61-4FA9-B369-480344E8988A}" dt="2024-03-15T21:59:56.927" v="6" actId="14100"/>
      <pc:docMkLst>
        <pc:docMk/>
      </pc:docMkLst>
      <pc:sldChg chg="modSp mod">
        <pc:chgData name="kasubasriram@gmail.com" userId="f9291fd376c807d9" providerId="LiveId" clId="{5A69A266-2C61-4FA9-B369-480344E8988A}" dt="2024-03-15T21:58:00.708" v="0" actId="1076"/>
        <pc:sldMkLst>
          <pc:docMk/>
          <pc:sldMk cId="0" sldId="256"/>
        </pc:sldMkLst>
        <pc:grpChg chg="mod">
          <ac:chgData name="kasubasriram@gmail.com" userId="f9291fd376c807d9" providerId="LiveId" clId="{5A69A266-2C61-4FA9-B369-480344E8988A}" dt="2024-03-15T21:58:00.708" v="0" actId="1076"/>
          <ac:grpSpMkLst>
            <pc:docMk/>
            <pc:sldMk cId="0" sldId="256"/>
            <ac:grpSpMk id="20" creationId="{00000000-0000-0000-0000-000000000000}"/>
          </ac:grpSpMkLst>
        </pc:grpChg>
      </pc:sldChg>
      <pc:sldChg chg="modSp mod">
        <pc:chgData name="kasubasriram@gmail.com" userId="f9291fd376c807d9" providerId="LiveId" clId="{5A69A266-2C61-4FA9-B369-480344E8988A}" dt="2024-03-15T21:59:56.927" v="6" actId="14100"/>
        <pc:sldMkLst>
          <pc:docMk/>
          <pc:sldMk cId="0" sldId="259"/>
        </pc:sldMkLst>
        <pc:spChg chg="mod">
          <ac:chgData name="kasubasriram@gmail.com" userId="f9291fd376c807d9" providerId="LiveId" clId="{5A69A266-2C61-4FA9-B369-480344E8988A}" dt="2024-03-15T21:58:24.060" v="1" actId="14100"/>
          <ac:spMkLst>
            <pc:docMk/>
            <pc:sldMk cId="0" sldId="259"/>
            <ac:spMk id="21" creationId="{00000000-0000-0000-0000-000000000000}"/>
          </ac:spMkLst>
        </pc:spChg>
        <pc:picChg chg="mod">
          <ac:chgData name="kasubasriram@gmail.com" userId="f9291fd376c807d9" providerId="LiveId" clId="{5A69A266-2C61-4FA9-B369-480344E8988A}" dt="2024-03-15T21:59:56.927" v="6" actId="14100"/>
          <ac:picMkLst>
            <pc:docMk/>
            <pc:sldMk cId="0" sldId="259"/>
            <ac:picMk id="20" creationId="{00000000-0000-0000-0000-000000000000}"/>
          </ac:picMkLst>
        </pc:picChg>
      </pc:sldChg>
      <pc:sldChg chg="modSp mod">
        <pc:chgData name="kasubasriram@gmail.com" userId="f9291fd376c807d9" providerId="LiveId" clId="{5A69A266-2C61-4FA9-B369-480344E8988A}" dt="2024-03-15T21:59:14.850" v="2" actId="1076"/>
        <pc:sldMkLst>
          <pc:docMk/>
          <pc:sldMk cId="0" sldId="265"/>
        </pc:sldMkLst>
        <pc:spChg chg="mod">
          <ac:chgData name="kasubasriram@gmail.com" userId="f9291fd376c807d9" providerId="LiveId" clId="{5A69A266-2C61-4FA9-B369-480344E8988A}" dt="2024-03-15T21:59:14.850" v="2" actId="1076"/>
          <ac:spMkLst>
            <pc:docMk/>
            <pc:sldMk cId="0" sldId="265"/>
            <ac:spMk id="18" creationId="{9D04E5F5-9666-3086-B349-18DCCB841733}"/>
          </ac:spMkLst>
        </pc:spChg>
      </pc:sldChg>
      <pc:sldChg chg="modSp mod">
        <pc:chgData name="kasubasriram@gmail.com" userId="f9291fd376c807d9" providerId="LiveId" clId="{5A69A266-2C61-4FA9-B369-480344E8988A}" dt="2024-03-15T21:59:27.146" v="3" actId="1076"/>
        <pc:sldMkLst>
          <pc:docMk/>
          <pc:sldMk cId="0" sldId="266"/>
        </pc:sldMkLst>
        <pc:spChg chg="mod">
          <ac:chgData name="kasubasriram@gmail.com" userId="f9291fd376c807d9" providerId="LiveId" clId="{5A69A266-2C61-4FA9-B369-480344E8988A}" dt="2024-03-15T21:59:27.146" v="3" actId="1076"/>
          <ac:spMkLst>
            <pc:docMk/>
            <pc:sldMk cId="0" sldId="26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8288000" y="0"/>
            <a:ext cx="4571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26310"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0400"/>
          </a:xfrm>
          <a:prstGeom prst="rect">
            <a:avLst/>
          </a:prstGeom>
        </p:spPr>
        <p:txBody>
          <a:bodyPr lIns="0" tIns="0" rIns="0" bIns="0" rtlCol="0" anchor="t">
            <a:spAutoFit/>
          </a:bodyPr>
          <a:lstStyle/>
          <a:p>
            <a:pPr algn="ctr">
              <a:lnSpc>
                <a:spcPts val="11059"/>
              </a:lnSpc>
            </a:pPr>
            <a:r>
              <a:rPr lang="en-US" sz="4800" spc="-105" dirty="0">
                <a:solidFill>
                  <a:srgbClr val="FFFF00"/>
                </a:solidFill>
                <a:latin typeface="Times New Roman" panose="02020603050405020304" pitchFamily="18" charset="0"/>
                <a:cs typeface="Times New Roman" panose="02020603050405020304" pitchFamily="18" charset="0"/>
              </a:rPr>
              <a:t>DATA ANALYSIS FOR</a:t>
            </a:r>
          </a:p>
          <a:p>
            <a:pPr algn="ctr">
              <a:lnSpc>
                <a:spcPts val="11059"/>
              </a:lnSpc>
            </a:pPr>
            <a:r>
              <a:rPr lang="en-US" sz="4800" spc="-105" dirty="0">
                <a:solidFill>
                  <a:srgbClr val="FFFF00"/>
                </a:solidFill>
                <a:latin typeface="Times New Roman" panose="02020603050405020304" pitchFamily="18" charset="0"/>
                <a:cs typeface="Times New Roman" panose="02020603050405020304" pitchFamily="18" charset="0"/>
              </a:rPr>
              <a:t>SOCIAL BUZZ</a:t>
            </a:r>
            <a:r>
              <a:rPr lang="en-US" sz="10533" spc="-105" dirty="0">
                <a:solidFill>
                  <a:srgbClr val="FFFF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0" y="-1905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9D04E5F5-9666-3086-B349-18DCCB841733}"/>
              </a:ext>
            </a:extLst>
          </p:cNvPr>
          <p:cNvSpPr txBox="1"/>
          <p:nvPr/>
        </p:nvSpPr>
        <p:spPr>
          <a:xfrm>
            <a:off x="381000" y="1485900"/>
            <a:ext cx="14980016" cy="1477328"/>
          </a:xfrm>
          <a:prstGeom prst="rect">
            <a:avLst/>
          </a:prstGeom>
          <a:noFill/>
        </p:spPr>
        <p:txBody>
          <a:bodyPr wrap="square">
            <a:spAutoFit/>
          </a:bodyPr>
          <a:lstStyle/>
          <a:p>
            <a:r>
              <a:rPr lang="en-US" dirty="0"/>
              <a:t>Social Buzz, founded by former engineers from a major social media conglomerate, has rapidly grown to over 500 million monthly active users. With a focus on anonymous content and diverse user reactions, they face immense data management challenges. Seeking external expertise for their IPO, scalability, and data best practices, they engage Accenture for a 3-month project. Accenture's tasks include auditing their big data practices, offering IPO guidance, and analyzing top content categories. This engagement aims to demonstrate Accenture's capability in addressing Social Buzz's critical needs and establishing a long-term partnership.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843866" y="4152900"/>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671691"/>
            <a:chOff x="0" y="0"/>
            <a:chExt cx="11564591" cy="489558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176636"/>
              <a:ext cx="11564591" cy="2718952"/>
            </a:xfrm>
            <a:prstGeom prst="rect">
              <a:avLst/>
            </a:prstGeom>
          </p:spPr>
          <p:txBody>
            <a:bodyPr lIns="0" tIns="0" rIns="0" bIns="0" rtlCol="0" anchor="t">
              <a:spAutoFit/>
            </a:bodyPr>
            <a:lstStyle/>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36952" y="1925996"/>
            <a:ext cx="7835344" cy="6275832"/>
          </a:xfrm>
          <a:prstGeom prst="rect">
            <a:avLst/>
          </a:prstGeom>
          <a:solidFill>
            <a:schemeClr val="bg1"/>
          </a:solidFill>
        </p:spPr>
        <p:txBody>
          <a:bodyPr/>
          <a:lstStyle/>
          <a:p>
            <a:r>
              <a:rPr lang="en-US" dirty="0"/>
              <a:t>The project entails Accenture assisting Social Buzz, a burgeoning company, in several key areas to facilitate their growth and success. </a:t>
            </a:r>
          </a:p>
          <a:p>
            <a:endParaRPr lang="en-US" dirty="0"/>
          </a:p>
          <a:p>
            <a:pPr marL="285750" indent="-285750">
              <a:buFont typeface="Wingdings" panose="05000000000000000000" pitchFamily="2" charset="2"/>
              <a:buChar char="Ø"/>
            </a:pPr>
            <a:r>
              <a:rPr lang="en-US" dirty="0"/>
              <a:t>Firstly, as Social Buzz aims to complete an IPO by the end of the following year, Accenture is providing guidance to ensure a smooth transition into the public market. This involves strategic planning, compliance assistance, and market positioning to enhance investor confidence.</a:t>
            </a:r>
          </a:p>
          <a:p>
            <a:endParaRPr lang="en-US" dirty="0"/>
          </a:p>
          <a:p>
            <a:pPr marL="285750" indent="-285750">
              <a:buFont typeface="Wingdings" panose="05000000000000000000" pitchFamily="2" charset="2"/>
              <a:buChar char="Ø"/>
            </a:pPr>
            <a:r>
              <a:rPr lang="en-US" dirty="0"/>
              <a:t> Secondly, as Social Buzz faces challenges in managing their current scale with limited resources, Accenture is stepping in to provide expertise in operational efficiency and scalability. Instead of hiring more personnel, Social Buzz seeks Accenture's support in optimizing their processes and infrastructure. </a:t>
            </a:r>
          </a:p>
          <a:p>
            <a:endParaRPr lang="en-US" dirty="0"/>
          </a:p>
          <a:p>
            <a:pPr marL="285750" indent="-285750">
              <a:buFont typeface="Wingdings" panose="05000000000000000000" pitchFamily="2" charset="2"/>
              <a:buChar char="Ø"/>
            </a:pPr>
            <a:r>
              <a:rPr lang="en-US" dirty="0"/>
              <a:t>Lastly, given the vast amount of data inherent in Social Buzz's operations, they aim to adopt data best practices from leading corporations. Accenture is facilitating this by imparting insights into how major companies manage big data challenges, enabling Social Buzz to leverage their data effectively for informed decision-making and innovation. Overall, Accenture's involvement underscores a strategic partnership aimed at propelling Social Buzz towards sustainable growth and success.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1328057" y="0"/>
            <a:ext cx="12453257" cy="10287000"/>
          </a:xfrm>
          <a:prstGeom prst="rect">
            <a:avLst/>
          </a:prstGeom>
          <a:solidFill>
            <a:srgbClr val="A100FF"/>
          </a:solidFill>
          <a:ln>
            <a:solidFill>
              <a:srgbClr val="A100FF"/>
            </a:solidFill>
          </a:ln>
        </p:spPr>
        <p:txBody>
          <a:bodyPr/>
          <a:lstStyle/>
          <a:p>
            <a:r>
              <a:rPr lang="en-US" dirty="0">
                <a:latin typeface="Times New Roman" panose="02020603050405020304" pitchFamily="18" charset="0"/>
                <a:cs typeface="Times New Roman" panose="02020603050405020304" pitchFamily="18" charset="0"/>
              </a:rPr>
              <a:t>Scaling Issues: With over 500 million active users monthly and a rapid growth trajectory, Social Buzz is struggling to manage its scale efficiently. Out of its 250 employees, a significant portion (200) are dedicated to technical roles aimed at maintaining the complex technological infrastructure required to handle vast amounts of unstructured data. </a:t>
            </a:r>
          </a:p>
          <a:p>
            <a:r>
              <a:rPr lang="en-US" dirty="0">
                <a:latin typeface="Times New Roman" panose="02020603050405020304" pitchFamily="18" charset="0"/>
                <a:cs typeface="Times New Roman" panose="02020603050405020304" pitchFamily="18" charset="0"/>
              </a:rPr>
              <a:t>Resource Limitations: Despite their growth, Social Buzz remains a relatively small company without the resources to effectively manage their scale and complex data needs. While they could hire more personnel, they prefer to seek assistance from experienced external firms.</a:t>
            </a:r>
          </a:p>
          <a:p>
            <a:r>
              <a:rPr lang="en-US" dirty="0">
                <a:latin typeface="Times New Roman" panose="02020603050405020304" pitchFamily="18" charset="0"/>
                <a:cs typeface="Times New Roman" panose="02020603050405020304" pitchFamily="18" charset="0"/>
              </a:rPr>
              <a:t>Data Management: The platform generates an enormous volume of data daily, with over 100,000 pieces of diverse content posted regularly, including text, images, videos, and GIFs. Managing and analyzing this data require sophisticated and expensive technology, which poses a significant challenge to the company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pic>
        <p:nvPicPr>
          <p:cNvPr id="20" name="Picture 20"/>
          <p:cNvPicPr>
            <a:picLocks noChangeAspect="1"/>
          </p:cNvPicPr>
          <p:nvPr/>
        </p:nvPicPr>
        <p:blipFill>
          <a:blip r:embed="rId5"/>
          <a:srcRect l="24693" r="24693"/>
          <a:stretch>
            <a:fillRect/>
          </a:stretch>
        </p:blipFill>
        <p:spPr>
          <a:xfrm>
            <a:off x="11007484" y="0"/>
            <a:ext cx="7280516" cy="10287000"/>
          </a:xfrm>
          <a:prstGeom prst="rect">
            <a:avLst/>
          </a:prstGeom>
        </p:spPr>
      </p:pic>
      <p:sp>
        <p:nvSpPr>
          <p:cNvPr id="21" name="TextBox 21"/>
          <p:cNvSpPr txBox="1"/>
          <p:nvPr/>
        </p:nvSpPr>
        <p:spPr>
          <a:xfrm>
            <a:off x="7467600" y="4961740"/>
            <a:ext cx="3539884"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491715"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4" name="TextBox 33">
            <a:extLst>
              <a:ext uri="{FF2B5EF4-FFF2-40B4-BE49-F238E27FC236}">
                <a16:creationId xmlns:a16="http://schemas.microsoft.com/office/drawing/2014/main" id="{88EC162C-4EDF-8556-6187-28A94203807F}"/>
              </a:ext>
            </a:extLst>
          </p:cNvPr>
          <p:cNvSpPr txBox="1"/>
          <p:nvPr/>
        </p:nvSpPr>
        <p:spPr>
          <a:xfrm>
            <a:off x="14859000" y="2019300"/>
            <a:ext cx="1905000" cy="369332"/>
          </a:xfrm>
          <a:prstGeom prst="rect">
            <a:avLst/>
          </a:prstGeom>
          <a:noFill/>
        </p:spPr>
        <p:txBody>
          <a:bodyPr wrap="square" rtlCol="0">
            <a:spAutoFit/>
          </a:bodyPr>
          <a:lstStyle/>
          <a:p>
            <a:r>
              <a:rPr lang="en-US" dirty="0"/>
              <a:t>Saisriram kasuba</a:t>
            </a:r>
          </a:p>
        </p:txBody>
      </p:sp>
      <p:sp>
        <p:nvSpPr>
          <p:cNvPr id="35" name="TextBox 34">
            <a:extLst>
              <a:ext uri="{FF2B5EF4-FFF2-40B4-BE49-F238E27FC236}">
                <a16:creationId xmlns:a16="http://schemas.microsoft.com/office/drawing/2014/main" id="{14024B54-849A-BEE8-7CB9-FBE57E9440F7}"/>
              </a:ext>
            </a:extLst>
          </p:cNvPr>
          <p:cNvSpPr txBox="1"/>
          <p:nvPr/>
        </p:nvSpPr>
        <p:spPr>
          <a:xfrm>
            <a:off x="14917980" y="2280641"/>
            <a:ext cx="2287975" cy="369332"/>
          </a:xfrm>
          <a:prstGeom prst="rect">
            <a:avLst/>
          </a:prstGeom>
          <a:noFill/>
        </p:spPr>
        <p:txBody>
          <a:bodyPr wrap="square" rtlCol="0">
            <a:spAutoFit/>
          </a:bodyPr>
          <a:lstStyle/>
          <a:p>
            <a:r>
              <a:rPr lang="en-US" dirty="0"/>
              <a:t>Data Analyst</a:t>
            </a:r>
          </a:p>
        </p:txBody>
      </p:sp>
      <p:sp>
        <p:nvSpPr>
          <p:cNvPr id="36" name="TextBox 35">
            <a:extLst>
              <a:ext uri="{FF2B5EF4-FFF2-40B4-BE49-F238E27FC236}">
                <a16:creationId xmlns:a16="http://schemas.microsoft.com/office/drawing/2014/main" id="{98AE96E6-C16A-4D5D-71B8-8FFF730A7783}"/>
              </a:ext>
            </a:extLst>
          </p:cNvPr>
          <p:cNvSpPr txBox="1"/>
          <p:nvPr/>
        </p:nvSpPr>
        <p:spPr>
          <a:xfrm>
            <a:off x="14917980" y="4961740"/>
            <a:ext cx="1998420" cy="369332"/>
          </a:xfrm>
          <a:prstGeom prst="rect">
            <a:avLst/>
          </a:prstGeom>
          <a:noFill/>
        </p:spPr>
        <p:txBody>
          <a:bodyPr wrap="square" rtlCol="0">
            <a:spAutoFit/>
          </a:bodyPr>
          <a:lstStyle/>
          <a:p>
            <a:r>
              <a:rPr lang="en-US" dirty="0"/>
              <a:t>Marcus </a:t>
            </a:r>
            <a:r>
              <a:rPr lang="en-US" dirty="0" err="1"/>
              <a:t>Rompton</a:t>
            </a:r>
            <a:endParaRPr lang="en-US" dirty="0"/>
          </a:p>
        </p:txBody>
      </p:sp>
      <p:sp>
        <p:nvSpPr>
          <p:cNvPr id="37" name="TextBox 36">
            <a:extLst>
              <a:ext uri="{FF2B5EF4-FFF2-40B4-BE49-F238E27FC236}">
                <a16:creationId xmlns:a16="http://schemas.microsoft.com/office/drawing/2014/main" id="{9A5AA6C0-7B9F-EF1F-BABB-3BA8C18F195E}"/>
              </a:ext>
            </a:extLst>
          </p:cNvPr>
          <p:cNvSpPr txBox="1"/>
          <p:nvPr/>
        </p:nvSpPr>
        <p:spPr>
          <a:xfrm>
            <a:off x="14978079" y="5325260"/>
            <a:ext cx="1785921" cy="369332"/>
          </a:xfrm>
          <a:prstGeom prst="rect">
            <a:avLst/>
          </a:prstGeom>
          <a:noFill/>
        </p:spPr>
        <p:txBody>
          <a:bodyPr wrap="square" rtlCol="0">
            <a:spAutoFit/>
          </a:bodyPr>
          <a:lstStyle/>
          <a:p>
            <a:r>
              <a:rPr lang="en-US" dirty="0"/>
              <a:t>Senior Principle</a:t>
            </a:r>
          </a:p>
        </p:txBody>
      </p:sp>
      <p:sp>
        <p:nvSpPr>
          <p:cNvPr id="38" name="TextBox 37">
            <a:extLst>
              <a:ext uri="{FF2B5EF4-FFF2-40B4-BE49-F238E27FC236}">
                <a16:creationId xmlns:a16="http://schemas.microsoft.com/office/drawing/2014/main" id="{49EE11B2-DADD-756B-7D21-2A2AD9806390}"/>
              </a:ext>
            </a:extLst>
          </p:cNvPr>
          <p:cNvSpPr txBox="1"/>
          <p:nvPr/>
        </p:nvSpPr>
        <p:spPr>
          <a:xfrm>
            <a:off x="15130479" y="7784814"/>
            <a:ext cx="1785921" cy="369332"/>
          </a:xfrm>
          <a:prstGeom prst="rect">
            <a:avLst/>
          </a:prstGeom>
          <a:noFill/>
        </p:spPr>
        <p:txBody>
          <a:bodyPr wrap="square" rtlCol="0">
            <a:spAutoFit/>
          </a:bodyPr>
          <a:lstStyle/>
          <a:p>
            <a:r>
              <a:rPr lang="en-US" dirty="0"/>
              <a:t>Andrew Fleming</a:t>
            </a:r>
          </a:p>
        </p:txBody>
      </p:sp>
      <p:sp>
        <p:nvSpPr>
          <p:cNvPr id="39" name="TextBox 38">
            <a:extLst>
              <a:ext uri="{FF2B5EF4-FFF2-40B4-BE49-F238E27FC236}">
                <a16:creationId xmlns:a16="http://schemas.microsoft.com/office/drawing/2014/main" id="{23651904-E693-AACE-CA9F-DC67B6C058E0}"/>
              </a:ext>
            </a:extLst>
          </p:cNvPr>
          <p:cNvSpPr txBox="1"/>
          <p:nvPr/>
        </p:nvSpPr>
        <p:spPr>
          <a:xfrm>
            <a:off x="14917980" y="8148334"/>
            <a:ext cx="2562015" cy="369332"/>
          </a:xfrm>
          <a:prstGeom prst="rect">
            <a:avLst/>
          </a:prstGeom>
          <a:noFill/>
        </p:spPr>
        <p:txBody>
          <a:bodyPr wrap="square" rtlCol="0">
            <a:spAutoFit/>
          </a:bodyPr>
          <a:lstStyle/>
          <a:p>
            <a:r>
              <a:rPr lang="en-US" dirty="0"/>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6456251-5F7B-C014-544F-97E095BB0190}"/>
              </a:ext>
            </a:extLst>
          </p:cNvPr>
          <p:cNvSpPr txBox="1"/>
          <p:nvPr/>
        </p:nvSpPr>
        <p:spPr>
          <a:xfrm>
            <a:off x="3661108" y="1499021"/>
            <a:ext cx="2256847" cy="369332"/>
          </a:xfrm>
          <a:prstGeom prst="rect">
            <a:avLst/>
          </a:prstGeom>
          <a:noFill/>
        </p:spPr>
        <p:txBody>
          <a:bodyPr wrap="square" rtlCol="0">
            <a:spAutoFit/>
          </a:bodyPr>
          <a:lstStyle/>
          <a:p>
            <a:r>
              <a:rPr lang="en-US" dirty="0"/>
              <a:t>Data Understanding</a:t>
            </a:r>
          </a:p>
        </p:txBody>
      </p:sp>
      <p:sp>
        <p:nvSpPr>
          <p:cNvPr id="40" name="TextBox 39">
            <a:extLst>
              <a:ext uri="{FF2B5EF4-FFF2-40B4-BE49-F238E27FC236}">
                <a16:creationId xmlns:a16="http://schemas.microsoft.com/office/drawing/2014/main" id="{F22DF12C-3260-E7A8-3142-AD3C94E138B8}"/>
              </a:ext>
            </a:extLst>
          </p:cNvPr>
          <p:cNvSpPr txBox="1"/>
          <p:nvPr/>
        </p:nvSpPr>
        <p:spPr>
          <a:xfrm>
            <a:off x="5571270" y="2896904"/>
            <a:ext cx="1524324" cy="369332"/>
          </a:xfrm>
          <a:prstGeom prst="rect">
            <a:avLst/>
          </a:prstGeom>
          <a:noFill/>
        </p:spPr>
        <p:txBody>
          <a:bodyPr wrap="square" rtlCol="0">
            <a:spAutoFit/>
          </a:bodyPr>
          <a:lstStyle/>
          <a:p>
            <a:r>
              <a:rPr lang="en-US" dirty="0"/>
              <a:t>Data Cleaning</a:t>
            </a:r>
          </a:p>
        </p:txBody>
      </p:sp>
      <p:sp>
        <p:nvSpPr>
          <p:cNvPr id="41" name="TextBox 40">
            <a:extLst>
              <a:ext uri="{FF2B5EF4-FFF2-40B4-BE49-F238E27FC236}">
                <a16:creationId xmlns:a16="http://schemas.microsoft.com/office/drawing/2014/main" id="{357B1C99-96C9-CC8A-754C-37F3CEF7069C}"/>
              </a:ext>
            </a:extLst>
          </p:cNvPr>
          <p:cNvSpPr txBox="1"/>
          <p:nvPr/>
        </p:nvSpPr>
        <p:spPr>
          <a:xfrm>
            <a:off x="7509269" y="4722174"/>
            <a:ext cx="1815174" cy="369332"/>
          </a:xfrm>
          <a:prstGeom prst="rect">
            <a:avLst/>
          </a:prstGeom>
          <a:noFill/>
        </p:spPr>
        <p:txBody>
          <a:bodyPr wrap="square" rtlCol="0">
            <a:spAutoFit/>
          </a:bodyPr>
          <a:lstStyle/>
          <a:p>
            <a:r>
              <a:rPr lang="en-US" dirty="0"/>
              <a:t>Data Modelling</a:t>
            </a:r>
          </a:p>
        </p:txBody>
      </p:sp>
      <p:sp>
        <p:nvSpPr>
          <p:cNvPr id="42" name="TextBox 41">
            <a:extLst>
              <a:ext uri="{FF2B5EF4-FFF2-40B4-BE49-F238E27FC236}">
                <a16:creationId xmlns:a16="http://schemas.microsoft.com/office/drawing/2014/main" id="{CD030D94-D4D5-ABC5-9C4A-9FE52B849920}"/>
              </a:ext>
            </a:extLst>
          </p:cNvPr>
          <p:cNvSpPr txBox="1"/>
          <p:nvPr/>
        </p:nvSpPr>
        <p:spPr>
          <a:xfrm>
            <a:off x="9411402" y="6502189"/>
            <a:ext cx="1660310" cy="369332"/>
          </a:xfrm>
          <a:prstGeom prst="rect">
            <a:avLst/>
          </a:prstGeom>
          <a:noFill/>
        </p:spPr>
        <p:txBody>
          <a:bodyPr wrap="square" rtlCol="0">
            <a:spAutoFit/>
          </a:bodyPr>
          <a:lstStyle/>
          <a:p>
            <a:r>
              <a:rPr lang="en-US" dirty="0"/>
              <a:t>Data Analysis</a:t>
            </a:r>
          </a:p>
        </p:txBody>
      </p:sp>
      <p:sp>
        <p:nvSpPr>
          <p:cNvPr id="43" name="TextBox 42">
            <a:extLst>
              <a:ext uri="{FF2B5EF4-FFF2-40B4-BE49-F238E27FC236}">
                <a16:creationId xmlns:a16="http://schemas.microsoft.com/office/drawing/2014/main" id="{3CC02057-5199-EDFF-4D6D-67E9994B002F}"/>
              </a:ext>
            </a:extLst>
          </p:cNvPr>
          <p:cNvSpPr txBox="1"/>
          <p:nvPr/>
        </p:nvSpPr>
        <p:spPr>
          <a:xfrm>
            <a:off x="11179806" y="8114277"/>
            <a:ext cx="1648370" cy="369332"/>
          </a:xfrm>
          <a:prstGeom prst="rect">
            <a:avLst/>
          </a:prstGeom>
          <a:noFill/>
        </p:spPr>
        <p:txBody>
          <a:bodyPr wrap="square" rtlCol="0">
            <a:spAutoFit/>
          </a:bodyPr>
          <a:lstStyle/>
          <a:p>
            <a:r>
              <a:rPr lang="en-US" dirty="0"/>
              <a:t>Quick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7" name="Picture 16" descr="A colorful pie chart with text">
            <a:extLst>
              <a:ext uri="{FF2B5EF4-FFF2-40B4-BE49-F238E27FC236}">
                <a16:creationId xmlns:a16="http://schemas.microsoft.com/office/drawing/2014/main" id="{70C9FEE9-DF81-E304-508C-B497D689E6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0"/>
            <a:ext cx="18973800" cy="10934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pic>
        <p:nvPicPr>
          <p:cNvPr id="28" name="Picture 27" descr="A screenshot of a computer">
            <a:extLst>
              <a:ext uri="{FF2B5EF4-FFF2-40B4-BE49-F238E27FC236}">
                <a16:creationId xmlns:a16="http://schemas.microsoft.com/office/drawing/2014/main" id="{1CBE5B30-4373-217C-505C-66FAFBD4BD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710238"/>
            <a:ext cx="19812000" cy="129411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pic>
        <p:nvPicPr>
          <p:cNvPr id="28" name="Picture 27" descr="A line graph with a blue line&#10;&#10;Description automatically generated">
            <a:extLst>
              <a:ext uri="{FF2B5EF4-FFF2-40B4-BE49-F238E27FC236}">
                <a16:creationId xmlns:a16="http://schemas.microsoft.com/office/drawing/2014/main" id="{1EA8BDED-E44C-785E-CA94-6C4229045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235382"/>
            <a:ext cx="19964399" cy="12170082"/>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529</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Clear Sans Regular Bold</vt:lpstr>
      <vt:lpstr>Wingdings</vt:lpstr>
      <vt:lpstr>Arial</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kasubasriram@gmail.com</cp:lastModifiedBy>
  <cp:revision>11</cp:revision>
  <dcterms:created xsi:type="dcterms:W3CDTF">2006-08-16T00:00:00Z</dcterms:created>
  <dcterms:modified xsi:type="dcterms:W3CDTF">2024-03-15T22:00:03Z</dcterms:modified>
  <dc:identifier>DAEhDyfaYKE</dc:identifier>
</cp:coreProperties>
</file>