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f601ac83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f601ac83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f601ac83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f601ac83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601ac83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601ac83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f601ac83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f601ac83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f601ac83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f601ac83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f601ac8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f601ac8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f601ac83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f601ac83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601ac83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601ac83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601ac83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601ac83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601ac83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601ac83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f601ac83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f601ac83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601ac83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601ac83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f601ac83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f601ac83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Computer Graphics Project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Celestial Exploratory(Solar System)</a:t>
            </a:r>
            <a:endParaRPr sz="2200"/>
          </a:p>
        </p:txBody>
      </p:sp>
      <p:sp>
        <p:nvSpPr>
          <p:cNvPr id="68" name="Google Shape;68;p13"/>
          <p:cNvSpPr txBox="1"/>
          <p:nvPr/>
        </p:nvSpPr>
        <p:spPr>
          <a:xfrm>
            <a:off x="5598300" y="4292375"/>
            <a:ext cx="35457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a:t>
            </a:r>
            <a:r>
              <a:rPr b="1" lang="en">
                <a:highlight>
                  <a:srgbClr val="FFFFFF"/>
                </a:highlight>
                <a:latin typeface="Open Sans"/>
                <a:ea typeface="Open Sans"/>
                <a:cs typeface="Open Sans"/>
                <a:sym typeface="Open Sans"/>
              </a:rPr>
              <a:t>Kumar Shivam Ranjan </a:t>
            </a:r>
            <a:r>
              <a:rPr lang="en">
                <a:highlight>
                  <a:srgbClr val="FFFFFF"/>
                </a:highlight>
                <a:latin typeface="Open Sans"/>
                <a:ea typeface="Open Sans"/>
                <a:cs typeface="Open Sans"/>
                <a:sym typeface="Open Sans"/>
              </a:rPr>
              <a:t>  (</a:t>
            </a:r>
            <a:r>
              <a:rPr lang="en">
                <a:latin typeface="Open Sans"/>
                <a:ea typeface="Open Sans"/>
                <a:cs typeface="Open Sans"/>
                <a:sym typeface="Open Sans"/>
              </a:rPr>
              <a:t>18075031)</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r>
              <a:rPr b="1" lang="en">
                <a:latin typeface="Open Sans"/>
                <a:ea typeface="Open Sans"/>
                <a:cs typeface="Open Sans"/>
                <a:sym typeface="Open Sans"/>
              </a:rPr>
              <a:t>Neha Kumari</a:t>
            </a:r>
            <a:r>
              <a:rPr lang="en">
                <a:latin typeface="Open Sans"/>
                <a:ea typeface="Open Sans"/>
                <a:cs typeface="Open Sans"/>
                <a:sym typeface="Open Sans"/>
              </a:rPr>
              <a:t>                    (18074012)</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Mouse Interface</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1600"/>
              </a:spcBef>
              <a:spcAft>
                <a:spcPts val="0"/>
              </a:spcAft>
              <a:buSzPts val="1600"/>
              <a:buChar char="●"/>
            </a:pPr>
            <a:r>
              <a:rPr b="1" lang="en" sz="1600"/>
              <a:t>Left Button:</a:t>
            </a:r>
            <a:r>
              <a:rPr lang="en" sz="1600"/>
              <a:t> Rotates and revolves the planets and Comet in anticlockwise direction.</a:t>
            </a:r>
            <a:endParaRPr sz="1600"/>
          </a:p>
          <a:p>
            <a:pPr indent="-330200" lvl="0" marL="457200" rtl="0" algn="l">
              <a:spcBef>
                <a:spcPts val="0"/>
              </a:spcBef>
              <a:spcAft>
                <a:spcPts val="0"/>
              </a:spcAft>
              <a:buSzPts val="1600"/>
              <a:buChar char="●"/>
            </a:pPr>
            <a:r>
              <a:rPr b="1" lang="en" sz="1600"/>
              <a:t>Right Button: </a:t>
            </a:r>
            <a:r>
              <a:rPr lang="en" sz="1600"/>
              <a:t>Rotates and revolves the planets and Comet in clockwise direction.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SnapShots</a:t>
            </a:r>
            <a:endParaRPr/>
          </a:p>
        </p:txBody>
      </p:sp>
      <p:sp>
        <p:nvSpPr>
          <p:cNvPr id="128" name="Google Shape;128;p23"/>
          <p:cNvSpPr txBox="1"/>
          <p:nvPr>
            <p:ph idx="1" type="body"/>
          </p:nvPr>
        </p:nvSpPr>
        <p:spPr>
          <a:xfrm>
            <a:off x="142000" y="1253275"/>
            <a:ext cx="8520600" cy="330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SnapShot1:  </a:t>
            </a:r>
            <a:r>
              <a:rPr lang="en" sz="1500"/>
              <a:t>In this snapshot ,sun is placed at the center and its eight planets are placed in the sun’s orbit.These eight planets are shown to be rotating and revolving around the sun. The planets and sun are placed in the background of bright twinkling stars.</a:t>
            </a:r>
            <a:endParaRPr sz="1500"/>
          </a:p>
          <a:p>
            <a:pPr indent="0" lvl="0" marL="457200" rtl="0" algn="l">
              <a:spcBef>
                <a:spcPts val="1600"/>
              </a:spcBef>
              <a:spcAft>
                <a:spcPts val="0"/>
              </a:spcAft>
              <a:buNone/>
            </a:pPr>
            <a:r>
              <a:t/>
            </a:r>
            <a:endParaRPr sz="1500"/>
          </a:p>
          <a:p>
            <a:pPr indent="-323850" lvl="0" marL="457200" rtl="0" algn="l">
              <a:spcBef>
                <a:spcPts val="1600"/>
              </a:spcBef>
              <a:spcAft>
                <a:spcPts val="0"/>
              </a:spcAft>
              <a:buSzPts val="1500"/>
              <a:buChar char="●"/>
            </a:pPr>
            <a:r>
              <a:rPr b="1" lang="en" sz="1500"/>
              <a:t>SnapShot2:  </a:t>
            </a:r>
            <a:r>
              <a:rPr lang="en" sz="1500"/>
              <a:t>In this snapshot, we can see sun at the center and all eight planets revolving around the sun and are placed in the background of bright twinkling stars with the comet in a constant motion.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1068575" y="261100"/>
            <a:ext cx="6876300" cy="4464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053800" y="163200"/>
            <a:ext cx="7036400" cy="4582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866800"/>
            <a:ext cx="8520600" cy="17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200"/>
              <a:t>Thank You</a:t>
            </a:r>
            <a:endParaRPr sz="6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OpenGL</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42900" lvl="0" marL="457200" rtl="0" algn="l">
              <a:spcBef>
                <a:spcPts val="1600"/>
              </a:spcBef>
              <a:spcAft>
                <a:spcPts val="0"/>
              </a:spcAft>
              <a:buSzPts val="1800"/>
              <a:buChar char="●"/>
            </a:pPr>
            <a:r>
              <a:rPr lang="en"/>
              <a:t>OpenGL (Open Graphics Library) is a standard specification defining a cross language cross platform API for writing applications that produce 2D and 3D computer graphics. </a:t>
            </a:r>
            <a:endParaRPr/>
          </a:p>
          <a:p>
            <a:pPr indent="-342900" lvl="0" marL="457200" rtl="0" algn="l">
              <a:spcBef>
                <a:spcPts val="0"/>
              </a:spcBef>
              <a:spcAft>
                <a:spcPts val="0"/>
              </a:spcAft>
              <a:buSzPts val="1800"/>
              <a:buChar char="●"/>
            </a:pPr>
            <a:r>
              <a:rPr lang="en"/>
              <a:t>The interface consists of over 250 different function calls which can be used to draw complex 3D scenes from simple primitives.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a:t>
            </a:r>
            <a:endParaRPr/>
          </a:p>
        </p:txBody>
      </p:sp>
      <p:sp>
        <p:nvSpPr>
          <p:cNvPr id="80" name="Google Shape;80;p15"/>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aim of this project is to show the shadow implementation using OPENGL which include Movement, Light properties , and also transformation operations like translation, rotation,scaling etc on objects. The package must also have a user friendly interface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Project</a:t>
            </a:r>
            <a:r>
              <a:rPr lang="en"/>
              <a:t> is developed in ECLIPSE. It has been implemented on UBUNTU platform. </a:t>
            </a:r>
            <a:endParaRPr/>
          </a:p>
          <a:p>
            <a:pPr indent="-342900" lvl="0" marL="457200" rtl="0" algn="l">
              <a:spcBef>
                <a:spcPts val="0"/>
              </a:spcBef>
              <a:spcAft>
                <a:spcPts val="0"/>
              </a:spcAft>
              <a:buSzPts val="1800"/>
              <a:buChar char="●"/>
            </a:pPr>
            <a:r>
              <a:rPr lang="en"/>
              <a:t>The 3-D graphics package designed here provides an interface for the users for handling the display and manipulation of Celestial Exploratory. </a:t>
            </a:r>
            <a:endParaRPr/>
          </a:p>
          <a:p>
            <a:pPr indent="-342900" lvl="0" marL="457200" rtl="0" algn="l">
              <a:spcBef>
                <a:spcPts val="0"/>
              </a:spcBef>
              <a:spcAft>
                <a:spcPts val="0"/>
              </a:spcAft>
              <a:buSzPts val="1800"/>
              <a:buChar char="●"/>
            </a:pPr>
            <a:r>
              <a:rPr lang="en"/>
              <a:t>The Keyboard is the main input device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Specification</a:t>
            </a:r>
            <a:endParaRPr/>
          </a:p>
        </p:txBody>
      </p:sp>
      <p:sp>
        <p:nvSpPr>
          <p:cNvPr id="92" name="Google Shape;92;p17"/>
          <p:cNvSpPr txBox="1"/>
          <p:nvPr>
            <p:ph idx="1" type="body"/>
          </p:nvPr>
        </p:nvSpPr>
        <p:spPr>
          <a:xfrm>
            <a:off x="3879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HARDWARE REQUIREMENTS:</a:t>
            </a:r>
            <a:endParaRPr b="1" sz="1600"/>
          </a:p>
          <a:p>
            <a:pPr indent="-330200" lvl="0" marL="457200" rtl="0" algn="l">
              <a:spcBef>
                <a:spcPts val="1600"/>
              </a:spcBef>
              <a:spcAft>
                <a:spcPts val="0"/>
              </a:spcAft>
              <a:buSzPts val="1600"/>
              <a:buChar char="●"/>
            </a:pPr>
            <a:r>
              <a:rPr lang="en" sz="1600"/>
              <a:t>4GB of RAM, 2GB MB recommended.</a:t>
            </a:r>
            <a:endParaRPr sz="1600"/>
          </a:p>
          <a:p>
            <a:pPr indent="-330200" lvl="0" marL="457200" rtl="0" algn="l">
              <a:spcBef>
                <a:spcPts val="0"/>
              </a:spcBef>
              <a:spcAft>
                <a:spcPts val="0"/>
              </a:spcAft>
              <a:buSzPts val="1600"/>
              <a:buChar char="●"/>
            </a:pPr>
            <a:r>
              <a:rPr lang="en" sz="1600"/>
              <a:t>110 MB of hard disk space required, 40 MB additional hard disk space required for installation (150 MB total).</a:t>
            </a:r>
            <a:endParaRPr sz="1600"/>
          </a:p>
          <a:p>
            <a:pPr indent="0" lvl="0" marL="0" rtl="0" algn="l">
              <a:spcBef>
                <a:spcPts val="1600"/>
              </a:spcBef>
              <a:spcAft>
                <a:spcPts val="0"/>
              </a:spcAft>
              <a:buNone/>
            </a:pPr>
            <a:r>
              <a:rPr b="1" lang="en" sz="1600"/>
              <a:t>SOFTWARE</a:t>
            </a:r>
            <a:r>
              <a:rPr b="1" lang="en" sz="1600"/>
              <a:t> REQUIREMENTS:</a:t>
            </a:r>
            <a:endParaRPr b="1" sz="1600"/>
          </a:p>
          <a:p>
            <a:pPr indent="-330200" lvl="0" marL="457200" rtl="0" algn="l">
              <a:spcBef>
                <a:spcPts val="1600"/>
              </a:spcBef>
              <a:spcAft>
                <a:spcPts val="0"/>
              </a:spcAft>
              <a:buSzPts val="1600"/>
              <a:buChar char="●"/>
            </a:pPr>
            <a:r>
              <a:rPr b="1" lang="en" sz="1600"/>
              <a:t>Development Platform: </a:t>
            </a:r>
            <a:r>
              <a:rPr lang="en" sz="1600"/>
              <a:t>LINUX (UBUNTU 20.04)</a:t>
            </a:r>
            <a:endParaRPr sz="1600"/>
          </a:p>
          <a:p>
            <a:pPr indent="-330200" lvl="0" marL="457200" rtl="0" algn="l">
              <a:spcBef>
                <a:spcPts val="0"/>
              </a:spcBef>
              <a:spcAft>
                <a:spcPts val="0"/>
              </a:spcAft>
              <a:buSzPts val="1600"/>
              <a:buChar char="●"/>
            </a:pPr>
            <a:r>
              <a:rPr b="1" lang="en" sz="1600"/>
              <a:t>Language : </a:t>
            </a:r>
            <a:r>
              <a:rPr lang="en" sz="1600"/>
              <a:t>C/C++</a:t>
            </a:r>
            <a:endParaRPr sz="1600"/>
          </a:p>
          <a:p>
            <a:pPr indent="-330200" lvl="0" marL="457200" rtl="0" algn="l">
              <a:spcBef>
                <a:spcPts val="0"/>
              </a:spcBef>
              <a:spcAft>
                <a:spcPts val="0"/>
              </a:spcAft>
              <a:buSzPts val="1600"/>
              <a:buChar char="●"/>
            </a:pPr>
            <a:r>
              <a:rPr b="1" lang="en" sz="1600"/>
              <a:t>Tool : </a:t>
            </a:r>
            <a:r>
              <a:rPr lang="en" sz="1600"/>
              <a:t>Eclipse</a:t>
            </a:r>
            <a:endParaRPr sz="1600"/>
          </a:p>
          <a:p>
            <a:pPr indent="-330200" lvl="0" marL="457200" rtl="0" algn="l">
              <a:spcBef>
                <a:spcPts val="0"/>
              </a:spcBef>
              <a:spcAft>
                <a:spcPts val="0"/>
              </a:spcAft>
              <a:buSzPts val="1600"/>
              <a:buChar char="●"/>
            </a:pPr>
            <a:r>
              <a:rPr b="1" lang="en" sz="1600"/>
              <a:t>Library : </a:t>
            </a:r>
            <a:r>
              <a:rPr lang="en" sz="1600"/>
              <a:t>OpenGL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65275"/>
            <a:ext cx="8520600" cy="4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311700" y="796325"/>
            <a:ext cx="8520600" cy="3988800"/>
          </a:xfrm>
          <a:prstGeom prst="rect">
            <a:avLst/>
          </a:prstGeom>
        </p:spPr>
        <p:txBody>
          <a:bodyPr anchorCtr="0" anchor="t" bIns="0" lIns="0" spcFirstLastPara="1" rIns="0" wrap="square" tIns="0">
            <a:spAutoFit/>
          </a:bodyPr>
          <a:lstStyle/>
          <a:p>
            <a:pPr indent="-330200" lvl="0" marL="457200" rtl="0" algn="l">
              <a:spcBef>
                <a:spcPts val="0"/>
              </a:spcBef>
              <a:spcAft>
                <a:spcPts val="0"/>
              </a:spcAft>
              <a:buSzPts val="1600"/>
              <a:buChar char="●"/>
            </a:pPr>
            <a:r>
              <a:rPr lang="en" sz="1600"/>
              <a:t>W</a:t>
            </a:r>
            <a:r>
              <a:rPr lang="en" sz="1600"/>
              <a:t>e have incorporated several inbuilt OpenGL function in this project. </a:t>
            </a:r>
            <a:endParaRPr sz="1600"/>
          </a:p>
          <a:p>
            <a:pPr indent="-330200" lvl="0" marL="457200" rtl="0" algn="l">
              <a:spcBef>
                <a:spcPts val="0"/>
              </a:spcBef>
              <a:spcAft>
                <a:spcPts val="0"/>
              </a:spcAft>
              <a:buSzPts val="1600"/>
              <a:buChar char="●"/>
            </a:pPr>
            <a:r>
              <a:rPr lang="en" sz="1600"/>
              <a:t>The following code snippet enables the easy rendering of solid sphere with different colors and makes them to rotate and translate.</a:t>
            </a:r>
            <a:endParaRPr sz="1600"/>
          </a:p>
          <a:p>
            <a:pPr indent="0" lvl="0" marL="457200" rtl="0" algn="l">
              <a:spcBef>
                <a:spcPts val="1600"/>
              </a:spcBef>
              <a:spcAft>
                <a:spcPts val="0"/>
              </a:spcAft>
              <a:buNone/>
            </a:pPr>
            <a:r>
              <a:rPr lang="en" sz="1400">
                <a:solidFill>
                  <a:srgbClr val="000000"/>
                </a:solidFill>
                <a:highlight>
                  <a:srgbClr val="FFFFFF"/>
                </a:highlight>
              </a:rPr>
              <a:t>{</a:t>
            </a:r>
            <a:endParaRPr sz="1400">
              <a:solidFill>
                <a:srgbClr val="000000"/>
              </a:solidFill>
              <a:highlight>
                <a:srgbClr val="FFFFFF"/>
              </a:highlight>
            </a:endParaRPr>
          </a:p>
          <a:p>
            <a:pPr indent="0" lvl="0" marL="457200" rtl="0" algn="l">
              <a:spcBef>
                <a:spcPts val="1600"/>
              </a:spcBef>
              <a:spcAft>
                <a:spcPts val="0"/>
              </a:spcAft>
              <a:buNone/>
            </a:pPr>
            <a:r>
              <a:rPr lang="en" sz="1400">
                <a:solidFill>
                  <a:srgbClr val="000000"/>
                </a:solidFill>
                <a:highlight>
                  <a:srgbClr val="FFFFFF"/>
                </a:highlight>
              </a:rPr>
              <a:t>glRotatef(s. . .);</a:t>
            </a:r>
            <a:endParaRPr sz="1400">
              <a:solidFill>
                <a:srgbClr val="000000"/>
              </a:solidFill>
              <a:highlight>
                <a:srgbClr val="FFFFFF"/>
              </a:highlight>
            </a:endParaRPr>
          </a:p>
          <a:p>
            <a:pPr indent="0" lvl="0" marL="457200" rtl="0" algn="l">
              <a:spcBef>
                <a:spcPts val="1600"/>
              </a:spcBef>
              <a:spcAft>
                <a:spcPts val="0"/>
              </a:spcAft>
              <a:buNone/>
            </a:pPr>
            <a:r>
              <a:rPr lang="en" sz="1400">
                <a:solidFill>
                  <a:srgbClr val="000000"/>
                </a:solidFill>
                <a:highlight>
                  <a:srgbClr val="FFFFFF"/>
                </a:highlight>
              </a:rPr>
              <a:t>glTranslatef(. . .);</a:t>
            </a:r>
            <a:endParaRPr sz="1400">
              <a:solidFill>
                <a:srgbClr val="000000"/>
              </a:solidFill>
              <a:highlight>
                <a:srgbClr val="FFFFFF"/>
              </a:highlight>
            </a:endParaRPr>
          </a:p>
          <a:p>
            <a:pPr indent="0" lvl="0" marL="457200" rtl="0" algn="l">
              <a:spcBef>
                <a:spcPts val="1600"/>
              </a:spcBef>
              <a:spcAft>
                <a:spcPts val="0"/>
              </a:spcAft>
              <a:buNone/>
            </a:pPr>
            <a:r>
              <a:rPr lang="en" sz="1400">
                <a:solidFill>
                  <a:srgbClr val="000000"/>
                </a:solidFill>
                <a:highlight>
                  <a:srgbClr val="FFFFFF"/>
                </a:highlight>
              </a:rPr>
              <a:t>glRotatef(. . .);</a:t>
            </a:r>
            <a:endParaRPr sz="1400">
              <a:solidFill>
                <a:srgbClr val="000000"/>
              </a:solidFill>
              <a:highlight>
                <a:srgbClr val="FFFFFF"/>
              </a:highlight>
            </a:endParaRPr>
          </a:p>
          <a:p>
            <a:pPr indent="0" lvl="0" marL="457200" rtl="0" algn="l">
              <a:spcBef>
                <a:spcPts val="1600"/>
              </a:spcBef>
              <a:spcAft>
                <a:spcPts val="0"/>
              </a:spcAft>
              <a:buNone/>
            </a:pPr>
            <a:r>
              <a:rPr lang="en" sz="1400">
                <a:solidFill>
                  <a:srgbClr val="000000"/>
                </a:solidFill>
                <a:highlight>
                  <a:srgbClr val="FFFFFF"/>
                </a:highlight>
              </a:rPr>
              <a:t>glColor3f(. . .);</a:t>
            </a:r>
            <a:endParaRPr sz="1400">
              <a:solidFill>
                <a:srgbClr val="000000"/>
              </a:solidFill>
              <a:highlight>
                <a:srgbClr val="FFFFFF"/>
              </a:highlight>
            </a:endParaRPr>
          </a:p>
          <a:p>
            <a:pPr indent="0" lvl="0" marL="457200" rtl="0" algn="l">
              <a:spcBef>
                <a:spcPts val="1600"/>
              </a:spcBef>
              <a:spcAft>
                <a:spcPts val="0"/>
              </a:spcAft>
              <a:buNone/>
            </a:pPr>
            <a:r>
              <a:rPr lang="en" sz="1400">
                <a:solidFill>
                  <a:srgbClr val="000000"/>
                </a:solidFill>
                <a:highlight>
                  <a:srgbClr val="FFFFFF"/>
                </a:highlight>
              </a:rPr>
              <a:t>glutSolidSphere(. . .)</a:t>
            </a:r>
            <a:endParaRPr sz="1400">
              <a:solidFill>
                <a:srgbClr val="000000"/>
              </a:solidFill>
              <a:highlight>
                <a:srgbClr val="FFFFFF"/>
              </a:highlight>
            </a:endParaRPr>
          </a:p>
          <a:p>
            <a:pPr indent="0" lvl="0" marL="457200" rtl="0" algn="l">
              <a:spcBef>
                <a:spcPts val="1600"/>
              </a:spcBef>
              <a:spcAft>
                <a:spcPts val="1600"/>
              </a:spcAft>
              <a:buNone/>
            </a:pPr>
            <a:r>
              <a:rPr lang="en" sz="1400">
                <a:solidFill>
                  <a:srgbClr val="000000"/>
                </a:solidFill>
                <a:highlight>
                  <a:srgbClr val="FFFFFF"/>
                </a:highlight>
              </a:rPr>
              <a:t>}</a:t>
            </a:r>
            <a:endParaRPr sz="14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Design(2)</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Header Files Used are:</a:t>
            </a:r>
            <a:endParaRPr b="1"/>
          </a:p>
          <a:p>
            <a:pPr indent="-330200" lvl="0" marL="457200" rtl="0" algn="l">
              <a:spcBef>
                <a:spcPts val="1600"/>
              </a:spcBef>
              <a:spcAft>
                <a:spcPts val="0"/>
              </a:spcAft>
              <a:buSzPts val="1600"/>
              <a:buChar char="●"/>
            </a:pPr>
            <a:r>
              <a:rPr b="1" lang="en" sz="1600"/>
              <a:t>#include&lt;stdlib.h&gt;:  </a:t>
            </a:r>
            <a:r>
              <a:rPr lang="en" sz="1600"/>
              <a:t>This is C library function for standard input and output.</a:t>
            </a:r>
            <a:endParaRPr sz="1600"/>
          </a:p>
          <a:p>
            <a:pPr indent="-330200" lvl="0" marL="457200" rtl="0" algn="l">
              <a:spcBef>
                <a:spcPts val="1600"/>
              </a:spcBef>
              <a:spcAft>
                <a:spcPts val="0"/>
              </a:spcAft>
              <a:buSzPts val="1600"/>
              <a:buChar char="●"/>
            </a:pPr>
            <a:r>
              <a:rPr b="1" lang="en" sz="1600"/>
              <a:t>#include&lt;GL/glut.h&gt;</a:t>
            </a:r>
            <a:r>
              <a:rPr lang="en" sz="1600"/>
              <a:t>: This header is included to read the glut.h, gl.h and glu.h </a:t>
            </a:r>
            <a:endParaRPr sz="1600"/>
          </a:p>
          <a:p>
            <a:pPr indent="-330200" lvl="0" marL="457200" rtl="0" algn="l">
              <a:spcBef>
                <a:spcPts val="1600"/>
              </a:spcBef>
              <a:spcAft>
                <a:spcPts val="1600"/>
              </a:spcAft>
              <a:buSzPts val="1600"/>
              <a:buChar char="●"/>
            </a:pPr>
            <a:r>
              <a:rPr b="1" lang="en" sz="1600"/>
              <a:t>#include&lt;math.h&gt;</a:t>
            </a:r>
            <a:r>
              <a:rPr lang="en" sz="1600"/>
              <a:t>:  This is a C library function for performing certain mathematical operations.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Design(3)</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 the Init() we have made use of the following functions:</a:t>
            </a:r>
            <a:endParaRPr b="1"/>
          </a:p>
          <a:p>
            <a:pPr indent="-330200" lvl="0" marL="457200" rtl="0" algn="l">
              <a:spcBef>
                <a:spcPts val="1600"/>
              </a:spcBef>
              <a:spcAft>
                <a:spcPts val="0"/>
              </a:spcAft>
              <a:buSzPts val="1600"/>
              <a:buChar char="●"/>
            </a:pPr>
            <a:r>
              <a:rPr lang="en" sz="1600"/>
              <a:t>glClearColor(. . . ):</a:t>
            </a:r>
            <a:endParaRPr sz="1600"/>
          </a:p>
          <a:p>
            <a:pPr indent="-330200" lvl="0" marL="457200" rtl="0" algn="l">
              <a:spcBef>
                <a:spcPts val="0"/>
              </a:spcBef>
              <a:spcAft>
                <a:spcPts val="0"/>
              </a:spcAft>
              <a:buSzPts val="1600"/>
              <a:buChar char="●"/>
            </a:pPr>
            <a:r>
              <a:rPr lang="en" sz="1600"/>
              <a:t>glshadeModel(. . .):</a:t>
            </a:r>
            <a:endParaRPr sz="1600"/>
          </a:p>
          <a:p>
            <a:pPr indent="-330200" lvl="0" marL="457200" rtl="0" algn="l">
              <a:spcBef>
                <a:spcPts val="0"/>
              </a:spcBef>
              <a:spcAft>
                <a:spcPts val="0"/>
              </a:spcAft>
              <a:buSzPts val="1600"/>
              <a:buChar char="●"/>
            </a:pPr>
            <a:r>
              <a:rPr lang="en" sz="1600"/>
              <a:t>glEnable(. . .):</a:t>
            </a:r>
            <a:endParaRPr sz="1600"/>
          </a:p>
          <a:p>
            <a:pPr indent="-330200" lvl="0" marL="457200" rtl="0" algn="l">
              <a:spcBef>
                <a:spcPts val="0"/>
              </a:spcBef>
              <a:spcAft>
                <a:spcPts val="0"/>
              </a:spcAft>
              <a:buSzPts val="1600"/>
              <a:buChar char="●"/>
            </a:pPr>
            <a:r>
              <a:rPr lang="en" sz="1600"/>
              <a:t>glMaterial(. . .):</a:t>
            </a:r>
            <a:endParaRPr sz="1600"/>
          </a:p>
          <a:p>
            <a:pPr indent="-330200" lvl="0" marL="457200" rtl="0" algn="l">
              <a:spcBef>
                <a:spcPts val="0"/>
              </a:spcBef>
              <a:spcAft>
                <a:spcPts val="0"/>
              </a:spcAft>
              <a:buSzPts val="1600"/>
              <a:buChar char="●"/>
            </a:pPr>
            <a:r>
              <a:rPr lang="en" sz="1600"/>
              <a:t>glLight(. . .):</a:t>
            </a:r>
            <a:endParaRPr sz="1600"/>
          </a:p>
          <a:p>
            <a:pPr indent="-330200" lvl="0" marL="457200" rtl="0" algn="l">
              <a:spcBef>
                <a:spcPts val="0"/>
              </a:spcBef>
              <a:spcAft>
                <a:spcPts val="0"/>
              </a:spcAft>
              <a:buSzPts val="1600"/>
              <a:buChar char="●"/>
            </a:pPr>
            <a:r>
              <a:rPr lang="en" sz="1600"/>
              <a:t>myinit();</a:t>
            </a:r>
            <a:endParaRPr sz="1600"/>
          </a:p>
          <a:p>
            <a:pPr indent="-330200" lvl="0" marL="457200" rtl="0" algn="l">
              <a:spcBef>
                <a:spcPts val="0"/>
              </a:spcBef>
              <a:spcAft>
                <a:spcPts val="0"/>
              </a:spcAft>
              <a:buSzPts val="1600"/>
              <a:buChar char="●"/>
            </a:pPr>
            <a:r>
              <a:rPr lang="en" sz="1600"/>
              <a:t>glutMainLoop();</a:t>
            </a:r>
            <a:endParaRPr sz="16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30800"/>
            <a:ext cx="8520600" cy="4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116" name="Google Shape;116;p21"/>
          <p:cNvSpPr txBox="1"/>
          <p:nvPr>
            <p:ph idx="1" type="body"/>
          </p:nvPr>
        </p:nvSpPr>
        <p:spPr>
          <a:xfrm>
            <a:off x="311700" y="1214075"/>
            <a:ext cx="8520600" cy="34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Keyboard Based Interface</a:t>
            </a:r>
            <a:endParaRPr sz="1000"/>
          </a:p>
          <a:p>
            <a:pPr indent="-330200" lvl="0" marL="457200" rtl="0" algn="l">
              <a:spcBef>
                <a:spcPts val="1600"/>
              </a:spcBef>
              <a:spcAft>
                <a:spcPts val="0"/>
              </a:spcAft>
              <a:buSzPts val="1600"/>
              <a:buChar char="●"/>
            </a:pPr>
            <a:r>
              <a:rPr lang="en" sz="1600"/>
              <a:t>The keys </a:t>
            </a:r>
            <a:r>
              <a:rPr b="1" lang="en" sz="1600"/>
              <a:t>m, v, e, r, j, s, u, n</a:t>
            </a:r>
            <a:r>
              <a:rPr lang="en" sz="1600"/>
              <a:t> are used to rotate the planets.</a:t>
            </a:r>
            <a:endParaRPr sz="1600"/>
          </a:p>
          <a:p>
            <a:pPr indent="-330200" lvl="0" marL="457200" rtl="0" algn="l">
              <a:spcBef>
                <a:spcPts val="0"/>
              </a:spcBef>
              <a:spcAft>
                <a:spcPts val="0"/>
              </a:spcAft>
              <a:buSzPts val="1600"/>
              <a:buChar char="●"/>
            </a:pPr>
            <a:r>
              <a:rPr lang="en" sz="1600"/>
              <a:t>The keys </a:t>
            </a:r>
            <a:r>
              <a:rPr b="1" lang="en" sz="1600"/>
              <a:t>M, V, E, R, J, S, U, N</a:t>
            </a:r>
            <a:r>
              <a:rPr lang="en" sz="1600"/>
              <a:t> are used to revolve the planets around the Sun.</a:t>
            </a:r>
            <a:endParaRPr sz="1600"/>
          </a:p>
          <a:p>
            <a:pPr indent="-330200" lvl="0" marL="457200" rtl="0" algn="l">
              <a:spcBef>
                <a:spcPts val="0"/>
              </a:spcBef>
              <a:spcAft>
                <a:spcPts val="0"/>
              </a:spcAft>
              <a:buSzPts val="1600"/>
              <a:buChar char="●"/>
            </a:pPr>
            <a:r>
              <a:rPr lang="en" sz="1600"/>
              <a:t>The key </a:t>
            </a:r>
            <a:r>
              <a:rPr b="1" lang="en" sz="1600"/>
              <a:t>z</a:t>
            </a:r>
            <a:r>
              <a:rPr lang="en" sz="1600"/>
              <a:t> rotates the sun, B gives both the rotation and revolution of the planets around the rotating Sun with a Comet revolution and Stars twinkle.</a:t>
            </a:r>
            <a:endParaRPr sz="1600"/>
          </a:p>
          <a:p>
            <a:pPr indent="-330200" lvl="0" marL="457200" rtl="0" algn="l">
              <a:spcBef>
                <a:spcPts val="0"/>
              </a:spcBef>
              <a:spcAft>
                <a:spcPts val="0"/>
              </a:spcAft>
              <a:buSzPts val="1600"/>
              <a:buChar char="●"/>
            </a:pPr>
            <a:r>
              <a:rPr lang="en" sz="1600"/>
              <a:t>Pressing the key </a:t>
            </a:r>
            <a:r>
              <a:rPr b="1" lang="en" sz="1600"/>
              <a:t>A</a:t>
            </a:r>
            <a:r>
              <a:rPr lang="en" sz="1600"/>
              <a:t> revolves all the planets and comet and the key </a:t>
            </a:r>
            <a:r>
              <a:rPr b="1" lang="en" sz="1600"/>
              <a:t>a</a:t>
            </a:r>
            <a:r>
              <a:rPr lang="en" sz="1600"/>
              <a:t> rotates all the planets around the rotating Sun with Stars twinkling in the background.</a:t>
            </a:r>
            <a:endParaRPr sz="1600"/>
          </a:p>
          <a:p>
            <a:pPr indent="-330200" lvl="0" marL="457200" rtl="0" algn="l">
              <a:spcBef>
                <a:spcPts val="0"/>
              </a:spcBef>
              <a:spcAft>
                <a:spcPts val="0"/>
              </a:spcAft>
              <a:buSzPts val="1600"/>
              <a:buChar char="●"/>
            </a:pPr>
            <a:r>
              <a:rPr lang="en" sz="1600"/>
              <a:t>The key </a:t>
            </a:r>
            <a:r>
              <a:rPr b="1" lang="en" sz="1600"/>
              <a:t>b</a:t>
            </a:r>
            <a:r>
              <a:rPr lang="en" sz="1600"/>
              <a:t> is used to make the stars twinkle and </a:t>
            </a:r>
            <a:r>
              <a:rPr b="1" lang="en" sz="1600"/>
              <a:t>c </a:t>
            </a:r>
            <a:r>
              <a:rPr lang="en" sz="1600"/>
              <a:t>for the revolution of the Comet.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