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c8583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c8583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c85838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c85838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46c6e88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46c6e88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3932898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3932898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aa1f8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aa1f8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544f3a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544f3a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544f3af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544f3af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544f3af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544f3af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544f3af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544f3af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544f3af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544f3af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3ada5b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3ada5b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f3af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f3af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544f3af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544f3af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544f3af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544f3af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544f3af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544f3af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544f3af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544f3af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544f3af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544f3af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544f3af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544f3af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544f3af7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544f3af7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544f3af7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544f3af7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544f3af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544f3af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c85838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c85838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544f3af7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544f3af7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544f3af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544f3af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544f3af7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544f3af7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544f3af7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544f3af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c85838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c85838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c85838ab_0_2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c85838ab_0_2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393289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393289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3932898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3932898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93932898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93932898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3932898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3932898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archive.ics.uci.edu/ml/datasets/human+activity+recognition+using+smartphon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Mining Project</a:t>
            </a:r>
            <a:endParaRPr/>
          </a:p>
          <a:p>
            <a:pPr indent="0" lvl="0" marL="0" rtl="0" algn="l">
              <a:spcBef>
                <a:spcPts val="0"/>
              </a:spcBef>
              <a:spcAft>
                <a:spcPts val="0"/>
              </a:spcAft>
              <a:buNone/>
            </a:pPr>
            <a:r>
              <a:rPr lang="en"/>
              <a:t>				</a:t>
            </a:r>
            <a:r>
              <a:rPr b="0" lang="en" sz="1700"/>
              <a:t>(- </a:t>
            </a:r>
            <a:r>
              <a:rPr b="0" lang="en" sz="1700"/>
              <a:t>Under the supervision of </a:t>
            </a:r>
            <a:r>
              <a:rPr lang="en" sz="1700"/>
              <a:t> DR. Bhaskar Biswas</a:t>
            </a:r>
            <a:r>
              <a:rPr b="0" lang="en" sz="1700"/>
              <a:t>)</a:t>
            </a:r>
            <a:endParaRPr b="0" sz="1700"/>
          </a:p>
          <a:p>
            <a:pPr indent="0" lvl="0" marL="0" rtl="0" algn="l">
              <a:spcBef>
                <a:spcPts val="0"/>
              </a:spcBef>
              <a:spcAft>
                <a:spcPts val="0"/>
              </a:spcAft>
              <a:buNone/>
            </a:pPr>
            <a:r>
              <a:t/>
            </a:r>
            <a:endParaRPr/>
          </a:p>
        </p:txBody>
      </p:sp>
      <p:sp>
        <p:nvSpPr>
          <p:cNvPr id="87" name="Google Shape;87;p13"/>
          <p:cNvSpPr txBox="1"/>
          <p:nvPr>
            <p:ph idx="1" type="subTitle"/>
          </p:nvPr>
        </p:nvSpPr>
        <p:spPr>
          <a:xfrm>
            <a:off x="78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Human Activity Recognition</a:t>
            </a:r>
            <a:endParaRPr b="1" sz="1800"/>
          </a:p>
          <a:p>
            <a:pPr indent="-330200" lvl="0" marL="457200" rtl="0" algn="l">
              <a:spcBef>
                <a:spcPts val="0"/>
              </a:spcBef>
              <a:spcAft>
                <a:spcPts val="0"/>
              </a:spcAft>
              <a:buSzPts val="1600"/>
              <a:buChar char="-"/>
            </a:pPr>
            <a:r>
              <a:rPr lang="en"/>
              <a:t>Neha Kumari (18074012)</a:t>
            </a:r>
            <a:endParaRPr/>
          </a:p>
          <a:p>
            <a:pPr indent="-330200" lvl="0" marL="457200" rtl="0" algn="l">
              <a:spcBef>
                <a:spcPts val="0"/>
              </a:spcBef>
              <a:spcAft>
                <a:spcPts val="0"/>
              </a:spcAft>
              <a:buSzPts val="1600"/>
              <a:buChar char="-"/>
            </a:pPr>
            <a:r>
              <a:rPr lang="en"/>
              <a:t>Kumar Shivam Ranjan (18075031)</a:t>
            </a:r>
            <a:endParaRPr/>
          </a:p>
          <a:p>
            <a:pPr indent="-330200" lvl="0" marL="457200" rtl="0" algn="l">
              <a:spcBef>
                <a:spcPts val="0"/>
              </a:spcBef>
              <a:spcAft>
                <a:spcPts val="0"/>
              </a:spcAft>
              <a:buSzPts val="1600"/>
              <a:buChar char="-"/>
            </a:pPr>
            <a:r>
              <a:rPr lang="en"/>
              <a:t>Madhav Bansal (18075036)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56725" y="1970550"/>
            <a:ext cx="33009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2" name="Google Shape;142;p22"/>
          <p:cNvSpPr txBox="1"/>
          <p:nvPr>
            <p:ph idx="2" type="body"/>
          </p:nvPr>
        </p:nvSpPr>
        <p:spPr>
          <a:xfrm>
            <a:off x="5234500" y="333150"/>
            <a:ext cx="3374400" cy="4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Predict one of the following six activities that a Smartphone user is performing at that 2.56 Seconds time window by using either 561 feature data or raw features of 128 reading.</a:t>
            </a:r>
            <a:endParaRPr sz="1600"/>
          </a:p>
          <a:p>
            <a:pPr indent="-330200" lvl="0" marL="457200" rtl="0" algn="l">
              <a:spcBef>
                <a:spcPts val="1600"/>
              </a:spcBef>
              <a:spcAft>
                <a:spcPts val="0"/>
              </a:spcAft>
              <a:buSzPts val="1600"/>
              <a:buAutoNum type="arabicPeriod"/>
            </a:pPr>
            <a:r>
              <a:rPr lang="en" sz="1600"/>
              <a:t>Walking</a:t>
            </a:r>
            <a:endParaRPr sz="1600"/>
          </a:p>
          <a:p>
            <a:pPr indent="-330200" lvl="0" marL="457200" rtl="0" algn="l">
              <a:spcBef>
                <a:spcPts val="0"/>
              </a:spcBef>
              <a:spcAft>
                <a:spcPts val="0"/>
              </a:spcAft>
              <a:buSzPts val="1600"/>
              <a:buAutoNum type="arabicPeriod"/>
            </a:pPr>
            <a:r>
              <a:rPr lang="en" sz="1600"/>
              <a:t>Walking Upstairs</a:t>
            </a:r>
            <a:endParaRPr sz="1600"/>
          </a:p>
          <a:p>
            <a:pPr indent="-330200" lvl="0" marL="457200" rtl="0" algn="l">
              <a:spcBef>
                <a:spcPts val="0"/>
              </a:spcBef>
              <a:spcAft>
                <a:spcPts val="0"/>
              </a:spcAft>
              <a:buSzPts val="1600"/>
              <a:buAutoNum type="arabicPeriod"/>
            </a:pPr>
            <a:r>
              <a:rPr lang="en" sz="1600"/>
              <a:t>Walking Downstairs</a:t>
            </a:r>
            <a:endParaRPr sz="1600"/>
          </a:p>
          <a:p>
            <a:pPr indent="-330200" lvl="0" marL="457200" rtl="0" algn="l">
              <a:spcBef>
                <a:spcPts val="0"/>
              </a:spcBef>
              <a:spcAft>
                <a:spcPts val="0"/>
              </a:spcAft>
              <a:buSzPts val="1600"/>
              <a:buAutoNum type="arabicPeriod"/>
            </a:pPr>
            <a:r>
              <a:rPr lang="en" sz="1600"/>
              <a:t>Sitting</a:t>
            </a:r>
            <a:endParaRPr sz="1600"/>
          </a:p>
          <a:p>
            <a:pPr indent="-330200" lvl="0" marL="457200" rtl="0" algn="l">
              <a:spcBef>
                <a:spcPts val="0"/>
              </a:spcBef>
              <a:spcAft>
                <a:spcPts val="0"/>
              </a:spcAft>
              <a:buSzPts val="1600"/>
              <a:buAutoNum type="arabicPeriod"/>
            </a:pPr>
            <a:r>
              <a:rPr lang="en" sz="1600"/>
              <a:t>Standing</a:t>
            </a:r>
            <a:endParaRPr sz="1600"/>
          </a:p>
          <a:p>
            <a:pPr indent="-330200" lvl="0" marL="457200" rtl="0" algn="l">
              <a:spcBef>
                <a:spcPts val="0"/>
              </a:spcBef>
              <a:spcAft>
                <a:spcPts val="0"/>
              </a:spcAft>
              <a:buSzPts val="1600"/>
              <a:buAutoNum type="arabicPeriod"/>
            </a:pPr>
            <a:r>
              <a:rPr lang="en" sz="1600"/>
              <a:t>Laying</a:t>
            </a:r>
            <a:endParaRPr sz="1600"/>
          </a:p>
          <a:p>
            <a:pPr indent="0" lvl="0" marL="0" rtl="0" algn="l">
              <a:spcBef>
                <a:spcPts val="1600"/>
              </a:spcBef>
              <a:spcAft>
                <a:spcPts val="0"/>
              </a:spcAft>
              <a:buNone/>
            </a:pPr>
            <a:r>
              <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54050" y="451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model</a:t>
            </a:r>
            <a:endParaRPr/>
          </a:p>
        </p:txBody>
      </p:sp>
      <p:sp>
        <p:nvSpPr>
          <p:cNvPr id="148" name="Google Shape;148;p23"/>
          <p:cNvSpPr txBox="1"/>
          <p:nvPr>
            <p:ph idx="1" type="body"/>
          </p:nvPr>
        </p:nvSpPr>
        <p:spPr>
          <a:xfrm>
            <a:off x="727650" y="617950"/>
            <a:ext cx="7688700" cy="35781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t/>
            </a:r>
            <a:endParaRPr sz="1200">
              <a:solidFill>
                <a:srgbClr val="434343"/>
              </a:solidFill>
              <a:highlight>
                <a:srgbClr val="FFFFFF"/>
              </a:highlight>
              <a:latin typeface="Arial"/>
              <a:ea typeface="Arial"/>
              <a:cs typeface="Arial"/>
              <a:sym typeface="Arial"/>
            </a:endParaRPr>
          </a:p>
          <a:p>
            <a:pPr indent="-317500" lvl="0" marL="457200" rtl="0" algn="l">
              <a:spcBef>
                <a:spcPts val="1200"/>
              </a:spcBef>
              <a:spcAft>
                <a:spcPts val="0"/>
              </a:spcAft>
              <a:buClr>
                <a:srgbClr val="434343"/>
              </a:buClr>
              <a:buSzPts val="1400"/>
              <a:buFont typeface="Arial"/>
              <a:buChar char="●"/>
            </a:pPr>
            <a:r>
              <a:rPr lang="en" sz="1400">
                <a:solidFill>
                  <a:srgbClr val="434343"/>
                </a:solidFill>
                <a:highlight>
                  <a:srgbClr val="FFFFFF"/>
                </a:highlight>
                <a:latin typeface="Arial"/>
                <a:ea typeface="Arial"/>
                <a:cs typeface="Arial"/>
                <a:sym typeface="Arial"/>
              </a:rPr>
              <a:t>Accelerometer data was divided into body acceleration and total</a:t>
            </a:r>
            <a:r>
              <a:rPr lang="en" sz="1400">
                <a:solidFill>
                  <a:srgbClr val="434343"/>
                </a:solidFill>
                <a:highlight>
                  <a:srgbClr val="FFFFFF"/>
                </a:highlight>
                <a:latin typeface="Arial"/>
                <a:ea typeface="Arial"/>
                <a:cs typeface="Arial"/>
                <a:sym typeface="Arial"/>
              </a:rPr>
              <a:t> </a:t>
            </a:r>
            <a:r>
              <a:rPr lang="en" sz="1400">
                <a:solidFill>
                  <a:srgbClr val="434343"/>
                </a:solidFill>
                <a:highlight>
                  <a:srgbClr val="FFFFFF"/>
                </a:highlight>
                <a:latin typeface="Arial"/>
                <a:ea typeface="Arial"/>
                <a:cs typeface="Arial"/>
                <a:sym typeface="Arial"/>
              </a:rPr>
              <a:t>acceleration (body = total - gravitational force)</a:t>
            </a:r>
            <a:endParaRPr sz="1400">
              <a:solidFill>
                <a:srgbClr val="434343"/>
              </a:solidFill>
              <a:highlight>
                <a:srgbClr val="FFFFFF"/>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highlight>
                  <a:srgbClr val="FFFFFF"/>
                </a:highlight>
                <a:latin typeface="Roboto"/>
                <a:ea typeface="Roboto"/>
                <a:cs typeface="Roboto"/>
                <a:sym typeface="Roboto"/>
              </a:rPr>
              <a:t>The readings from 70% of the volunteers were taken as training data and  30% volunteers records were taken for test data. </a:t>
            </a:r>
            <a:endParaRPr sz="1400">
              <a:solidFill>
                <a:srgbClr val="434343"/>
              </a:solidFill>
              <a:highlight>
                <a:srgbClr val="FFFFFF"/>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highlight>
                  <a:srgbClr val="FFFFFF"/>
                </a:highlight>
                <a:latin typeface="Roboto"/>
                <a:ea typeface="Roboto"/>
                <a:cs typeface="Roboto"/>
                <a:sym typeface="Roboto"/>
              </a:rPr>
              <a:t>We  can use LSTM (long short term memory) model of the Recurrent Neural Network (RNN) to recognize various activities of humans like standing, climbing upstairs and downstairs etc.</a:t>
            </a:r>
            <a:endParaRPr sz="1400">
              <a:solidFill>
                <a:srgbClr val="434343"/>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600">
                <a:solidFill>
                  <a:srgbClr val="434343"/>
                </a:solidFill>
                <a:highlight>
                  <a:srgbClr val="FFFFFF"/>
                </a:highlight>
                <a:latin typeface="Arial"/>
                <a:ea typeface="Arial"/>
                <a:cs typeface="Arial"/>
                <a:sym typeface="Arial"/>
              </a:rPr>
              <a:t>Why LSTM?</a:t>
            </a:r>
            <a:endParaRPr b="1" sz="1600">
              <a:solidFill>
                <a:srgbClr val="434343"/>
              </a:solidFill>
              <a:highlight>
                <a:srgbClr val="FFFFFF"/>
              </a:highlight>
              <a:latin typeface="Arial"/>
              <a:ea typeface="Arial"/>
              <a:cs typeface="Arial"/>
              <a:sym typeface="Arial"/>
            </a:endParaRPr>
          </a:p>
          <a:p>
            <a:pPr indent="-317500" lvl="0" marL="457200" rtl="0" algn="l">
              <a:spcBef>
                <a:spcPts val="1200"/>
              </a:spcBef>
              <a:spcAft>
                <a:spcPts val="0"/>
              </a:spcAft>
              <a:buClr>
                <a:srgbClr val="434343"/>
              </a:buClr>
              <a:buSzPts val="1400"/>
              <a:buChar char="●"/>
            </a:pPr>
            <a:r>
              <a:rPr b="1" lang="en" sz="1400">
                <a:solidFill>
                  <a:srgbClr val="434343"/>
                </a:solidFill>
                <a:highlight>
                  <a:srgbClr val="FFFFFF"/>
                </a:highlight>
                <a:latin typeface="Roboto"/>
                <a:ea typeface="Roboto"/>
                <a:cs typeface="Roboto"/>
                <a:sym typeface="Roboto"/>
              </a:rPr>
              <a:t>LSTM model</a:t>
            </a:r>
            <a:r>
              <a:rPr lang="en" sz="1400">
                <a:solidFill>
                  <a:srgbClr val="434343"/>
                </a:solidFill>
                <a:highlight>
                  <a:srgbClr val="FFFFFF"/>
                </a:highlight>
                <a:latin typeface="Roboto"/>
                <a:ea typeface="Roboto"/>
                <a:cs typeface="Roboto"/>
                <a:sym typeface="Roboto"/>
              </a:rPr>
              <a:t> is a type of recurrent neural network.It helps us </a:t>
            </a:r>
            <a:r>
              <a:rPr lang="en" sz="1400">
                <a:solidFill>
                  <a:srgbClr val="434343"/>
                </a:solidFill>
                <a:highlight>
                  <a:srgbClr val="FFFFFF"/>
                </a:highlight>
                <a:latin typeface="Arial"/>
                <a:ea typeface="Arial"/>
                <a:cs typeface="Arial"/>
                <a:sym typeface="Arial"/>
              </a:rPr>
              <a:t>to look at recent information to perform the present task</a:t>
            </a:r>
            <a:r>
              <a:rPr lang="en" sz="1400">
                <a:solidFill>
                  <a:srgbClr val="434343"/>
                </a:solidFill>
                <a:highlight>
                  <a:srgbClr val="FFFFFF"/>
                </a:highlight>
                <a:latin typeface="Roboto"/>
                <a:ea typeface="Roboto"/>
                <a:cs typeface="Roboto"/>
                <a:sym typeface="Roboto"/>
              </a:rPr>
              <a:t> </a:t>
            </a:r>
            <a:endParaRPr sz="1400">
              <a:solidFill>
                <a:srgbClr val="434343"/>
              </a:solidFill>
              <a:highlight>
                <a:srgbClr val="FFFFFF"/>
              </a:highlight>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400">
                <a:solidFill>
                  <a:srgbClr val="24292E"/>
                </a:solidFill>
                <a:highlight>
                  <a:srgbClr val="FFFFFF"/>
                </a:highlight>
                <a:latin typeface="Arial"/>
                <a:ea typeface="Arial"/>
                <a:cs typeface="Arial"/>
                <a:sym typeface="Arial"/>
              </a:rPr>
              <a:t>LSTM works well on time-series data.</a:t>
            </a:r>
            <a:endParaRPr sz="1400">
              <a:solidFill>
                <a:srgbClr val="434343"/>
              </a:solidFill>
              <a:highlight>
                <a:srgbClr val="FFFFFF"/>
              </a:highlight>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400">
                <a:solidFill>
                  <a:srgbClr val="434343"/>
                </a:solidFill>
                <a:highlight>
                  <a:srgbClr val="FFFFFF"/>
                </a:highlight>
                <a:latin typeface="Roboto"/>
                <a:ea typeface="Roboto"/>
                <a:cs typeface="Roboto"/>
                <a:sym typeface="Roboto"/>
              </a:rPr>
              <a:t>This model is used as this helps in remembering values over arbitrary intervals.</a:t>
            </a:r>
            <a:endParaRPr sz="1400">
              <a:solidFill>
                <a:srgbClr val="43434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6150" y="555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 Term Memory Networks</a:t>
            </a:r>
            <a:endParaRPr/>
          </a:p>
        </p:txBody>
      </p:sp>
      <p:sp>
        <p:nvSpPr>
          <p:cNvPr id="154" name="Google Shape;154;p24"/>
          <p:cNvSpPr txBox="1"/>
          <p:nvPr>
            <p:ph idx="1" type="body"/>
          </p:nvPr>
        </p:nvSpPr>
        <p:spPr>
          <a:xfrm>
            <a:off x="496150" y="1312600"/>
            <a:ext cx="7688700" cy="330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RNNs work better for time series data. Out project data has time window of 2.56 second. In this window, particular volunteer is performing movements like standing ,sitting etc and we are capturing their linear acceleration and angular velocity . RNNs usually handle such time series data very well. </a:t>
            </a:r>
            <a:endParaRPr sz="1400"/>
          </a:p>
          <a:p>
            <a:pPr indent="-317500" lvl="0" marL="457200" rtl="0" algn="l">
              <a:spcBef>
                <a:spcPts val="0"/>
              </a:spcBef>
              <a:spcAft>
                <a:spcPts val="0"/>
              </a:spcAft>
              <a:buSzPts val="1400"/>
              <a:buChar char="●"/>
            </a:pPr>
            <a:r>
              <a:rPr lang="en" sz="1400"/>
              <a:t>RNNs definitely solve the problem of long term dependencies by using  the previous  output of the neuron to predict  the output of the  current neuron but they do suffer serious problems when gap between relevant information and where it is needed become predominantly large.</a:t>
            </a:r>
            <a:endParaRPr sz="1400"/>
          </a:p>
          <a:p>
            <a:pPr indent="-317500" lvl="0" marL="457200" rtl="0" algn="l">
              <a:spcBef>
                <a:spcPts val="0"/>
              </a:spcBef>
              <a:spcAft>
                <a:spcPts val="0"/>
              </a:spcAft>
              <a:buSzPts val="1400"/>
              <a:buChar char="●"/>
            </a:pPr>
            <a:r>
              <a:rPr lang="en" sz="1400"/>
              <a:t>Moreover,They do suffer from </a:t>
            </a:r>
            <a:endParaRPr sz="1400"/>
          </a:p>
          <a:p>
            <a:pPr indent="-304800" lvl="1" marL="1828800" rtl="0" algn="l">
              <a:spcBef>
                <a:spcPts val="0"/>
              </a:spcBef>
              <a:spcAft>
                <a:spcPts val="0"/>
              </a:spcAft>
              <a:buSzPts val="1200"/>
              <a:buAutoNum type="romanLcParenR"/>
            </a:pPr>
            <a:r>
              <a:rPr lang="en" sz="1200"/>
              <a:t>Vanishing Gradient Problem</a:t>
            </a:r>
            <a:endParaRPr sz="1200"/>
          </a:p>
          <a:p>
            <a:pPr indent="-304800" lvl="1" marL="1828800" rtl="0" algn="l">
              <a:spcBef>
                <a:spcPts val="0"/>
              </a:spcBef>
              <a:spcAft>
                <a:spcPts val="0"/>
              </a:spcAft>
              <a:buSzPts val="1200"/>
              <a:buAutoNum type="romanLcParenR"/>
            </a:pPr>
            <a:r>
              <a:rPr lang="en" sz="1200"/>
              <a:t>Exploding Gradient Problem</a:t>
            </a:r>
            <a:endParaRPr sz="1200"/>
          </a:p>
          <a:p>
            <a:pPr indent="0" lvl="0" marL="0" rtl="0" algn="l">
              <a:spcBef>
                <a:spcPts val="1600"/>
              </a:spcBef>
              <a:spcAft>
                <a:spcPts val="1600"/>
              </a:spcAft>
              <a:buNone/>
            </a:pPr>
            <a:r>
              <a:rPr lang="en" sz="1400"/>
              <a:t>             That is when LSTMs came into picture.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54475" y="509000"/>
            <a:ext cx="76887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architecture that will solve HAR problem</a:t>
            </a:r>
            <a:endParaRPr/>
          </a:p>
        </p:txBody>
      </p:sp>
      <p:pic>
        <p:nvPicPr>
          <p:cNvPr id="160" name="Google Shape;160;p25"/>
          <p:cNvPicPr preferRelativeResize="0"/>
          <p:nvPr/>
        </p:nvPicPr>
        <p:blipFill>
          <a:blip r:embed="rId3">
            <a:alphaModFix/>
          </a:blip>
          <a:stretch>
            <a:fillRect/>
          </a:stretch>
        </p:blipFill>
        <p:spPr>
          <a:xfrm>
            <a:off x="1359475" y="1366225"/>
            <a:ext cx="5996450" cy="3522774"/>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474325"/>
            <a:ext cx="7688700" cy="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Model(Logistic Regression)</a:t>
            </a:r>
            <a:endParaRPr/>
          </a:p>
        </p:txBody>
      </p:sp>
      <p:sp>
        <p:nvSpPr>
          <p:cNvPr id="166" name="Google Shape;166;p26"/>
          <p:cNvSpPr txBox="1"/>
          <p:nvPr>
            <p:ph idx="1" type="body"/>
          </p:nvPr>
        </p:nvSpPr>
        <p:spPr>
          <a:xfrm>
            <a:off x="729450" y="1541575"/>
            <a:ext cx="7688700" cy="321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Deep learning Model , we used raw features of 128 readings to predict the activity.The Dataset used there was basically a 3D matrix of(7352x128x9).</a:t>
            </a:r>
            <a:endParaRPr sz="1500"/>
          </a:p>
          <a:p>
            <a:pPr indent="-323850" lvl="0" marL="457200" rtl="0" algn="l">
              <a:spcBef>
                <a:spcPts val="0"/>
              </a:spcBef>
              <a:spcAft>
                <a:spcPts val="0"/>
              </a:spcAft>
              <a:buSzPts val="1500"/>
              <a:buChar char="●"/>
            </a:pPr>
            <a:r>
              <a:rPr lang="en" sz="1500"/>
              <a:t>The Same Dataset cannot be used to train the machine learning model as RNNs are  designed to work with time series data not machine learning.</a:t>
            </a:r>
            <a:endParaRPr sz="1500"/>
          </a:p>
          <a:p>
            <a:pPr indent="-323850" lvl="0" marL="457200" rtl="0" algn="l">
              <a:spcBef>
                <a:spcPts val="0"/>
              </a:spcBef>
              <a:spcAft>
                <a:spcPts val="0"/>
              </a:spcAft>
              <a:buSzPts val="1500"/>
              <a:buChar char="●"/>
            </a:pPr>
            <a:r>
              <a:rPr lang="en" sz="1500"/>
              <a:t>This is why 561 features were engineered from raw 128 accelerometer and </a:t>
            </a:r>
            <a:r>
              <a:rPr lang="en" sz="1500"/>
              <a:t>gyroscope</a:t>
            </a:r>
            <a:r>
              <a:rPr lang="en" sz="1500"/>
              <a:t> signal readings  so that we can use them in our machine learning model. </a:t>
            </a:r>
            <a:endParaRPr sz="1500"/>
          </a:p>
          <a:p>
            <a:pPr indent="-323850" lvl="0" marL="457200" rtl="0" algn="l">
              <a:spcBef>
                <a:spcPts val="0"/>
              </a:spcBef>
              <a:spcAft>
                <a:spcPts val="0"/>
              </a:spcAft>
              <a:buSzPts val="1500"/>
              <a:buChar char="●"/>
            </a:pPr>
            <a:r>
              <a:rPr lang="en" sz="1500"/>
              <a:t> We will apply classical Machine Learning models on these 561 sized domain expert engineered features. </a:t>
            </a:r>
            <a:endParaRPr sz="1500"/>
          </a:p>
          <a:p>
            <a:pPr indent="-323850" lvl="0" marL="457200" rtl="0" algn="l">
              <a:spcBef>
                <a:spcPts val="0"/>
              </a:spcBef>
              <a:spcAft>
                <a:spcPts val="0"/>
              </a:spcAft>
              <a:buSzPts val="1500"/>
              <a:buChar char="●"/>
            </a:pPr>
            <a:r>
              <a:rPr lang="en" sz="1500"/>
              <a:t>As we know that LSTM works well on time-series data, so,we will apply LSTM of Recurrent Neural Networks on 128 sized raw readings that we obtained from accelerometer and gyroscope signals.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52400" y="296825"/>
            <a:ext cx="8839201" cy="45498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52400" y="152400"/>
            <a:ext cx="859954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123175" y="152400"/>
            <a:ext cx="889762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152400" y="152400"/>
            <a:ext cx="8629680"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102450" y="676750"/>
            <a:ext cx="8839202" cy="40310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97950"/>
            <a:ext cx="76887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603300" y="1410075"/>
            <a:ext cx="7941000" cy="300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Human Activity Recognition</a:t>
            </a:r>
            <a:r>
              <a:rPr lang="en" sz="1600"/>
              <a:t>, is the problem of predicting what kind of activity a person is performing based on a signals detected by smartphone sensors on their waist.</a:t>
            </a:r>
            <a:endParaRPr sz="1600"/>
          </a:p>
          <a:p>
            <a:pPr indent="-330200" lvl="0" marL="457200" rtl="0" algn="l">
              <a:spcBef>
                <a:spcPts val="1600"/>
              </a:spcBef>
              <a:spcAft>
                <a:spcPts val="0"/>
              </a:spcAft>
              <a:buSzPts val="1600"/>
              <a:buChar char="●"/>
            </a:pPr>
            <a:r>
              <a:rPr lang="en" sz="1600"/>
              <a:t>Two types of sensors present in smartphones are:</a:t>
            </a:r>
            <a:endParaRPr sz="1600"/>
          </a:p>
          <a:p>
            <a:pPr indent="-317500" lvl="1" marL="914400" rtl="0" algn="l">
              <a:spcBef>
                <a:spcPts val="1600"/>
              </a:spcBef>
              <a:spcAft>
                <a:spcPts val="0"/>
              </a:spcAft>
              <a:buSzPts val="1400"/>
              <a:buChar char="○"/>
            </a:pPr>
            <a:r>
              <a:rPr lang="en" sz="1400"/>
              <a:t>Accelerometer</a:t>
            </a:r>
            <a:endParaRPr sz="1400"/>
          </a:p>
          <a:p>
            <a:pPr indent="-317500" lvl="1" marL="914400" rtl="0" algn="l">
              <a:spcBef>
                <a:spcPts val="1600"/>
              </a:spcBef>
              <a:spcAft>
                <a:spcPts val="0"/>
              </a:spcAft>
              <a:buSzPts val="1400"/>
              <a:buChar char="○"/>
            </a:pPr>
            <a:r>
              <a:rPr lang="en" sz="1400"/>
              <a:t>Gyroscope </a:t>
            </a:r>
            <a:endParaRPr sz="1400"/>
          </a:p>
          <a:p>
            <a:pPr indent="-330200" lvl="0" marL="457200" rtl="0" algn="l">
              <a:spcBef>
                <a:spcPts val="1600"/>
              </a:spcBef>
              <a:spcAft>
                <a:spcPts val="0"/>
              </a:spcAft>
              <a:buSzPts val="1600"/>
              <a:buChar char="●"/>
            </a:pPr>
            <a:r>
              <a:rPr b="1" lang="en" sz="1600"/>
              <a:t>Accelerometer</a:t>
            </a:r>
            <a:r>
              <a:rPr lang="en" sz="1600"/>
              <a:t> measures acceleration and </a:t>
            </a:r>
            <a:r>
              <a:rPr b="1" lang="en" sz="1600"/>
              <a:t>Gyroscope</a:t>
            </a:r>
            <a:r>
              <a:rPr lang="en" sz="1600"/>
              <a:t> measures angular velocity.</a:t>
            </a:r>
            <a:endParaRPr sz="1600"/>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52525" y="938900"/>
            <a:ext cx="8839200" cy="30287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152400" y="152400"/>
            <a:ext cx="8839200" cy="4672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4"/>
          <p:cNvPicPr preferRelativeResize="0"/>
          <p:nvPr/>
        </p:nvPicPr>
        <p:blipFill>
          <a:blip r:embed="rId3">
            <a:alphaModFix/>
          </a:blip>
          <a:stretch>
            <a:fillRect/>
          </a:stretch>
        </p:blipFill>
        <p:spPr>
          <a:xfrm>
            <a:off x="152400" y="152400"/>
            <a:ext cx="8839200" cy="41108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152400" y="676750"/>
            <a:ext cx="8839200" cy="383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152400" y="701700"/>
            <a:ext cx="8839200" cy="35600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a:off x="152400" y="152400"/>
            <a:ext cx="8680964"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8"/>
          <p:cNvPicPr preferRelativeResize="0"/>
          <p:nvPr/>
        </p:nvPicPr>
        <p:blipFill>
          <a:blip r:embed="rId3">
            <a:alphaModFix/>
          </a:blip>
          <a:stretch>
            <a:fillRect/>
          </a:stretch>
        </p:blipFill>
        <p:spPr>
          <a:xfrm>
            <a:off x="152400" y="930249"/>
            <a:ext cx="8839200" cy="370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9"/>
          <p:cNvPicPr preferRelativeResize="0"/>
          <p:nvPr/>
        </p:nvPicPr>
        <p:blipFill>
          <a:blip r:embed="rId3">
            <a:alphaModFix/>
          </a:blip>
          <a:stretch>
            <a:fillRect/>
          </a:stretch>
        </p:blipFill>
        <p:spPr>
          <a:xfrm>
            <a:off x="152400" y="152400"/>
            <a:ext cx="8839200" cy="44236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0"/>
          <p:cNvPicPr preferRelativeResize="0"/>
          <p:nvPr/>
        </p:nvPicPr>
        <p:blipFill>
          <a:blip r:embed="rId3">
            <a:alphaModFix/>
          </a:blip>
          <a:stretch>
            <a:fillRect/>
          </a:stretch>
        </p:blipFill>
        <p:spPr>
          <a:xfrm>
            <a:off x="152400" y="152400"/>
            <a:ext cx="8300410"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1"/>
          <p:cNvPicPr preferRelativeResize="0"/>
          <p:nvPr/>
        </p:nvPicPr>
        <p:blipFill>
          <a:blip r:embed="rId3">
            <a:alphaModFix/>
          </a:blip>
          <a:stretch>
            <a:fillRect/>
          </a:stretch>
        </p:blipFill>
        <p:spPr>
          <a:xfrm>
            <a:off x="152400" y="653575"/>
            <a:ext cx="8839200" cy="38363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600" y="608700"/>
            <a:ext cx="7688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data was prepared?</a:t>
            </a:r>
            <a:endParaRPr/>
          </a:p>
        </p:txBody>
      </p:sp>
      <p:sp>
        <p:nvSpPr>
          <p:cNvPr id="99" name="Google Shape;99;p15"/>
          <p:cNvSpPr txBox="1"/>
          <p:nvPr>
            <p:ph idx="4294967295" type="body"/>
          </p:nvPr>
        </p:nvSpPr>
        <p:spPr>
          <a:xfrm>
            <a:off x="727650" y="1509200"/>
            <a:ext cx="7688700" cy="299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30 volunteers referred to as </a:t>
            </a:r>
            <a:r>
              <a:rPr b="1" lang="en" sz="1600"/>
              <a:t>subjects </a:t>
            </a:r>
            <a:r>
              <a:rPr lang="en" sz="1600"/>
              <a:t> performed the experiment for data collection wearing smartphones sensors on their waist.</a:t>
            </a:r>
            <a:endParaRPr sz="1600"/>
          </a:p>
          <a:p>
            <a:pPr indent="-330200" lvl="0" marL="457200" rtl="0" algn="l">
              <a:spcBef>
                <a:spcPts val="1600"/>
              </a:spcBef>
              <a:spcAft>
                <a:spcPts val="0"/>
              </a:spcAft>
              <a:buSzPts val="1600"/>
              <a:buChar char="●"/>
            </a:pPr>
            <a:r>
              <a:rPr lang="en" sz="1600"/>
              <a:t>The two smartphone sensors captured the </a:t>
            </a:r>
            <a:r>
              <a:rPr b="1" lang="en" sz="1600"/>
              <a:t>3 axial linear acceleration</a:t>
            </a:r>
            <a:r>
              <a:rPr lang="en" sz="1600"/>
              <a:t> as well as the </a:t>
            </a:r>
            <a:r>
              <a:rPr b="1" lang="en" sz="1600"/>
              <a:t>3 axial angular velocity</a:t>
            </a:r>
            <a:r>
              <a:rPr lang="en" sz="1600"/>
              <a:t> of the subject.</a:t>
            </a:r>
            <a:endParaRPr sz="1600"/>
          </a:p>
          <a:p>
            <a:pPr indent="-330200" lvl="0" marL="457200" rtl="0" algn="l">
              <a:spcBef>
                <a:spcPts val="1600"/>
              </a:spcBef>
              <a:spcAft>
                <a:spcPts val="0"/>
              </a:spcAft>
              <a:buSzPts val="1600"/>
              <a:buChar char="●"/>
            </a:pPr>
            <a:r>
              <a:rPr lang="en" sz="1600"/>
              <a:t>The sensor signals were sampled in fixed-width sliding windows of </a:t>
            </a:r>
            <a:r>
              <a:rPr b="1" lang="en" sz="1600"/>
              <a:t>2.56</a:t>
            </a:r>
            <a:r>
              <a:rPr lang="en" sz="1600"/>
              <a:t> sec and 50% overlap (</a:t>
            </a:r>
            <a:r>
              <a:rPr b="1" lang="en" sz="1600"/>
              <a:t>128 </a:t>
            </a:r>
            <a:r>
              <a:rPr lang="en" sz="1600"/>
              <a:t>readings/window).</a:t>
            </a:r>
            <a:endParaRPr sz="1600"/>
          </a:p>
          <a:p>
            <a:pPr indent="-330200" lvl="0" marL="457200" rtl="0" algn="l">
              <a:spcBef>
                <a:spcPts val="1600"/>
              </a:spcBef>
              <a:spcAft>
                <a:spcPts val="1600"/>
              </a:spcAft>
              <a:buSzPts val="1600"/>
              <a:buChar char="●"/>
            </a:pPr>
            <a:r>
              <a:rPr lang="en" sz="1600"/>
              <a:t>The data were recorded at the constant  frequency of </a:t>
            </a:r>
            <a:r>
              <a:rPr b="1" lang="en" sz="1600"/>
              <a:t>50Hz</a:t>
            </a:r>
            <a:r>
              <a:rPr lang="en" sz="1600"/>
              <a:t>  (50 data points  were recorded each second ) </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2"/>
          <p:cNvPicPr preferRelativeResize="0"/>
          <p:nvPr/>
        </p:nvPicPr>
        <p:blipFill>
          <a:blip r:embed="rId3">
            <a:alphaModFix/>
          </a:blip>
          <a:stretch>
            <a:fillRect/>
          </a:stretch>
        </p:blipFill>
        <p:spPr>
          <a:xfrm>
            <a:off x="102450" y="1467075"/>
            <a:ext cx="8839200" cy="2334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3"/>
          <p:cNvPicPr preferRelativeResize="0"/>
          <p:nvPr/>
        </p:nvPicPr>
        <p:blipFill>
          <a:blip r:embed="rId3">
            <a:alphaModFix/>
          </a:blip>
          <a:stretch>
            <a:fillRect/>
          </a:stretch>
        </p:blipFill>
        <p:spPr>
          <a:xfrm>
            <a:off x="152400" y="152400"/>
            <a:ext cx="864957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4"/>
          <p:cNvPicPr preferRelativeResize="0"/>
          <p:nvPr/>
        </p:nvPicPr>
        <p:blipFill>
          <a:blip r:embed="rId3">
            <a:alphaModFix/>
          </a:blip>
          <a:stretch>
            <a:fillRect/>
          </a:stretch>
        </p:blipFill>
        <p:spPr>
          <a:xfrm>
            <a:off x="152400" y="152400"/>
            <a:ext cx="7822919" cy="48386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5"/>
          <p:cNvPicPr preferRelativeResize="0"/>
          <p:nvPr/>
        </p:nvPicPr>
        <p:blipFill>
          <a:blip r:embed="rId3">
            <a:alphaModFix/>
          </a:blip>
          <a:stretch>
            <a:fillRect/>
          </a:stretch>
        </p:blipFill>
        <p:spPr>
          <a:xfrm>
            <a:off x="202350" y="826600"/>
            <a:ext cx="8839199" cy="830966"/>
          </a:xfrm>
          <a:prstGeom prst="rect">
            <a:avLst/>
          </a:prstGeom>
          <a:noFill/>
          <a:ln>
            <a:noFill/>
          </a:ln>
        </p:spPr>
      </p:pic>
      <p:sp>
        <p:nvSpPr>
          <p:cNvPr id="262" name="Google Shape;262;p45"/>
          <p:cNvSpPr txBox="1"/>
          <p:nvPr/>
        </p:nvSpPr>
        <p:spPr>
          <a:xfrm>
            <a:off x="751775" y="1947600"/>
            <a:ext cx="7191000" cy="12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Final Comments:</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LSTM Model Accuracy:  92.7%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Machine learning Model Accuracy:  96.13%</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800" y="557675"/>
            <a:ext cx="76884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Information</a:t>
            </a:r>
            <a:endParaRPr/>
          </a:p>
        </p:txBody>
      </p:sp>
      <p:sp>
        <p:nvSpPr>
          <p:cNvPr id="105" name="Google Shape;105;p16"/>
          <p:cNvSpPr txBox="1"/>
          <p:nvPr/>
        </p:nvSpPr>
        <p:spPr>
          <a:xfrm>
            <a:off x="680700" y="1386100"/>
            <a:ext cx="7357500" cy="2966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561 feature vector were engineered from each time window of 2.56 second with both time and frequency domain variables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Features are normalized and bounded within [-1,1]</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The gyroscopic data is measured in  radian/sec</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The units used for the accelerations  are 'g' (9.8 m/s2) </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Accelerometer readings are divided into gravity acceleration and body acceleration readings, which has x,y and z components each.</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Gyroscope readings are the measure of angular velocities which has x,y and z components.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Fourier Transforms are made on the above time readings to obtain frequency readings.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Now, on all the base signal readings, mean, std,</a:t>
            </a:r>
            <a:r>
              <a:rPr lang="en" sz="1500">
                <a:solidFill>
                  <a:srgbClr val="434343"/>
                </a:solidFill>
                <a:latin typeface="Lato"/>
                <a:ea typeface="Lato"/>
                <a:cs typeface="Lato"/>
                <a:sym typeface="Lato"/>
              </a:rPr>
              <a:t>max</a:t>
            </a:r>
            <a:r>
              <a:rPr lang="en" sz="1500">
                <a:solidFill>
                  <a:srgbClr val="434343"/>
                </a:solidFill>
                <a:latin typeface="Lato"/>
                <a:ea typeface="Lato"/>
                <a:cs typeface="Lato"/>
                <a:sym typeface="Lato"/>
              </a:rPr>
              <a:t>, skewness, kurtosis, etc are calculated for each window.</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a:solidFill>
                <a:srgbClr val="43434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800" y="628000"/>
            <a:ext cx="7688400" cy="4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a:t>
            </a:r>
            <a:r>
              <a:rPr lang="en" sz="2500"/>
              <a:t> Overview of the Dataset</a:t>
            </a:r>
            <a:endParaRPr sz="2500"/>
          </a:p>
        </p:txBody>
      </p:sp>
      <p:sp>
        <p:nvSpPr>
          <p:cNvPr id="111" name="Google Shape;111;p17"/>
          <p:cNvSpPr txBox="1"/>
          <p:nvPr/>
        </p:nvSpPr>
        <p:spPr>
          <a:xfrm>
            <a:off x="727800" y="1356175"/>
            <a:ext cx="8032200" cy="3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lang="en" sz="1500">
                <a:solidFill>
                  <a:srgbClr val="24292E"/>
                </a:solidFill>
                <a:highlight>
                  <a:srgbClr val="FFFFFF"/>
                </a:highlight>
                <a:latin typeface="Lato"/>
                <a:ea typeface="Lato"/>
                <a:cs typeface="Lato"/>
                <a:sym typeface="Lato"/>
              </a:rPr>
              <a:t>Data is downloaded from following source: </a:t>
            </a:r>
            <a:endParaRPr sz="1500">
              <a:solidFill>
                <a:srgbClr val="24292E"/>
              </a:solidFill>
              <a:highlight>
                <a:srgbClr val="FFFFFF"/>
              </a:highlight>
              <a:latin typeface="Lato"/>
              <a:ea typeface="Lato"/>
              <a:cs typeface="Lato"/>
              <a:sym typeface="Lato"/>
            </a:endParaRPr>
          </a:p>
          <a:p>
            <a:pPr indent="0" lvl="0" marL="457200" rtl="0" algn="l">
              <a:spcBef>
                <a:spcPts val="0"/>
              </a:spcBef>
              <a:spcAft>
                <a:spcPts val="0"/>
              </a:spcAft>
              <a:buNone/>
            </a:pPr>
            <a:r>
              <a:rPr lang="en" sz="1500" u="sng">
                <a:solidFill>
                  <a:schemeClr val="hlink"/>
                </a:solidFill>
                <a:highlight>
                  <a:srgbClr val="FFFFFF"/>
                </a:highlight>
                <a:latin typeface="Lato"/>
                <a:ea typeface="Lato"/>
                <a:cs typeface="Lato"/>
                <a:sym typeface="Lato"/>
                <a:hlinkClick r:id="rId3"/>
              </a:rPr>
              <a:t>Human Activity Recognition Using Smartphones Data Set</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lang="en" sz="1500">
                <a:solidFill>
                  <a:srgbClr val="434343"/>
                </a:solidFill>
                <a:latin typeface="Lato"/>
                <a:ea typeface="Lato"/>
                <a:cs typeface="Lato"/>
                <a:sym typeface="Lato"/>
              </a:rPr>
              <a:t>Feature names are present in </a:t>
            </a:r>
            <a:r>
              <a:rPr b="1" lang="en" sz="1500">
                <a:solidFill>
                  <a:srgbClr val="434343"/>
                </a:solidFill>
                <a:latin typeface="Lato"/>
                <a:ea typeface="Lato"/>
                <a:cs typeface="Lato"/>
                <a:sym typeface="Lato"/>
              </a:rPr>
              <a:t>UCI_HAR_dataset/features.txt</a:t>
            </a:r>
            <a:endParaRPr b="1"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b="1" lang="en" sz="1500">
                <a:solidFill>
                  <a:srgbClr val="434343"/>
                </a:solidFill>
                <a:latin typeface="Lato"/>
                <a:ea typeface="Lato"/>
                <a:cs typeface="Lato"/>
                <a:sym typeface="Lato"/>
              </a:rPr>
              <a:t>Train Data</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a) </a:t>
            </a:r>
            <a:r>
              <a:rPr lang="en" sz="1500">
                <a:solidFill>
                  <a:srgbClr val="434343"/>
                </a:solidFill>
                <a:latin typeface="Lato"/>
                <a:ea typeface="Lato"/>
                <a:cs typeface="Lato"/>
                <a:sym typeface="Lato"/>
              </a:rPr>
              <a:t>UCI_HAR_dataset/train/X_train.txt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b) UCI_HAR_dataset/train/subject_train.txt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c) UCI_HAR_dataset/train/y_train.txt</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b="1" lang="en" sz="1500">
                <a:solidFill>
                  <a:srgbClr val="434343"/>
                </a:solidFill>
                <a:latin typeface="Lato"/>
                <a:ea typeface="Lato"/>
                <a:cs typeface="Lato"/>
                <a:sym typeface="Lato"/>
              </a:rPr>
              <a:t>Test Data</a:t>
            </a:r>
            <a:endParaRPr b="1" sz="1500">
              <a:solidFill>
                <a:srgbClr val="434343"/>
              </a:solidFill>
              <a:latin typeface="Lato"/>
              <a:ea typeface="Lato"/>
              <a:cs typeface="Lato"/>
              <a:sym typeface="Lato"/>
            </a:endParaRPr>
          </a:p>
          <a:p>
            <a:pPr indent="457200" lvl="0" marL="0" rtl="0" algn="l">
              <a:spcBef>
                <a:spcPts val="0"/>
              </a:spcBef>
              <a:spcAft>
                <a:spcPts val="0"/>
              </a:spcAft>
              <a:buNone/>
            </a:pPr>
            <a:r>
              <a:rPr lang="en" sz="1500">
                <a:solidFill>
                  <a:srgbClr val="434343"/>
                </a:solidFill>
                <a:latin typeface="Lato"/>
                <a:ea typeface="Lato"/>
                <a:cs typeface="Lato"/>
                <a:sym typeface="Lato"/>
              </a:rPr>
              <a:t>a) </a:t>
            </a:r>
            <a:r>
              <a:rPr lang="en" sz="1500">
                <a:solidFill>
                  <a:srgbClr val="434343"/>
                </a:solidFill>
                <a:latin typeface="Lato"/>
                <a:ea typeface="Lato"/>
                <a:cs typeface="Lato"/>
                <a:sym typeface="Lato"/>
              </a:rPr>
              <a:t>UCI_HAR_dataset/test/X_test.txt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b) UCI_HAR_dataset/test/subject_test.txt</a:t>
            </a:r>
            <a:endParaRPr sz="1500">
              <a:solidFill>
                <a:srgbClr val="434343"/>
              </a:solidFill>
              <a:latin typeface="Lato"/>
              <a:ea typeface="Lato"/>
              <a:cs typeface="Lato"/>
              <a:sym typeface="Lato"/>
            </a:endParaRPr>
          </a:p>
          <a:p>
            <a:pPr indent="457200" lvl="0" marL="0" rtl="0" algn="l">
              <a:spcBef>
                <a:spcPts val="0"/>
              </a:spcBef>
              <a:spcAft>
                <a:spcPts val="0"/>
              </a:spcAft>
              <a:buNone/>
            </a:pPr>
            <a:r>
              <a:rPr lang="en" sz="1500">
                <a:solidFill>
                  <a:srgbClr val="434343"/>
                </a:solidFill>
                <a:latin typeface="Lato"/>
                <a:ea typeface="Lato"/>
                <a:cs typeface="Lato"/>
                <a:sym typeface="Lato"/>
              </a:rPr>
              <a:t>c) UCI_HAR_dataset/test/y_test.txt</a:t>
            </a:r>
            <a:endParaRPr sz="15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13475" y="589350"/>
            <a:ext cx="7688400" cy="52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Lato"/>
              <a:buAutoNum type="arabicPeriod"/>
            </a:pPr>
            <a:r>
              <a:rPr lang="en" sz="1500">
                <a:solidFill>
                  <a:srgbClr val="434343"/>
                </a:solidFill>
                <a:latin typeface="Lato"/>
                <a:ea typeface="Lato"/>
                <a:cs typeface="Lato"/>
                <a:sym typeface="Lato"/>
              </a:rPr>
              <a:t>UCI_HAR_dataset/ features_info.txt</a:t>
            </a:r>
            <a:endParaRPr sz="1500">
              <a:solidFill>
                <a:srgbClr val="434343"/>
              </a:solidFill>
              <a:latin typeface="Lato"/>
              <a:ea typeface="Lato"/>
              <a:cs typeface="Lato"/>
              <a:sym typeface="Lato"/>
            </a:endParaRPr>
          </a:p>
          <a:p>
            <a:pPr indent="0" lvl="0" marL="457200" rtl="0" algn="l">
              <a:spcBef>
                <a:spcPts val="0"/>
              </a:spcBef>
              <a:spcAft>
                <a:spcPts val="0"/>
              </a:spcAft>
              <a:buNone/>
            </a:pPr>
            <a:r>
              <a:rPr b="0" lang="en" sz="1500">
                <a:solidFill>
                  <a:srgbClr val="434343"/>
                </a:solidFill>
                <a:latin typeface="Lato"/>
                <a:ea typeface="Lato"/>
                <a:cs typeface="Lato"/>
                <a:sym typeface="Lato"/>
              </a:rPr>
              <a:t>Shows information about the variables used on the feature vector</a:t>
            </a:r>
            <a:endParaRPr b="0" sz="2100"/>
          </a:p>
          <a:p>
            <a:pPr indent="0" lvl="0" marL="0" rtl="0" algn="l">
              <a:spcBef>
                <a:spcPts val="0"/>
              </a:spcBef>
              <a:spcAft>
                <a:spcPts val="0"/>
              </a:spcAft>
              <a:buNone/>
            </a:pPr>
            <a:r>
              <a:t/>
            </a:r>
            <a:endParaRPr b="0" sz="2100"/>
          </a:p>
        </p:txBody>
      </p:sp>
      <p:pic>
        <p:nvPicPr>
          <p:cNvPr id="117" name="Google Shape;117;p18"/>
          <p:cNvPicPr preferRelativeResize="0"/>
          <p:nvPr/>
        </p:nvPicPr>
        <p:blipFill>
          <a:blip r:embed="rId3">
            <a:alphaModFix/>
          </a:blip>
          <a:stretch>
            <a:fillRect/>
          </a:stretch>
        </p:blipFill>
        <p:spPr>
          <a:xfrm>
            <a:off x="754575" y="1312650"/>
            <a:ext cx="7800049" cy="3423950"/>
          </a:xfrm>
          <a:prstGeom prst="rect">
            <a:avLst/>
          </a:prstGeom>
          <a:noFill/>
          <a:ln>
            <a:noFill/>
          </a:ln>
          <a:effectLst>
            <a:outerShdw blurRad="142875" rotWithShape="0" algn="bl" dir="5400000" dist="952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509000" y="254500"/>
            <a:ext cx="71394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Lato"/>
                <a:ea typeface="Lato"/>
                <a:cs typeface="Lato"/>
                <a:sym typeface="Lato"/>
              </a:rPr>
              <a:t>      2.   </a:t>
            </a:r>
            <a:r>
              <a:rPr b="1" lang="en" sz="1500">
                <a:solidFill>
                  <a:srgbClr val="434343"/>
                </a:solidFill>
                <a:latin typeface="Lato"/>
                <a:ea typeface="Lato"/>
                <a:cs typeface="Lato"/>
                <a:sym typeface="Lato"/>
              </a:rPr>
              <a:t>UCI_HAR_dataset/train/subject_train.txt	</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(Each row identifies the subject who performed the activity for each window sample. Its range is from 1 to 30)</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p:txBody>
      </p:sp>
      <p:pic>
        <p:nvPicPr>
          <p:cNvPr id="123" name="Google Shape;123;p19"/>
          <p:cNvPicPr preferRelativeResize="0"/>
          <p:nvPr/>
        </p:nvPicPr>
        <p:blipFill>
          <a:blip r:embed="rId3">
            <a:alphaModFix/>
          </a:blip>
          <a:stretch>
            <a:fillRect/>
          </a:stretch>
        </p:blipFill>
        <p:spPr>
          <a:xfrm>
            <a:off x="963613" y="1111900"/>
            <a:ext cx="7216780" cy="3726800"/>
          </a:xfrm>
          <a:prstGeom prst="rect">
            <a:avLst/>
          </a:prstGeom>
          <a:noFill/>
          <a:ln>
            <a:noFill/>
          </a:ln>
          <a:effectLst>
            <a:outerShdw blurRad="128588" rotWithShape="0" algn="bl" dir="5400000" dist="11430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509000" y="254500"/>
            <a:ext cx="8184000" cy="12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Lato"/>
                <a:ea typeface="Lato"/>
                <a:cs typeface="Lato"/>
                <a:sym typeface="Lato"/>
              </a:rPr>
              <a:t>      3.  </a:t>
            </a:r>
            <a:r>
              <a:rPr b="1" lang="en" sz="1500">
                <a:solidFill>
                  <a:srgbClr val="434343"/>
                </a:solidFill>
                <a:latin typeface="Lato"/>
                <a:ea typeface="Lato"/>
                <a:cs typeface="Lato"/>
                <a:sym typeface="Lato"/>
              </a:rPr>
              <a:t>UCI_HAR_dataset/train/Inertial Signals/total_acc_x_train.txt</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(The acceleration signal from the smartphone accelerometer X axis in standard gravity units 'g'. Every row shows a 128 element vector. The same description applies for the  </a:t>
            </a:r>
            <a:r>
              <a:rPr b="1" lang="en" sz="1500">
                <a:solidFill>
                  <a:srgbClr val="434343"/>
                </a:solidFill>
                <a:latin typeface="Lato"/>
                <a:ea typeface="Lato"/>
                <a:cs typeface="Lato"/>
                <a:sym typeface="Lato"/>
              </a:rPr>
              <a:t>total_acc_x_train.txt </a:t>
            </a:r>
            <a:r>
              <a:rPr lang="en" sz="1500">
                <a:solidFill>
                  <a:srgbClr val="434343"/>
                </a:solidFill>
                <a:latin typeface="Lato"/>
                <a:ea typeface="Lato"/>
                <a:cs typeface="Lato"/>
                <a:sym typeface="Lato"/>
              </a:rPr>
              <a:t>and  </a:t>
            </a:r>
            <a:r>
              <a:rPr b="1" lang="en" sz="1500">
                <a:solidFill>
                  <a:srgbClr val="434343"/>
                </a:solidFill>
                <a:latin typeface="Lato"/>
                <a:ea typeface="Lato"/>
                <a:cs typeface="Lato"/>
                <a:sym typeface="Lato"/>
              </a:rPr>
              <a:t>total_acc_z_train.txt</a:t>
            </a:r>
            <a:r>
              <a:rPr lang="en" sz="1500">
                <a:solidFill>
                  <a:srgbClr val="434343"/>
                </a:solidFill>
                <a:latin typeface="Lato"/>
                <a:ea typeface="Lato"/>
                <a:cs typeface="Lato"/>
                <a:sym typeface="Lato"/>
              </a:rPr>
              <a:t> files for the Y and Z axis)</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688675" y="1339575"/>
            <a:ext cx="8245449" cy="3509249"/>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1995775" y="267900"/>
            <a:ext cx="7340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5" name="Google Shape;135;p21"/>
          <p:cNvSpPr txBox="1"/>
          <p:nvPr/>
        </p:nvSpPr>
        <p:spPr>
          <a:xfrm>
            <a:off x="509000" y="267900"/>
            <a:ext cx="78357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Lato"/>
                <a:ea typeface="Lato"/>
                <a:cs typeface="Lato"/>
                <a:sym typeface="Lato"/>
              </a:rPr>
              <a:t>4. </a:t>
            </a:r>
            <a:r>
              <a:rPr b="1" lang="en" sz="1600">
                <a:solidFill>
                  <a:srgbClr val="434343"/>
                </a:solidFill>
                <a:latin typeface="Lato"/>
                <a:ea typeface="Lato"/>
                <a:cs typeface="Lato"/>
                <a:sym typeface="Lato"/>
              </a:rPr>
              <a:t>UCI_HAR_dataset/</a:t>
            </a:r>
            <a:r>
              <a:rPr b="1" lang="en" sz="1500">
                <a:solidFill>
                  <a:srgbClr val="434343"/>
                </a:solidFill>
                <a:latin typeface="Lato"/>
                <a:ea typeface="Lato"/>
                <a:cs typeface="Lato"/>
                <a:sym typeface="Lato"/>
              </a:rPr>
              <a:t>activity_labels.txt</a:t>
            </a:r>
            <a:endParaRPr b="1" sz="1500">
              <a:solidFill>
                <a:srgbClr val="434343"/>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Links the class labels with their activity name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685950" y="1517900"/>
            <a:ext cx="7772099" cy="1838700"/>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