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9" r:id="rId3"/>
    <p:sldId id="266" r:id="rId4"/>
    <p:sldId id="261" r:id="rId5"/>
    <p:sldId id="267" r:id="rId6"/>
    <p:sldId id="268" r:id="rId7"/>
    <p:sldId id="314" r:id="rId8"/>
    <p:sldId id="315" r:id="rId9"/>
    <p:sldId id="270" r:id="rId10"/>
    <p:sldId id="262" r:id="rId11"/>
    <p:sldId id="316" r:id="rId12"/>
    <p:sldId id="317" r:id="rId13"/>
    <p:sldId id="280" r:id="rId14"/>
    <p:sldId id="318" r:id="rId15"/>
    <p:sldId id="276" r:id="rId16"/>
    <p:sldId id="320" r:id="rId17"/>
    <p:sldId id="319" r:id="rId18"/>
    <p:sldId id="325" r:id="rId19"/>
    <p:sldId id="324" r:id="rId20"/>
    <p:sldId id="323" r:id="rId21"/>
    <p:sldId id="322" r:id="rId22"/>
    <p:sldId id="321" r:id="rId23"/>
    <p:sldId id="294" r:id="rId24"/>
    <p:sldId id="281"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8429230-26F5-4A60-A2F2-98B2CD08DEE5}">
          <p14:sldIdLst>
            <p14:sldId id="256"/>
            <p14:sldId id="259"/>
            <p14:sldId id="266"/>
            <p14:sldId id="261"/>
            <p14:sldId id="267"/>
            <p14:sldId id="268"/>
            <p14:sldId id="314"/>
            <p14:sldId id="315"/>
            <p14:sldId id="270"/>
            <p14:sldId id="262"/>
            <p14:sldId id="316"/>
            <p14:sldId id="317"/>
            <p14:sldId id="280"/>
            <p14:sldId id="318"/>
            <p14:sldId id="276"/>
            <p14:sldId id="320"/>
            <p14:sldId id="319"/>
            <p14:sldId id="325"/>
            <p14:sldId id="324"/>
            <p14:sldId id="323"/>
            <p14:sldId id="322"/>
            <p14:sldId id="321"/>
            <p14:sldId id="294"/>
            <p14:sldId id="281"/>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dan kumar" initials="kk" lastIdx="1" clrIdx="0">
    <p:extLst>
      <p:ext uri="{19B8F6BF-5375-455C-9EA6-DF929625EA0E}">
        <p15:presenceInfo xmlns:p15="http://schemas.microsoft.com/office/powerpoint/2012/main" userId="kunda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E0A9"/>
    <a:srgbClr val="14E092"/>
    <a:srgbClr val="CC0000"/>
    <a:srgbClr val="CCFFFF"/>
    <a:srgbClr val="240157"/>
    <a:srgbClr val="EBE9EB"/>
    <a:srgbClr val="DACF44"/>
    <a:srgbClr val="CB1D80"/>
    <a:srgbClr val="0450A4"/>
    <a:srgbClr val="F874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1" autoAdjust="0"/>
    <p:restoredTop sz="94660"/>
  </p:normalViewPr>
  <p:slideViewPr>
    <p:cSldViewPr snapToGrid="0">
      <p:cViewPr varScale="1">
        <p:scale>
          <a:sx n="86" d="100"/>
          <a:sy n="86" d="100"/>
        </p:scale>
        <p:origin x="49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F0E3C-5C2F-4DA2-8461-E4ACA91FB1F8}" type="datetimeFigureOut">
              <a:rPr lang="en-IN" smtClean="0"/>
              <a:t>30-04-2020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153A7-9427-446B-ABC4-710150CAEEA8}" type="slidenum">
              <a:rPr lang="en-IN" smtClean="0"/>
              <a:t>‹#›</a:t>
            </a:fld>
            <a:endParaRPr lang="en-IN" dirty="0"/>
          </a:p>
        </p:txBody>
      </p:sp>
    </p:spTree>
    <p:extLst>
      <p:ext uri="{BB962C8B-B14F-4D97-AF65-F5344CB8AC3E}">
        <p14:creationId xmlns:p14="http://schemas.microsoft.com/office/powerpoint/2010/main" val="1810811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AEB09-233E-4ED6-91BA-08A71DBF7A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91F32A-F44A-4A36-9365-8A89E2C3CC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A8DFA6-013D-46F0-9E60-BCEC687559ED}"/>
              </a:ext>
            </a:extLst>
          </p:cNvPr>
          <p:cNvSpPr>
            <a:spLocks noGrp="1"/>
          </p:cNvSpPr>
          <p:nvPr>
            <p:ph type="dt" sz="half" idx="10"/>
          </p:nvPr>
        </p:nvSpPr>
        <p:spPr/>
        <p:txBody>
          <a:bodyPr/>
          <a:lstStyle/>
          <a:p>
            <a:fld id="{DCB4B745-4458-4710-BCF8-CA513F9A0C46}" type="datetimeFigureOut">
              <a:rPr lang="en-US" smtClean="0"/>
              <a:t>4/30/2020</a:t>
            </a:fld>
            <a:endParaRPr lang="en-US" dirty="0"/>
          </a:p>
        </p:txBody>
      </p:sp>
      <p:sp>
        <p:nvSpPr>
          <p:cNvPr id="5" name="Footer Placeholder 4">
            <a:extLst>
              <a:ext uri="{FF2B5EF4-FFF2-40B4-BE49-F238E27FC236}">
                <a16:creationId xmlns:a16="http://schemas.microsoft.com/office/drawing/2014/main" id="{A242EDB1-2694-4624-B4BF-F6CCF430D9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03841A-03D0-4E95-871A-0D850AB17F6C}"/>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134583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99FE-F891-4B1F-808F-D2D5AA8699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7BD31B-F732-4A69-ACB8-4D2903CA63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C65219-D0B1-487E-B810-75CF5D8DB1D4}"/>
              </a:ext>
            </a:extLst>
          </p:cNvPr>
          <p:cNvSpPr>
            <a:spLocks noGrp="1"/>
          </p:cNvSpPr>
          <p:nvPr>
            <p:ph type="dt" sz="half" idx="10"/>
          </p:nvPr>
        </p:nvSpPr>
        <p:spPr/>
        <p:txBody>
          <a:bodyPr/>
          <a:lstStyle/>
          <a:p>
            <a:fld id="{DCB4B745-4458-4710-BCF8-CA513F9A0C46}" type="datetimeFigureOut">
              <a:rPr lang="en-US" smtClean="0"/>
              <a:t>4/30/2020</a:t>
            </a:fld>
            <a:endParaRPr lang="en-US" dirty="0"/>
          </a:p>
        </p:txBody>
      </p:sp>
      <p:sp>
        <p:nvSpPr>
          <p:cNvPr id="5" name="Footer Placeholder 4">
            <a:extLst>
              <a:ext uri="{FF2B5EF4-FFF2-40B4-BE49-F238E27FC236}">
                <a16:creationId xmlns:a16="http://schemas.microsoft.com/office/drawing/2014/main" id="{D16EEC6A-40E0-4E4B-A109-18E471D87E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852974-162D-4305-A3ED-3C404CA73583}"/>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369594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4E7E85-3601-4BC4-8529-E86252F20A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80DDB3-5307-49F5-AD2A-A599907B3AF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BE3A5-7BA1-4BB2-B523-BB8086DDF6AA}"/>
              </a:ext>
            </a:extLst>
          </p:cNvPr>
          <p:cNvSpPr>
            <a:spLocks noGrp="1"/>
          </p:cNvSpPr>
          <p:nvPr>
            <p:ph type="dt" sz="half" idx="10"/>
          </p:nvPr>
        </p:nvSpPr>
        <p:spPr/>
        <p:txBody>
          <a:bodyPr/>
          <a:lstStyle/>
          <a:p>
            <a:fld id="{DCB4B745-4458-4710-BCF8-CA513F9A0C46}" type="datetimeFigureOut">
              <a:rPr lang="en-US" smtClean="0"/>
              <a:t>4/30/2020</a:t>
            </a:fld>
            <a:endParaRPr lang="en-US" dirty="0"/>
          </a:p>
        </p:txBody>
      </p:sp>
      <p:sp>
        <p:nvSpPr>
          <p:cNvPr id="5" name="Footer Placeholder 4">
            <a:extLst>
              <a:ext uri="{FF2B5EF4-FFF2-40B4-BE49-F238E27FC236}">
                <a16:creationId xmlns:a16="http://schemas.microsoft.com/office/drawing/2014/main" id="{F1697058-67A4-43D0-914F-27FE77F9D3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E78C88-7007-4AAC-97D9-A627FFED9601}"/>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36357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1C35-2555-482C-924D-1506BC6092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5A419D-7E48-4993-A144-88395619AE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91F7A-09BA-479D-8726-8AC0A0F140F4}"/>
              </a:ext>
            </a:extLst>
          </p:cNvPr>
          <p:cNvSpPr>
            <a:spLocks noGrp="1"/>
          </p:cNvSpPr>
          <p:nvPr>
            <p:ph type="dt" sz="half" idx="10"/>
          </p:nvPr>
        </p:nvSpPr>
        <p:spPr/>
        <p:txBody>
          <a:bodyPr/>
          <a:lstStyle/>
          <a:p>
            <a:fld id="{DCB4B745-4458-4710-BCF8-CA513F9A0C46}" type="datetimeFigureOut">
              <a:rPr lang="en-US" smtClean="0"/>
              <a:t>4/30/2020</a:t>
            </a:fld>
            <a:endParaRPr lang="en-US" dirty="0"/>
          </a:p>
        </p:txBody>
      </p:sp>
      <p:sp>
        <p:nvSpPr>
          <p:cNvPr id="5" name="Footer Placeholder 4">
            <a:extLst>
              <a:ext uri="{FF2B5EF4-FFF2-40B4-BE49-F238E27FC236}">
                <a16:creationId xmlns:a16="http://schemas.microsoft.com/office/drawing/2014/main" id="{843BEA92-7CD6-4C2F-A2CE-F88E500CA4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173B96-DAEA-4303-B7E5-51E98311B8B8}"/>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83969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94A2-671E-4242-AA5D-0E9440DC7F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FC97DE-E222-4D4F-999B-249AAB9E3F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4E20627-D71C-4EF6-BF6F-04F5720DA2A0}"/>
              </a:ext>
            </a:extLst>
          </p:cNvPr>
          <p:cNvSpPr>
            <a:spLocks noGrp="1"/>
          </p:cNvSpPr>
          <p:nvPr>
            <p:ph type="dt" sz="half" idx="10"/>
          </p:nvPr>
        </p:nvSpPr>
        <p:spPr/>
        <p:txBody>
          <a:bodyPr/>
          <a:lstStyle/>
          <a:p>
            <a:fld id="{DCB4B745-4458-4710-BCF8-CA513F9A0C46}" type="datetimeFigureOut">
              <a:rPr lang="en-US" smtClean="0"/>
              <a:t>4/30/2020</a:t>
            </a:fld>
            <a:endParaRPr lang="en-US" dirty="0"/>
          </a:p>
        </p:txBody>
      </p:sp>
      <p:sp>
        <p:nvSpPr>
          <p:cNvPr id="5" name="Footer Placeholder 4">
            <a:extLst>
              <a:ext uri="{FF2B5EF4-FFF2-40B4-BE49-F238E27FC236}">
                <a16:creationId xmlns:a16="http://schemas.microsoft.com/office/drawing/2014/main" id="{B451CF77-F5F3-4ABA-A843-C78666EECA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796CE8-DF88-4D18-BF39-640969B32356}"/>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205098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A591-CF89-44E0-92CA-DEFE5CC288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E9ADBF-FEF9-42C3-9222-8AD858CBEE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CD8D8-7987-410E-B788-6C579DDC76A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F5BA80-2552-4325-80C2-2CF21045065E}"/>
              </a:ext>
            </a:extLst>
          </p:cNvPr>
          <p:cNvSpPr>
            <a:spLocks noGrp="1"/>
          </p:cNvSpPr>
          <p:nvPr>
            <p:ph type="dt" sz="half" idx="10"/>
          </p:nvPr>
        </p:nvSpPr>
        <p:spPr/>
        <p:txBody>
          <a:bodyPr/>
          <a:lstStyle/>
          <a:p>
            <a:fld id="{DCB4B745-4458-4710-BCF8-CA513F9A0C46}" type="datetimeFigureOut">
              <a:rPr lang="en-US" smtClean="0"/>
              <a:t>4/30/2020</a:t>
            </a:fld>
            <a:endParaRPr lang="en-US" dirty="0"/>
          </a:p>
        </p:txBody>
      </p:sp>
      <p:sp>
        <p:nvSpPr>
          <p:cNvPr id="6" name="Footer Placeholder 5">
            <a:extLst>
              <a:ext uri="{FF2B5EF4-FFF2-40B4-BE49-F238E27FC236}">
                <a16:creationId xmlns:a16="http://schemas.microsoft.com/office/drawing/2014/main" id="{054FAEE3-CCE8-4ED1-A5E3-222085244B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FB289B-CA34-46F3-97CE-C946FF54E0E7}"/>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2138021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F5FC-64C3-4A08-AECF-FD9C29C227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1C0320-F0E7-405D-9BF0-9A30B0B53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839D69-E7AA-43DA-8303-2E2CC00BD7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7CA85-D2CB-4026-9E13-62215A2F55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B4D0B8-3B4D-4AF0-9E31-91DB3E945C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D3A4F8-F5BC-494E-8421-E5DFEB3DD7DC}"/>
              </a:ext>
            </a:extLst>
          </p:cNvPr>
          <p:cNvSpPr>
            <a:spLocks noGrp="1"/>
          </p:cNvSpPr>
          <p:nvPr>
            <p:ph type="dt" sz="half" idx="10"/>
          </p:nvPr>
        </p:nvSpPr>
        <p:spPr/>
        <p:txBody>
          <a:bodyPr/>
          <a:lstStyle/>
          <a:p>
            <a:fld id="{DCB4B745-4458-4710-BCF8-CA513F9A0C46}" type="datetimeFigureOut">
              <a:rPr lang="en-US" smtClean="0"/>
              <a:t>4/30/2020</a:t>
            </a:fld>
            <a:endParaRPr lang="en-US" dirty="0"/>
          </a:p>
        </p:txBody>
      </p:sp>
      <p:sp>
        <p:nvSpPr>
          <p:cNvPr id="8" name="Footer Placeholder 7">
            <a:extLst>
              <a:ext uri="{FF2B5EF4-FFF2-40B4-BE49-F238E27FC236}">
                <a16:creationId xmlns:a16="http://schemas.microsoft.com/office/drawing/2014/main" id="{975BB3D8-AACF-4DDD-BD51-7CE62F2BC7C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FAEA4CA-1D94-4A51-9D9E-E902DC145C6E}"/>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343270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64E1-25A7-4192-A3F7-EEC16A6534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7A77E-0334-422A-89C1-2F6CFF2F3F0F}"/>
              </a:ext>
            </a:extLst>
          </p:cNvPr>
          <p:cNvSpPr>
            <a:spLocks noGrp="1"/>
          </p:cNvSpPr>
          <p:nvPr>
            <p:ph type="dt" sz="half" idx="10"/>
          </p:nvPr>
        </p:nvSpPr>
        <p:spPr/>
        <p:txBody>
          <a:bodyPr/>
          <a:lstStyle/>
          <a:p>
            <a:fld id="{DCB4B745-4458-4710-BCF8-CA513F9A0C46}" type="datetimeFigureOut">
              <a:rPr lang="en-US" smtClean="0"/>
              <a:t>4/30/2020</a:t>
            </a:fld>
            <a:endParaRPr lang="en-US" dirty="0"/>
          </a:p>
        </p:txBody>
      </p:sp>
      <p:sp>
        <p:nvSpPr>
          <p:cNvPr id="4" name="Footer Placeholder 3">
            <a:extLst>
              <a:ext uri="{FF2B5EF4-FFF2-40B4-BE49-F238E27FC236}">
                <a16:creationId xmlns:a16="http://schemas.microsoft.com/office/drawing/2014/main" id="{5EBC8065-CCE6-4811-B308-633EF71FF65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6F7B9B8-0318-49CF-8001-1310E7A11844}"/>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251910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4B4B7F-C9EB-44CB-9C5A-C575CB89B20B}"/>
              </a:ext>
            </a:extLst>
          </p:cNvPr>
          <p:cNvSpPr>
            <a:spLocks noGrp="1"/>
          </p:cNvSpPr>
          <p:nvPr>
            <p:ph type="dt" sz="half" idx="10"/>
          </p:nvPr>
        </p:nvSpPr>
        <p:spPr/>
        <p:txBody>
          <a:bodyPr/>
          <a:lstStyle/>
          <a:p>
            <a:fld id="{DCB4B745-4458-4710-BCF8-CA513F9A0C46}" type="datetimeFigureOut">
              <a:rPr lang="en-US" smtClean="0"/>
              <a:t>4/30/2020</a:t>
            </a:fld>
            <a:endParaRPr lang="en-US" dirty="0"/>
          </a:p>
        </p:txBody>
      </p:sp>
      <p:sp>
        <p:nvSpPr>
          <p:cNvPr id="3" name="Footer Placeholder 2">
            <a:extLst>
              <a:ext uri="{FF2B5EF4-FFF2-40B4-BE49-F238E27FC236}">
                <a16:creationId xmlns:a16="http://schemas.microsoft.com/office/drawing/2014/main" id="{25CB467C-FDA1-4F85-814E-B96B3D11DDC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E14E0C2-576B-4D58-9F52-D78326DCB9D1}"/>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103974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389E7-11E2-4A9F-8E2A-C3E31D9271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B457F2-8331-49A9-9E1A-B888C6049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D43361-48F3-4E4A-BF2B-29A30F494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F330C4-BDF4-4063-97F2-D23A730E2D4D}"/>
              </a:ext>
            </a:extLst>
          </p:cNvPr>
          <p:cNvSpPr>
            <a:spLocks noGrp="1"/>
          </p:cNvSpPr>
          <p:nvPr>
            <p:ph type="dt" sz="half" idx="10"/>
          </p:nvPr>
        </p:nvSpPr>
        <p:spPr/>
        <p:txBody>
          <a:bodyPr/>
          <a:lstStyle/>
          <a:p>
            <a:fld id="{DCB4B745-4458-4710-BCF8-CA513F9A0C46}" type="datetimeFigureOut">
              <a:rPr lang="en-US" smtClean="0"/>
              <a:t>4/30/2020</a:t>
            </a:fld>
            <a:endParaRPr lang="en-US" dirty="0"/>
          </a:p>
        </p:txBody>
      </p:sp>
      <p:sp>
        <p:nvSpPr>
          <p:cNvPr id="6" name="Footer Placeholder 5">
            <a:extLst>
              <a:ext uri="{FF2B5EF4-FFF2-40B4-BE49-F238E27FC236}">
                <a16:creationId xmlns:a16="http://schemas.microsoft.com/office/drawing/2014/main" id="{F930E0B7-0CAC-43FD-87A0-52ECB50D5F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69D3E9E-DAD8-4DD1-AF5F-349705EAEA4B}"/>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218778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8CAC-7735-4A56-B13D-A45C37D8B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0884AD-1483-4186-8470-C14341CD5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D9538D3F-5F4F-45FD-88CA-675D4AB4C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0F5786-9DA1-4681-9F13-A83DB8278DA0}"/>
              </a:ext>
            </a:extLst>
          </p:cNvPr>
          <p:cNvSpPr>
            <a:spLocks noGrp="1"/>
          </p:cNvSpPr>
          <p:nvPr>
            <p:ph type="dt" sz="half" idx="10"/>
          </p:nvPr>
        </p:nvSpPr>
        <p:spPr/>
        <p:txBody>
          <a:bodyPr/>
          <a:lstStyle/>
          <a:p>
            <a:fld id="{DCB4B745-4458-4710-BCF8-CA513F9A0C46}" type="datetimeFigureOut">
              <a:rPr lang="en-US" smtClean="0"/>
              <a:t>4/30/2020</a:t>
            </a:fld>
            <a:endParaRPr lang="en-US" dirty="0"/>
          </a:p>
        </p:txBody>
      </p:sp>
      <p:sp>
        <p:nvSpPr>
          <p:cNvPr id="6" name="Footer Placeholder 5">
            <a:extLst>
              <a:ext uri="{FF2B5EF4-FFF2-40B4-BE49-F238E27FC236}">
                <a16:creationId xmlns:a16="http://schemas.microsoft.com/office/drawing/2014/main" id="{4C5D90A9-293D-4FA4-A198-6B747205AFC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4FBDDB-CB04-48EF-B247-6E7F04F6F8B1}"/>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335075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4D9EBD-FAD6-41CB-B1DC-E5062962A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79A6CD-875B-4256-A950-1B53FF346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2D91B-7DF0-414E-8A03-38E0165138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4B745-4458-4710-BCF8-CA513F9A0C46}" type="datetimeFigureOut">
              <a:rPr lang="en-US" smtClean="0"/>
              <a:t>4/30/2020</a:t>
            </a:fld>
            <a:endParaRPr lang="en-US" dirty="0"/>
          </a:p>
        </p:txBody>
      </p:sp>
      <p:sp>
        <p:nvSpPr>
          <p:cNvPr id="5" name="Footer Placeholder 4">
            <a:extLst>
              <a:ext uri="{FF2B5EF4-FFF2-40B4-BE49-F238E27FC236}">
                <a16:creationId xmlns:a16="http://schemas.microsoft.com/office/drawing/2014/main" id="{FD13CB31-45F0-4B03-BCD8-8D8EE73FB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D4AC33D-CF5D-4E22-9220-88F13F516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A4EA3-F852-4132-8DBE-3575D1D34D98}" type="slidenum">
              <a:rPr lang="en-US" smtClean="0"/>
              <a:t>‹#›</a:t>
            </a:fld>
            <a:endParaRPr lang="en-US" dirty="0"/>
          </a:p>
        </p:txBody>
      </p:sp>
    </p:spTree>
    <p:extLst>
      <p:ext uri="{BB962C8B-B14F-4D97-AF65-F5344CB8AC3E}">
        <p14:creationId xmlns:p14="http://schemas.microsoft.com/office/powerpoint/2010/main" val="3920242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2CB42C-EBF2-4181-9E4D-E144FCE4B0A8}"/>
              </a:ext>
            </a:extLst>
          </p:cNvPr>
          <p:cNvSpPr txBox="1"/>
          <p:nvPr/>
        </p:nvSpPr>
        <p:spPr>
          <a:xfrm>
            <a:off x="2424814" y="1134097"/>
            <a:ext cx="7278915" cy="1862048"/>
          </a:xfrm>
          <a:prstGeom prst="rect">
            <a:avLst/>
          </a:prstGeom>
          <a:noFill/>
          <a:ln>
            <a:noFill/>
          </a:ln>
          <a:effectLst>
            <a:outerShdw blurRad="152400" dist="317500" dir="5400000" sx="90000" sy="-19000" rotWithShape="0">
              <a:prstClr val="black">
                <a:alpha val="15000"/>
              </a:prstClr>
            </a:outerShdw>
          </a:effectLst>
        </p:spPr>
        <p:txBody>
          <a:bodyPr wrap="square" rtlCol="0">
            <a:spAutoFit/>
          </a:bodyPr>
          <a:lstStyle/>
          <a:p>
            <a:pPr algn="ctr"/>
            <a:r>
              <a:rPr lang="en-US" sz="11500" dirty="0">
                <a:solidFill>
                  <a:srgbClr val="FF5969"/>
                </a:solidFill>
                <a:latin typeface="Tw Cen MT" panose="020B0602020104020603" pitchFamily="34" charset="0"/>
              </a:rPr>
              <a:t>WELCOME</a:t>
            </a:r>
          </a:p>
        </p:txBody>
      </p:sp>
      <p:sp>
        <p:nvSpPr>
          <p:cNvPr id="12" name="TextBox 11">
            <a:extLst>
              <a:ext uri="{FF2B5EF4-FFF2-40B4-BE49-F238E27FC236}">
                <a16:creationId xmlns:a16="http://schemas.microsoft.com/office/drawing/2014/main" id="{A45C48D5-043B-42DB-9E49-942149A27AE4}"/>
              </a:ext>
            </a:extLst>
          </p:cNvPr>
          <p:cNvSpPr txBox="1"/>
          <p:nvPr/>
        </p:nvSpPr>
        <p:spPr>
          <a:xfrm>
            <a:off x="2211438" y="2877566"/>
            <a:ext cx="7784809" cy="769441"/>
          </a:xfrm>
          <a:prstGeom prst="rect">
            <a:avLst/>
          </a:prstGeom>
          <a:noFill/>
          <a:ln>
            <a:noFill/>
          </a:ln>
          <a:effectLst>
            <a:outerShdw blurRad="152400" dist="317500" dir="5400000" sx="90000" sy="-19000" rotWithShape="0">
              <a:prstClr val="black">
                <a:alpha val="15000"/>
              </a:prstClr>
            </a:outerShdw>
          </a:effectLst>
        </p:spPr>
        <p:txBody>
          <a:bodyPr wrap="square" rtlCol="0">
            <a:spAutoFit/>
          </a:bodyPr>
          <a:lstStyle/>
          <a:p>
            <a:pPr algn="ctr"/>
            <a:r>
              <a:rPr lang="en-US" sz="4400" dirty="0">
                <a:solidFill>
                  <a:schemeClr val="accent1">
                    <a:lumMod val="50000"/>
                  </a:schemeClr>
                </a:solidFill>
                <a:latin typeface="Tw Cen MT" panose="020B0602020104020603" pitchFamily="34" charset="0"/>
              </a:rPr>
              <a:t>SPARSE MATRIX MULTIPLICATION</a:t>
            </a:r>
          </a:p>
        </p:txBody>
      </p:sp>
      <p:sp>
        <p:nvSpPr>
          <p:cNvPr id="13" name="TextBox 12">
            <a:extLst>
              <a:ext uri="{FF2B5EF4-FFF2-40B4-BE49-F238E27FC236}">
                <a16:creationId xmlns:a16="http://schemas.microsoft.com/office/drawing/2014/main" id="{3E2F88F7-964F-4846-B825-2B643081D49B}"/>
              </a:ext>
            </a:extLst>
          </p:cNvPr>
          <p:cNvSpPr txBox="1"/>
          <p:nvPr/>
        </p:nvSpPr>
        <p:spPr>
          <a:xfrm>
            <a:off x="2468900" y="3687999"/>
            <a:ext cx="7576248" cy="523220"/>
          </a:xfrm>
          <a:prstGeom prst="rect">
            <a:avLst/>
          </a:prstGeom>
          <a:noFill/>
          <a:ln>
            <a:noFill/>
          </a:ln>
          <a:effectLst>
            <a:outerShdw blurRad="152400" dist="317500" dir="5400000" sx="90000" sy="-19000" rotWithShape="0">
              <a:prstClr val="black">
                <a:alpha val="15000"/>
              </a:prstClr>
            </a:outerShdw>
          </a:effectLst>
        </p:spPr>
        <p:txBody>
          <a:bodyPr wrap="square" rtlCol="0">
            <a:spAutoFit/>
          </a:bodyPr>
          <a:lstStyle/>
          <a:p>
            <a:pPr algn="ctr"/>
            <a:r>
              <a:rPr lang="en-US" sz="2800" dirty="0">
                <a:solidFill>
                  <a:srgbClr val="5D7373"/>
                </a:solidFill>
                <a:latin typeface="Tw Cen MT" panose="020B0602020104020603" pitchFamily="34" charset="0"/>
              </a:rPr>
              <a:t>DESIGNED AND PRESENTED BY :</a:t>
            </a:r>
          </a:p>
        </p:txBody>
      </p:sp>
      <p:sp>
        <p:nvSpPr>
          <p:cNvPr id="2" name="TextBox 1">
            <a:extLst>
              <a:ext uri="{FF2B5EF4-FFF2-40B4-BE49-F238E27FC236}">
                <a16:creationId xmlns:a16="http://schemas.microsoft.com/office/drawing/2014/main" id="{857022B8-DBCF-405A-9CB3-5BF8AB13456E}"/>
              </a:ext>
            </a:extLst>
          </p:cNvPr>
          <p:cNvSpPr txBox="1"/>
          <p:nvPr/>
        </p:nvSpPr>
        <p:spPr>
          <a:xfrm>
            <a:off x="819943" y="4276715"/>
            <a:ext cx="8229600" cy="1938992"/>
          </a:xfrm>
          <a:prstGeom prst="rect">
            <a:avLst/>
          </a:prstGeom>
          <a:noFill/>
          <a:ln>
            <a:noFill/>
          </a:ln>
          <a:effectLst>
            <a:outerShdw blurRad="152400" dist="317500" dir="5400000" sx="90000" sy="-19000" rotWithShape="0">
              <a:prstClr val="black">
                <a:alpha val="15000"/>
              </a:prstClr>
            </a:outerShdw>
          </a:effectLst>
        </p:spPr>
        <p:txBody>
          <a:bodyPr wrap="square" rtlCol="0">
            <a:spAutoFit/>
          </a:bodyPr>
          <a:lstStyle/>
          <a:p>
            <a:pPr marL="4114800" lvl="8" indent="-457200" algn="just">
              <a:buFont typeface="Wingdings" panose="05000000000000000000" pitchFamily="2" charset="2"/>
              <a:buChar char="q"/>
            </a:pPr>
            <a:r>
              <a:rPr lang="en-US" sz="2400" dirty="0">
                <a:solidFill>
                  <a:srgbClr val="002060"/>
                </a:solidFill>
                <a:latin typeface="Tw Cen MT" panose="020B0602020104020603" pitchFamily="34" charset="0"/>
              </a:rPr>
              <a:t>KUMAR SHIVAM RANJAN</a:t>
            </a:r>
          </a:p>
          <a:p>
            <a:pPr marL="4114800" lvl="8" indent="-457200" algn="just">
              <a:buFont typeface="Wingdings" panose="05000000000000000000" pitchFamily="2" charset="2"/>
              <a:buChar char="q"/>
            </a:pPr>
            <a:r>
              <a:rPr lang="en-US" sz="2400" dirty="0">
                <a:solidFill>
                  <a:srgbClr val="002060"/>
                </a:solidFill>
                <a:latin typeface="Tw Cen MT" panose="020B0602020104020603" pitchFamily="34" charset="0"/>
              </a:rPr>
              <a:t>NAMAN GARG</a:t>
            </a:r>
          </a:p>
          <a:p>
            <a:pPr marL="4114800" lvl="8" indent="-457200" algn="just">
              <a:buFont typeface="Wingdings" panose="05000000000000000000" pitchFamily="2" charset="2"/>
              <a:buChar char="q"/>
            </a:pPr>
            <a:r>
              <a:rPr lang="en-US" sz="2400" dirty="0">
                <a:solidFill>
                  <a:srgbClr val="002060"/>
                </a:solidFill>
                <a:latin typeface="Tw Cen MT" panose="020B0602020104020603" pitchFamily="34" charset="0"/>
              </a:rPr>
              <a:t>KUNDAN KUMAR</a:t>
            </a:r>
          </a:p>
          <a:p>
            <a:pPr marL="4114800" lvl="8" indent="-457200" algn="just">
              <a:buFont typeface="Wingdings" panose="05000000000000000000" pitchFamily="2" charset="2"/>
              <a:buChar char="q"/>
            </a:pPr>
            <a:r>
              <a:rPr lang="en-US" sz="2400" dirty="0">
                <a:solidFill>
                  <a:srgbClr val="002060"/>
                </a:solidFill>
                <a:latin typeface="Tw Cen MT" panose="020B0602020104020603" pitchFamily="34" charset="0"/>
              </a:rPr>
              <a:t>KSHITIJ SHARMA</a:t>
            </a:r>
          </a:p>
          <a:p>
            <a:pPr marL="4114800" lvl="8" indent="-457200" algn="just">
              <a:buFont typeface="Wingdings" panose="05000000000000000000" pitchFamily="2" charset="2"/>
              <a:buChar char="q"/>
            </a:pPr>
            <a:r>
              <a:rPr lang="en-US" sz="2400" dirty="0">
                <a:solidFill>
                  <a:srgbClr val="002060"/>
                </a:solidFill>
                <a:latin typeface="Tw Cen MT" panose="020B0602020104020603" pitchFamily="34" charset="0"/>
              </a:rPr>
              <a:t>MADHUR SAHU</a:t>
            </a:r>
          </a:p>
        </p:txBody>
      </p:sp>
      <p:grpSp>
        <p:nvGrpSpPr>
          <p:cNvPr id="14" name="Group 13">
            <a:extLst>
              <a:ext uri="{FF2B5EF4-FFF2-40B4-BE49-F238E27FC236}">
                <a16:creationId xmlns:a16="http://schemas.microsoft.com/office/drawing/2014/main" id="{D08AC218-C1CC-47D5-89B1-1A3D5401CEBA}"/>
              </a:ext>
            </a:extLst>
          </p:cNvPr>
          <p:cNvGrpSpPr/>
          <p:nvPr/>
        </p:nvGrpSpPr>
        <p:grpSpPr>
          <a:xfrm>
            <a:off x="4556551" y="6336591"/>
            <a:ext cx="2570958" cy="280547"/>
            <a:chOff x="4679586" y="878988"/>
            <a:chExt cx="1745757" cy="190500"/>
          </a:xfrm>
        </p:grpSpPr>
        <p:sp>
          <p:nvSpPr>
            <p:cNvPr id="15" name="Oval 14">
              <a:extLst>
                <a:ext uri="{FF2B5EF4-FFF2-40B4-BE49-F238E27FC236}">
                  <a16:creationId xmlns:a16="http://schemas.microsoft.com/office/drawing/2014/main" id="{0656C302-A43D-4070-A337-F12855EDD774}"/>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6" name="Oval 15">
              <a:extLst>
                <a:ext uri="{FF2B5EF4-FFF2-40B4-BE49-F238E27FC236}">
                  <a16:creationId xmlns:a16="http://schemas.microsoft.com/office/drawing/2014/main" id="{9A1D2908-318E-4120-80AC-780213220C57}"/>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Oval 16">
              <a:extLst>
                <a:ext uri="{FF2B5EF4-FFF2-40B4-BE49-F238E27FC236}">
                  <a16:creationId xmlns:a16="http://schemas.microsoft.com/office/drawing/2014/main" id="{645CE5E0-90EE-4B3A-82D2-87812C03B566}"/>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Oval 17">
              <a:extLst>
                <a:ext uri="{FF2B5EF4-FFF2-40B4-BE49-F238E27FC236}">
                  <a16:creationId xmlns:a16="http://schemas.microsoft.com/office/drawing/2014/main" id="{B0ABE404-1D1E-475D-AA05-902A4D42A218}"/>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Oval 18">
              <a:extLst>
                <a:ext uri="{FF2B5EF4-FFF2-40B4-BE49-F238E27FC236}">
                  <a16:creationId xmlns:a16="http://schemas.microsoft.com/office/drawing/2014/main" id="{01AF45CB-C6CC-43A1-B42C-8B0294385C4C}"/>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Oval 19">
              <a:extLst>
                <a:ext uri="{FF2B5EF4-FFF2-40B4-BE49-F238E27FC236}">
                  <a16:creationId xmlns:a16="http://schemas.microsoft.com/office/drawing/2014/main" id="{9FB45049-C5B9-4B77-9397-7BCB0835FCFE}"/>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626477645"/>
      </p:ext>
    </p:extLst>
  </p:cSld>
  <p:clrMapOvr>
    <a:masterClrMapping/>
  </p:clrMapOvr>
  <p:transition spd="med" advTm="8525">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nodeType="afterEffect">
                                  <p:stCondLst>
                                    <p:cond delay="25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circle(in)">
                                      <p:cBhvr>
                                        <p:cTn id="13" dur="1250"/>
                                        <p:tgtEl>
                                          <p:spTgt spid="12">
                                            <p:txEl>
                                              <p:pRg st="0" end="0"/>
                                            </p:txEl>
                                          </p:spTgt>
                                        </p:tgtEl>
                                      </p:cBhvr>
                                    </p:animEffect>
                                  </p:childTnLst>
                                </p:cTn>
                              </p:par>
                            </p:childTnLst>
                          </p:cTn>
                        </p:par>
                        <p:par>
                          <p:cTn id="14" fill="hold">
                            <p:stCondLst>
                              <p:cond delay="2500"/>
                            </p:stCondLst>
                            <p:childTnLst>
                              <p:par>
                                <p:cTn id="15" presetID="22" presetClass="entr" presetSubtype="1"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750"/>
                                        <p:tgtEl>
                                          <p:spTgt spid="13"/>
                                        </p:tgtEl>
                                      </p:cBhvr>
                                    </p:animEffect>
                                  </p:childTnLst>
                                </p:cTn>
                              </p:par>
                            </p:childTnLst>
                          </p:cTn>
                        </p:par>
                        <p:par>
                          <p:cTn id="18" fill="hold">
                            <p:stCondLst>
                              <p:cond delay="3250"/>
                            </p:stCondLst>
                            <p:childTnLst>
                              <p:par>
                                <p:cTn id="19" presetID="22" presetClass="entr" presetSubtype="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2000"/>
                                        <p:tgtEl>
                                          <p:spTgt spid="2"/>
                                        </p:tgtEl>
                                      </p:cBhvr>
                                    </p:animEffect>
                                  </p:childTnLst>
                                </p:cTn>
                              </p:par>
                            </p:childTnLst>
                          </p:cTn>
                        </p:par>
                        <p:par>
                          <p:cTn id="22" fill="hold">
                            <p:stCondLst>
                              <p:cond delay="5250"/>
                            </p:stCondLst>
                            <p:childTnLst>
                              <p:par>
                                <p:cTn id="23" presetID="16" presetClass="entr" presetSubtype="21"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A90FD9AA-88FD-4EC6-B126-DDFCE29106A1}"/>
              </a:ext>
            </a:extLst>
          </p:cNvPr>
          <p:cNvSpPr>
            <a:spLocks noChangeArrowheads="1"/>
          </p:cNvSpPr>
          <p:nvPr/>
        </p:nvSpPr>
        <p:spPr bwMode="auto">
          <a:xfrm>
            <a:off x="127997" y="446571"/>
            <a:ext cx="116287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2060"/>
                </a:solidFill>
                <a:effectLst/>
                <a:latin typeface="Tw Cen MT" panose="020B0602020104020603" pitchFamily="34" charset="0"/>
              </a:rPr>
              <a:t>ADD TWO</a:t>
            </a:r>
            <a:r>
              <a:rPr kumimoji="0" lang="en-US" altLang="en-US" sz="3200" b="1" i="0" u="none" strike="noStrike" cap="none" normalizeH="0" dirty="0">
                <a:ln>
                  <a:noFill/>
                </a:ln>
                <a:solidFill>
                  <a:srgbClr val="002060"/>
                </a:solidFill>
                <a:effectLst/>
                <a:latin typeface="Tw Cen MT" panose="020B0602020104020603" pitchFamily="34" charset="0"/>
              </a:rPr>
              <a:t> GIVEN MATRICES</a:t>
            </a:r>
            <a:endParaRPr kumimoji="0" lang="en-US" altLang="en-US" sz="1400" b="0" i="0" u="none" strike="noStrike" cap="none" normalizeH="0" baseline="0" dirty="0">
              <a:ln>
                <a:noFill/>
              </a:ln>
              <a:solidFill>
                <a:srgbClr val="002060"/>
              </a:solidFill>
              <a:effectLst/>
              <a:latin typeface="Tw Cen MT" panose="020B0602020104020603" pitchFamily="34" charset="0"/>
            </a:endParaRPr>
          </a:p>
        </p:txBody>
      </p:sp>
      <p:sp>
        <p:nvSpPr>
          <p:cNvPr id="22" name="TextBox 21">
            <a:extLst>
              <a:ext uri="{FF2B5EF4-FFF2-40B4-BE49-F238E27FC236}">
                <a16:creationId xmlns:a16="http://schemas.microsoft.com/office/drawing/2014/main" id="{76E3B599-2AF3-449E-84D2-B680F4342892}"/>
              </a:ext>
            </a:extLst>
          </p:cNvPr>
          <p:cNvSpPr txBox="1"/>
          <p:nvPr/>
        </p:nvSpPr>
        <p:spPr>
          <a:xfrm>
            <a:off x="881268" y="1441642"/>
            <a:ext cx="10237305" cy="2755344"/>
          </a:xfrm>
          <a:prstGeom prst="roundRect">
            <a:avLst>
              <a:gd name="adj" fmla="val 6083"/>
            </a:avLst>
          </a:prstGeom>
          <a:ln>
            <a:noFill/>
          </a:ln>
          <a:effectLst>
            <a:outerShdw blurRad="127000" sx="103000" sy="103000" algn="ctr" rotWithShape="0">
              <a:srgbClr val="000000">
                <a:alpha val="24000"/>
              </a:srgbClr>
            </a:outerShdw>
            <a:reflection blurRad="127000" stA="23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To Add the matrices, we simply traverse through both</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matrices element by element and insert the smaller element</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(one with smaller row and col value) into the resultant matrix.</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If we come across an element with the same row and column</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value, we simply add their values and insert the added data</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into the resultant matrix.</a:t>
            </a:r>
            <a:endParaRPr lang="en-US" altLang="en-US" sz="4800" dirty="0">
              <a:solidFill>
                <a:srgbClr val="002060"/>
              </a:solidFill>
              <a:latin typeface="Tw Cen MT" panose="020B0602020104020603" pitchFamily="34" charset="0"/>
            </a:endParaRPr>
          </a:p>
        </p:txBody>
      </p:sp>
    </p:spTree>
    <p:extLst>
      <p:ext uri="{BB962C8B-B14F-4D97-AF65-F5344CB8AC3E}">
        <p14:creationId xmlns:p14="http://schemas.microsoft.com/office/powerpoint/2010/main" val="4128597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750"/>
                                        <p:tgtEl>
                                          <p:spTgt spid="21">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A90FD9AA-88FD-4EC6-B126-DDFCE29106A1}"/>
              </a:ext>
            </a:extLst>
          </p:cNvPr>
          <p:cNvSpPr>
            <a:spLocks noChangeArrowheads="1"/>
          </p:cNvSpPr>
          <p:nvPr/>
        </p:nvSpPr>
        <p:spPr bwMode="auto">
          <a:xfrm>
            <a:off x="127997" y="446571"/>
            <a:ext cx="116287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200" b="1" dirty="0">
                <a:solidFill>
                  <a:srgbClr val="002060"/>
                </a:solidFill>
                <a:latin typeface="Tw Cen MT" panose="020B0602020104020603" pitchFamily="34" charset="0"/>
              </a:rPr>
              <a:t>TRANSPOSE A</a:t>
            </a:r>
            <a:r>
              <a:rPr kumimoji="0" lang="en-US" altLang="en-US" sz="3200" b="1" i="0" u="none" strike="noStrike" cap="none" normalizeH="0" dirty="0">
                <a:ln>
                  <a:noFill/>
                </a:ln>
                <a:solidFill>
                  <a:srgbClr val="002060"/>
                </a:solidFill>
                <a:effectLst/>
                <a:latin typeface="Tw Cen MT" panose="020B0602020104020603" pitchFamily="34" charset="0"/>
              </a:rPr>
              <a:t> GIVEN MATRICES</a:t>
            </a:r>
            <a:endParaRPr kumimoji="0" lang="en-US" altLang="en-US" sz="1400" b="0" i="0" u="none" strike="noStrike" cap="none" normalizeH="0" baseline="0" dirty="0">
              <a:ln>
                <a:noFill/>
              </a:ln>
              <a:solidFill>
                <a:srgbClr val="002060"/>
              </a:solidFill>
              <a:effectLst/>
              <a:latin typeface="Tw Cen MT" panose="020B0602020104020603" pitchFamily="34" charset="0"/>
            </a:endParaRPr>
          </a:p>
        </p:txBody>
      </p:sp>
      <p:sp>
        <p:nvSpPr>
          <p:cNvPr id="22" name="TextBox 21">
            <a:extLst>
              <a:ext uri="{FF2B5EF4-FFF2-40B4-BE49-F238E27FC236}">
                <a16:creationId xmlns:a16="http://schemas.microsoft.com/office/drawing/2014/main" id="{76E3B599-2AF3-449E-84D2-B680F4342892}"/>
              </a:ext>
            </a:extLst>
          </p:cNvPr>
          <p:cNvSpPr txBox="1"/>
          <p:nvPr/>
        </p:nvSpPr>
        <p:spPr>
          <a:xfrm>
            <a:off x="881268" y="1441642"/>
            <a:ext cx="10237305" cy="4085511"/>
          </a:xfrm>
          <a:prstGeom prst="roundRect">
            <a:avLst>
              <a:gd name="adj" fmla="val 6083"/>
            </a:avLst>
          </a:prstGeom>
          <a:ln>
            <a:noFill/>
          </a:ln>
          <a:effectLst>
            <a:outerShdw blurRad="127000" sx="103000" sy="103000" algn="ctr" rotWithShape="0">
              <a:srgbClr val="000000">
                <a:alpha val="24000"/>
              </a:srgbClr>
            </a:outerShdw>
            <a:reflection blurRad="127000" stA="23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To Transpose a matrix, we can simply change every column</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value to the row value and vice-versa, however, in this case,</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the resultant matrix won’t be sorted as we require. Hence,</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we initially determine the number of elements less than the</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current element’s column being inserted in order to get the</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exact index of the resultant matrix where the current element</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should be placed. This is done by maintaining an array index</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 whose </a:t>
            </a:r>
            <a:r>
              <a:rPr lang="en-US" altLang="en-US" sz="2800" b="1" dirty="0" err="1">
                <a:solidFill>
                  <a:schemeClr val="accent1"/>
                </a:solidFill>
                <a:latin typeface="Tw Cen MT" panose="020B0602020104020603" pitchFamily="34" charset="0"/>
              </a:rPr>
              <a:t>ith</a:t>
            </a:r>
            <a:r>
              <a:rPr lang="en-US" altLang="en-US" sz="2800" b="1" dirty="0">
                <a:solidFill>
                  <a:schemeClr val="accent1"/>
                </a:solidFill>
                <a:latin typeface="Tw Cen MT" panose="020B0602020104020603" pitchFamily="34" charset="0"/>
              </a:rPr>
              <a:t> value indicates the number of elements in the</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matrix less than the column </a:t>
            </a:r>
            <a:r>
              <a:rPr lang="en-US" altLang="en-US" sz="2800" b="1" dirty="0" err="1">
                <a:solidFill>
                  <a:schemeClr val="accent1"/>
                </a:solidFill>
                <a:latin typeface="Tw Cen MT" panose="020B0602020104020603" pitchFamily="34" charset="0"/>
              </a:rPr>
              <a:t>i</a:t>
            </a:r>
            <a:r>
              <a:rPr lang="en-US" altLang="en-US" sz="2800" b="1" dirty="0">
                <a:solidFill>
                  <a:schemeClr val="accent1"/>
                </a:solidFill>
                <a:latin typeface="Tw Cen MT" panose="020B0602020104020603" pitchFamily="34" charset="0"/>
              </a:rPr>
              <a:t>.</a:t>
            </a:r>
            <a:endParaRPr lang="en-US" altLang="en-US" sz="4800" dirty="0">
              <a:solidFill>
                <a:srgbClr val="002060"/>
              </a:solidFill>
              <a:latin typeface="Tw Cen MT" panose="020B0602020104020603" pitchFamily="34" charset="0"/>
            </a:endParaRPr>
          </a:p>
        </p:txBody>
      </p:sp>
    </p:spTree>
    <p:extLst>
      <p:ext uri="{BB962C8B-B14F-4D97-AF65-F5344CB8AC3E}">
        <p14:creationId xmlns:p14="http://schemas.microsoft.com/office/powerpoint/2010/main" val="34495223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750"/>
                                        <p:tgtEl>
                                          <p:spTgt spid="21">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A90FD9AA-88FD-4EC6-B126-DDFCE29106A1}"/>
              </a:ext>
            </a:extLst>
          </p:cNvPr>
          <p:cNvSpPr>
            <a:spLocks noChangeArrowheads="1"/>
          </p:cNvSpPr>
          <p:nvPr/>
        </p:nvSpPr>
        <p:spPr bwMode="auto">
          <a:xfrm>
            <a:off x="127997" y="446571"/>
            <a:ext cx="116287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200" b="1" dirty="0">
                <a:solidFill>
                  <a:srgbClr val="002060"/>
                </a:solidFill>
                <a:latin typeface="Tw Cen MT" panose="020B0602020104020603" pitchFamily="34" charset="0"/>
              </a:rPr>
              <a:t>MULTIPLY TWO</a:t>
            </a:r>
            <a:r>
              <a:rPr kumimoji="0" lang="en-US" altLang="en-US" sz="3200" b="1" i="0" u="none" strike="noStrike" cap="none" normalizeH="0" dirty="0">
                <a:ln>
                  <a:noFill/>
                </a:ln>
                <a:solidFill>
                  <a:srgbClr val="002060"/>
                </a:solidFill>
                <a:effectLst/>
                <a:latin typeface="Tw Cen MT" panose="020B0602020104020603" pitchFamily="34" charset="0"/>
              </a:rPr>
              <a:t> GIVEN MATRICES</a:t>
            </a:r>
            <a:endParaRPr kumimoji="0" lang="en-US" altLang="en-US" sz="1400" b="0" i="0" u="none" strike="noStrike" cap="none" normalizeH="0" baseline="0" dirty="0">
              <a:ln>
                <a:noFill/>
              </a:ln>
              <a:solidFill>
                <a:srgbClr val="002060"/>
              </a:solidFill>
              <a:effectLst/>
              <a:latin typeface="Tw Cen MT" panose="020B0602020104020603" pitchFamily="34" charset="0"/>
            </a:endParaRPr>
          </a:p>
        </p:txBody>
      </p:sp>
      <p:sp>
        <p:nvSpPr>
          <p:cNvPr id="22" name="TextBox 21">
            <a:extLst>
              <a:ext uri="{FF2B5EF4-FFF2-40B4-BE49-F238E27FC236}">
                <a16:creationId xmlns:a16="http://schemas.microsoft.com/office/drawing/2014/main" id="{76E3B599-2AF3-449E-84D2-B680F4342892}"/>
              </a:ext>
            </a:extLst>
          </p:cNvPr>
          <p:cNvSpPr txBox="1"/>
          <p:nvPr/>
        </p:nvSpPr>
        <p:spPr>
          <a:xfrm>
            <a:off x="881268" y="1441642"/>
            <a:ext cx="10237305" cy="4972288"/>
          </a:xfrm>
          <a:prstGeom prst="roundRect">
            <a:avLst>
              <a:gd name="adj" fmla="val 6083"/>
            </a:avLst>
          </a:prstGeom>
          <a:ln>
            <a:noFill/>
          </a:ln>
          <a:effectLst>
            <a:outerShdw blurRad="127000" sx="103000" sy="103000" algn="ctr" rotWithShape="0">
              <a:srgbClr val="000000">
                <a:alpha val="24000"/>
              </a:srgbClr>
            </a:outerShdw>
            <a:reflection blurRad="127000" stA="230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To Multiply the matrices, we first calculate transpose of the</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second matrix to simplify our comparisons and maintain the</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sorted order. So, the resultant matrix is obtained by</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traversing through the entire length of both matrices and</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summing the appropriate multiplied values. Any row value</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equal to x in the first matrix and row value equal to y in the</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second matrix (transposed one) will contribute towards</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result[x][y]. This is obtained by multiplying all such elements</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having col value in both matrices and adding only those with</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the row as x in first matrix and row as y in the second</a:t>
            </a:r>
          </a:p>
          <a:p>
            <a:pPr lvl="0" eaLnBrk="0" fontAlgn="base" hangingPunct="0">
              <a:spcBef>
                <a:spcPct val="0"/>
              </a:spcBef>
              <a:spcAft>
                <a:spcPct val="0"/>
              </a:spcAft>
            </a:pPr>
            <a:r>
              <a:rPr lang="en-US" altLang="en-US" sz="2800" b="1" dirty="0">
                <a:solidFill>
                  <a:schemeClr val="accent1"/>
                </a:solidFill>
                <a:latin typeface="Tw Cen MT" panose="020B0602020104020603" pitchFamily="34" charset="0"/>
              </a:rPr>
              <a:t>transposed matrix to get the result[x][y].</a:t>
            </a:r>
            <a:endParaRPr lang="en-US" altLang="en-US" sz="4800" dirty="0">
              <a:solidFill>
                <a:srgbClr val="002060"/>
              </a:solidFill>
              <a:latin typeface="Tw Cen MT" panose="020B0602020104020603" pitchFamily="34" charset="0"/>
            </a:endParaRPr>
          </a:p>
        </p:txBody>
      </p:sp>
    </p:spTree>
    <p:extLst>
      <p:ext uri="{BB962C8B-B14F-4D97-AF65-F5344CB8AC3E}">
        <p14:creationId xmlns:p14="http://schemas.microsoft.com/office/powerpoint/2010/main" val="3162530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750"/>
                                        <p:tgtEl>
                                          <p:spTgt spid="21">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1469897" y="648257"/>
            <a:ext cx="10676100" cy="4616648"/>
          </a:xfrm>
          <a:prstGeom prst="rect">
            <a:avLst/>
          </a:prstGeom>
          <a:noFill/>
        </p:spPr>
        <p:txBody>
          <a:bodyPr wrap="square" rtlCol="0">
            <a:spAutoFit/>
          </a:bodyPr>
          <a:lstStyle/>
          <a:p>
            <a:pPr algn="ctr"/>
            <a:r>
              <a:rPr lang="en-US" sz="9800" dirty="0">
                <a:solidFill>
                  <a:srgbClr val="FF5969"/>
                </a:solidFill>
                <a:latin typeface="Tw Cen MT" panose="020B0602020104020603" pitchFamily="34" charset="0"/>
              </a:rPr>
              <a:t>FAST MULTIPLICATION ALGORITHM</a:t>
            </a:r>
            <a:endParaRPr lang="en-US" sz="11800" dirty="0">
              <a:solidFill>
                <a:srgbClr val="FF5969"/>
              </a:solidFill>
              <a:latin typeface="Times New Roman" panose="02020603050405020304" pitchFamily="18" charset="0"/>
              <a:cs typeface="Times New Roman" panose="02020603050405020304" pitchFamily="18"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4673145" y="5854307"/>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10921475" y="19998"/>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42328">
              <a:off x="11620287" y="3259357"/>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0480155" y="9998"/>
            <a:ext cx="11497014" cy="6858000"/>
            <a:chOff x="213096" y="19996"/>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1999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48011">
              <a:off x="11112719" y="3247396"/>
              <a:ext cx="528315" cy="532895"/>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9478707"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130" y="3247472"/>
              <a:ext cx="530600" cy="530600"/>
            </a:xfrm>
            <a:prstGeom prst="rect">
              <a:avLst/>
            </a:prstGeom>
          </p:spPr>
        </p:pic>
      </p:grpSp>
    </p:spTree>
    <p:extLst>
      <p:ext uri="{BB962C8B-B14F-4D97-AF65-F5344CB8AC3E}">
        <p14:creationId xmlns:p14="http://schemas.microsoft.com/office/powerpoint/2010/main" val="15383679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wipe(left)">
                                      <p:cBhvr>
                                        <p:cTn id="7" dur="500"/>
                                        <p:tgtEl>
                                          <p:spTgt spid="50">
                                            <p:txEl>
                                              <p:pRg st="0" end="0"/>
                                            </p:txEl>
                                          </p:spTgt>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A90FD9AA-88FD-4EC6-B126-DDFCE29106A1}"/>
              </a:ext>
            </a:extLst>
          </p:cNvPr>
          <p:cNvSpPr>
            <a:spLocks noChangeArrowheads="1"/>
          </p:cNvSpPr>
          <p:nvPr/>
        </p:nvSpPr>
        <p:spPr bwMode="auto">
          <a:xfrm>
            <a:off x="-88553" y="258055"/>
            <a:ext cx="116287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fr-FR" sz="2400" b="1" dirty="0">
                <a:solidFill>
                  <a:schemeClr val="accent1">
                    <a:lumMod val="50000"/>
                  </a:schemeClr>
                </a:solidFill>
                <a:latin typeface="Tw Cen MT" panose="020B0602020104020603" pitchFamily="34" charset="0"/>
              </a:rPr>
              <a:t>Sparse General Matrix-Matrix Multiplication  (SpGEMM)</a:t>
            </a:r>
            <a:endParaRPr kumimoji="0" lang="en-US" altLang="en-US" sz="2400" b="1" i="0" u="none" strike="noStrike" cap="none" normalizeH="0" baseline="0" dirty="0">
              <a:ln>
                <a:noFill/>
              </a:ln>
              <a:solidFill>
                <a:schemeClr val="accent1">
                  <a:lumMod val="50000"/>
                </a:schemeClr>
              </a:solidFill>
              <a:effectLst/>
              <a:latin typeface="Tw Cen MT" panose="020B0602020104020603" pitchFamily="34" charset="0"/>
            </a:endParaRPr>
          </a:p>
        </p:txBody>
      </p:sp>
      <p:sp>
        <p:nvSpPr>
          <p:cNvPr id="22" name="TextBox 21">
            <a:extLst>
              <a:ext uri="{FF2B5EF4-FFF2-40B4-BE49-F238E27FC236}">
                <a16:creationId xmlns:a16="http://schemas.microsoft.com/office/drawing/2014/main" id="{76E3B599-2AF3-449E-84D2-B680F4342892}"/>
              </a:ext>
            </a:extLst>
          </p:cNvPr>
          <p:cNvSpPr txBox="1"/>
          <p:nvPr/>
        </p:nvSpPr>
        <p:spPr>
          <a:xfrm>
            <a:off x="779074" y="1057143"/>
            <a:ext cx="10773508"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fontAlgn="base">
              <a:buFont typeface="Arial" panose="020B0604020202020204" pitchFamily="34" charset="0"/>
              <a:buChar char="•"/>
            </a:pPr>
            <a:r>
              <a:rPr lang="en-IN" sz="2400" b="1" dirty="0">
                <a:solidFill>
                  <a:schemeClr val="accent1">
                    <a:lumMod val="75000"/>
                  </a:schemeClr>
                </a:solidFill>
                <a:latin typeface="Tw Cen MT" panose="020B0602020104020603" pitchFamily="34" charset="0"/>
              </a:rPr>
              <a:t>Key kernel in graph processing and numerical  applications:</a:t>
            </a:r>
          </a:p>
          <a:p>
            <a:pPr marL="742950" lvl="1" indent="-285750" fontAlgn="base">
              <a:buFont typeface="Arial" panose="020B0604020202020204" pitchFamily="34" charset="0"/>
              <a:buChar char="•"/>
            </a:pPr>
            <a:r>
              <a:rPr lang="en-IN" sz="2400" b="1" dirty="0">
                <a:solidFill>
                  <a:schemeClr val="accent1">
                    <a:lumMod val="75000"/>
                  </a:schemeClr>
                </a:solidFill>
                <a:latin typeface="Tw Cen MT" panose="020B0602020104020603" pitchFamily="34" charset="0"/>
              </a:rPr>
              <a:t>Markov clustering, Betweenness centrality, triangle  counting, ...</a:t>
            </a:r>
          </a:p>
          <a:p>
            <a:pPr marL="742950" lvl="1" indent="-285750" fontAlgn="base">
              <a:buFont typeface="Arial" panose="020B0604020202020204" pitchFamily="34" charset="0"/>
              <a:buChar char="•"/>
            </a:pPr>
            <a:r>
              <a:rPr lang="en-IN" sz="2400" b="1" dirty="0">
                <a:solidFill>
                  <a:schemeClr val="accent1">
                    <a:lumMod val="75000"/>
                  </a:schemeClr>
                </a:solidFill>
                <a:latin typeface="Tw Cen MT" panose="020B0602020104020603" pitchFamily="34" charset="0"/>
              </a:rPr>
              <a:t>Preconditioner for linear solver</a:t>
            </a:r>
          </a:p>
          <a:p>
            <a:pPr marL="1200150" lvl="2" indent="-285750" fontAlgn="base">
              <a:buFont typeface="Arial" panose="020B0604020202020204" pitchFamily="34" charset="0"/>
              <a:buChar char="•"/>
            </a:pPr>
            <a:r>
              <a:rPr lang="en-IN" sz="2400" b="1" dirty="0">
                <a:solidFill>
                  <a:schemeClr val="accent1">
                    <a:lumMod val="75000"/>
                  </a:schemeClr>
                </a:solidFill>
                <a:latin typeface="Tw Cen MT" panose="020B0602020104020603" pitchFamily="34" charset="0"/>
              </a:rPr>
              <a:t>AMG (Algebraic Multigrid) method</a:t>
            </a:r>
          </a:p>
          <a:p>
            <a:pPr marL="742950" lvl="1" indent="-285750" fontAlgn="base">
              <a:buFont typeface="Arial" panose="020B0604020202020204" pitchFamily="34" charset="0"/>
              <a:buChar char="•"/>
            </a:pPr>
            <a:r>
              <a:rPr lang="en-IN" sz="2400" b="1" dirty="0">
                <a:solidFill>
                  <a:schemeClr val="accent1">
                    <a:lumMod val="75000"/>
                  </a:schemeClr>
                </a:solidFill>
                <a:latin typeface="Tw Cen MT" panose="020B0602020104020603" pitchFamily="34" charset="0"/>
              </a:rPr>
              <a:t>Time-consuming part</a:t>
            </a:r>
          </a:p>
        </p:txBody>
      </p:sp>
      <p:sp>
        <p:nvSpPr>
          <p:cNvPr id="9" name="Rectangle 8">
            <a:extLst>
              <a:ext uri="{FF2B5EF4-FFF2-40B4-BE49-F238E27FC236}">
                <a16:creationId xmlns:a16="http://schemas.microsoft.com/office/drawing/2014/main" id="{3A51F834-E02D-4EE4-809B-3C7169F8C056}"/>
              </a:ext>
            </a:extLst>
          </p:cNvPr>
          <p:cNvSpPr/>
          <p:nvPr/>
        </p:nvSpPr>
        <p:spPr>
          <a:xfrm>
            <a:off x="5638888" y="3893558"/>
            <a:ext cx="661327" cy="369332"/>
          </a:xfrm>
          <a:prstGeom prst="rect">
            <a:avLst/>
          </a:prstGeom>
        </p:spPr>
        <p:txBody>
          <a:bodyPr wrap="square">
            <a:spAutoFit/>
          </a:bodyPr>
          <a:lstStyle/>
          <a:p>
            <a:r>
              <a:rPr lang="en-IN" dirty="0"/>
              <a:t> </a:t>
            </a:r>
          </a:p>
        </p:txBody>
      </p:sp>
      <p:sp>
        <p:nvSpPr>
          <p:cNvPr id="11" name="Rectangle 10">
            <a:extLst>
              <a:ext uri="{FF2B5EF4-FFF2-40B4-BE49-F238E27FC236}">
                <a16:creationId xmlns:a16="http://schemas.microsoft.com/office/drawing/2014/main" id="{1D569CAE-4E38-47BA-8575-9B8A22CC5609}"/>
              </a:ext>
            </a:extLst>
          </p:cNvPr>
          <p:cNvSpPr/>
          <p:nvPr/>
        </p:nvSpPr>
        <p:spPr>
          <a:xfrm>
            <a:off x="5431536" y="3244334"/>
            <a:ext cx="783247" cy="369332"/>
          </a:xfrm>
          <a:prstGeom prst="rect">
            <a:avLst/>
          </a:prstGeom>
        </p:spPr>
        <p:txBody>
          <a:bodyPr wrap="square">
            <a:spAutoFit/>
          </a:bodyPr>
          <a:lstStyle/>
          <a:p>
            <a:r>
              <a:rPr lang="en-IN" dirty="0"/>
              <a:t> </a:t>
            </a:r>
          </a:p>
        </p:txBody>
      </p:sp>
      <p:pic>
        <p:nvPicPr>
          <p:cNvPr id="13" name="Picture 12">
            <a:extLst>
              <a:ext uri="{FF2B5EF4-FFF2-40B4-BE49-F238E27FC236}">
                <a16:creationId xmlns:a16="http://schemas.microsoft.com/office/drawing/2014/main" id="{F4F1DDDF-088E-4C9E-8EE1-A056356A3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500" y="3288941"/>
            <a:ext cx="10773508" cy="3203300"/>
          </a:xfrm>
          <a:prstGeom prst="rect">
            <a:avLst/>
          </a:prstGeom>
        </p:spPr>
      </p:pic>
    </p:spTree>
    <p:extLst>
      <p:ext uri="{BB962C8B-B14F-4D97-AF65-F5344CB8AC3E}">
        <p14:creationId xmlns:p14="http://schemas.microsoft.com/office/powerpoint/2010/main" val="14683529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750"/>
                                        <p:tgtEl>
                                          <p:spTgt spid="21">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A90FD9AA-88FD-4EC6-B126-DDFCE29106A1}"/>
              </a:ext>
            </a:extLst>
          </p:cNvPr>
          <p:cNvSpPr>
            <a:spLocks noChangeArrowheads="1"/>
          </p:cNvSpPr>
          <p:nvPr/>
        </p:nvSpPr>
        <p:spPr bwMode="auto">
          <a:xfrm>
            <a:off x="-88553" y="107722"/>
            <a:ext cx="116287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en-IN" sz="3200" b="1" dirty="0">
                <a:solidFill>
                  <a:srgbClr val="002060"/>
                </a:solidFill>
                <a:latin typeface="Tw Cen MT" panose="020B0602020104020603" pitchFamily="34" charset="0"/>
              </a:rPr>
              <a:t>Accumulation of intermediate products</a:t>
            </a:r>
            <a:endParaRPr kumimoji="0" lang="en-US" altLang="en-US" sz="3200" b="1" i="0" u="none" strike="noStrike" cap="none" normalizeH="0" baseline="0" dirty="0">
              <a:ln>
                <a:noFill/>
              </a:ln>
              <a:solidFill>
                <a:srgbClr val="002060"/>
              </a:solidFill>
              <a:effectLst/>
              <a:latin typeface="Tw Cen MT" panose="020B0602020104020603" pitchFamily="34" charset="0"/>
            </a:endParaRPr>
          </a:p>
        </p:txBody>
      </p:sp>
      <p:pic>
        <p:nvPicPr>
          <p:cNvPr id="3" name="Picture 2">
            <a:extLst>
              <a:ext uri="{FF2B5EF4-FFF2-40B4-BE49-F238E27FC236}">
                <a16:creationId xmlns:a16="http://schemas.microsoft.com/office/drawing/2014/main" id="{7ECDC8F7-135D-45DE-B4F9-29ECA0C96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403" y="745618"/>
            <a:ext cx="6550452" cy="2354198"/>
          </a:xfrm>
          <a:prstGeom prst="rect">
            <a:avLst/>
          </a:prstGeom>
        </p:spPr>
      </p:pic>
      <p:pic>
        <p:nvPicPr>
          <p:cNvPr id="5" name="Picture 4">
            <a:extLst>
              <a:ext uri="{FF2B5EF4-FFF2-40B4-BE49-F238E27FC236}">
                <a16:creationId xmlns:a16="http://schemas.microsoft.com/office/drawing/2014/main" id="{4F0A63F5-EDCE-4F83-9262-C5E170924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127" y="3401567"/>
            <a:ext cx="8819713" cy="3141025"/>
          </a:xfrm>
          <a:prstGeom prst="rect">
            <a:avLst/>
          </a:prstGeom>
        </p:spPr>
      </p:pic>
    </p:spTree>
    <p:extLst>
      <p:ext uri="{BB962C8B-B14F-4D97-AF65-F5344CB8AC3E}">
        <p14:creationId xmlns:p14="http://schemas.microsoft.com/office/powerpoint/2010/main" val="17832891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75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A90FD9AA-88FD-4EC6-B126-DDFCE29106A1}"/>
              </a:ext>
            </a:extLst>
          </p:cNvPr>
          <p:cNvSpPr>
            <a:spLocks noChangeArrowheads="1"/>
          </p:cNvSpPr>
          <p:nvPr/>
        </p:nvSpPr>
        <p:spPr bwMode="auto">
          <a:xfrm>
            <a:off x="-88553" y="153442"/>
            <a:ext cx="116287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en-IN" sz="3200" b="1" dirty="0">
                <a:solidFill>
                  <a:srgbClr val="002060"/>
                </a:solidFill>
                <a:latin typeface="Tw Cen MT" panose="020B0602020104020603" pitchFamily="34" charset="0"/>
              </a:rPr>
              <a:t>Accumulation of intermediate products</a:t>
            </a:r>
            <a:endParaRPr kumimoji="0" lang="en-US" altLang="en-US" sz="1400" b="1" i="0" u="none" strike="noStrike" cap="none" normalizeH="0" baseline="0" dirty="0">
              <a:ln>
                <a:noFill/>
              </a:ln>
              <a:solidFill>
                <a:srgbClr val="002060"/>
              </a:solidFill>
              <a:effectLst/>
              <a:latin typeface="Tw Cen MT" panose="020B0602020104020603" pitchFamily="34" charset="0"/>
            </a:endParaRPr>
          </a:p>
        </p:txBody>
      </p:sp>
      <p:pic>
        <p:nvPicPr>
          <p:cNvPr id="4" name="Picture 3">
            <a:extLst>
              <a:ext uri="{FF2B5EF4-FFF2-40B4-BE49-F238E27FC236}">
                <a16:creationId xmlns:a16="http://schemas.microsoft.com/office/drawing/2014/main" id="{3E193595-A6A3-4C59-BC2A-D28517FA9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731" y="813243"/>
            <a:ext cx="6571245" cy="2443156"/>
          </a:xfrm>
          <a:prstGeom prst="rect">
            <a:avLst/>
          </a:prstGeom>
        </p:spPr>
      </p:pic>
      <p:pic>
        <p:nvPicPr>
          <p:cNvPr id="6" name="Picture 5">
            <a:extLst>
              <a:ext uri="{FF2B5EF4-FFF2-40B4-BE49-F238E27FC236}">
                <a16:creationId xmlns:a16="http://schemas.microsoft.com/office/drawing/2014/main" id="{CA58F091-DB1D-4948-94C6-9AE1C67B2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943" y="3508539"/>
            <a:ext cx="7912545" cy="3166523"/>
          </a:xfrm>
          <a:prstGeom prst="rect">
            <a:avLst/>
          </a:prstGeom>
        </p:spPr>
      </p:pic>
    </p:spTree>
    <p:extLst>
      <p:ext uri="{BB962C8B-B14F-4D97-AF65-F5344CB8AC3E}">
        <p14:creationId xmlns:p14="http://schemas.microsoft.com/office/powerpoint/2010/main" val="4344667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75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A90FD9AA-88FD-4EC6-B126-DDFCE29106A1}"/>
              </a:ext>
            </a:extLst>
          </p:cNvPr>
          <p:cNvSpPr>
            <a:spLocks noChangeArrowheads="1"/>
          </p:cNvSpPr>
          <p:nvPr/>
        </p:nvSpPr>
        <p:spPr bwMode="auto">
          <a:xfrm>
            <a:off x="-88553" y="107722"/>
            <a:ext cx="116287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en-IN" sz="3200" b="1" dirty="0">
                <a:solidFill>
                  <a:srgbClr val="002060"/>
                </a:solidFill>
                <a:latin typeface="Tw Cen MT" panose="020B0602020104020603" pitchFamily="34" charset="0"/>
              </a:rPr>
              <a:t>Accumulation of intermediate products</a:t>
            </a:r>
            <a:endParaRPr lang="en-US" altLang="en-US" sz="1400" b="1" dirty="0">
              <a:solidFill>
                <a:srgbClr val="002060"/>
              </a:solidFill>
              <a:latin typeface="Tw Cen MT" panose="020B0602020104020603" pitchFamily="34" charset="0"/>
            </a:endParaRPr>
          </a:p>
        </p:txBody>
      </p:sp>
      <p:pic>
        <p:nvPicPr>
          <p:cNvPr id="3" name="Picture 2">
            <a:extLst>
              <a:ext uri="{FF2B5EF4-FFF2-40B4-BE49-F238E27FC236}">
                <a16:creationId xmlns:a16="http://schemas.microsoft.com/office/drawing/2014/main" id="{F1BF6363-F818-4323-96F6-DE3E23CE8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288" y="979545"/>
            <a:ext cx="6169113" cy="2248334"/>
          </a:xfrm>
          <a:prstGeom prst="rect">
            <a:avLst/>
          </a:prstGeom>
        </p:spPr>
      </p:pic>
      <p:pic>
        <p:nvPicPr>
          <p:cNvPr id="5" name="Picture 4">
            <a:extLst>
              <a:ext uri="{FF2B5EF4-FFF2-40B4-BE49-F238E27FC236}">
                <a16:creationId xmlns:a16="http://schemas.microsoft.com/office/drawing/2014/main" id="{C793ED42-AC48-4CE2-9A08-20018A13B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4629" y="1062410"/>
            <a:ext cx="1795601" cy="2082603"/>
          </a:xfrm>
          <a:prstGeom prst="rect">
            <a:avLst/>
          </a:prstGeom>
        </p:spPr>
      </p:pic>
      <p:pic>
        <p:nvPicPr>
          <p:cNvPr id="7" name="Picture 6">
            <a:extLst>
              <a:ext uri="{FF2B5EF4-FFF2-40B4-BE49-F238E27FC236}">
                <a16:creationId xmlns:a16="http://schemas.microsoft.com/office/drawing/2014/main" id="{202D7600-8376-4F34-A399-09513D769E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8117" y="3630122"/>
            <a:ext cx="8644312" cy="2873713"/>
          </a:xfrm>
          <a:prstGeom prst="rect">
            <a:avLst/>
          </a:prstGeom>
        </p:spPr>
      </p:pic>
    </p:spTree>
    <p:extLst>
      <p:ext uri="{BB962C8B-B14F-4D97-AF65-F5344CB8AC3E}">
        <p14:creationId xmlns:p14="http://schemas.microsoft.com/office/powerpoint/2010/main" val="19099459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75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A90FD9AA-88FD-4EC6-B126-DDFCE29106A1}"/>
              </a:ext>
            </a:extLst>
          </p:cNvPr>
          <p:cNvSpPr>
            <a:spLocks noChangeArrowheads="1"/>
          </p:cNvSpPr>
          <p:nvPr/>
        </p:nvSpPr>
        <p:spPr bwMode="auto">
          <a:xfrm>
            <a:off x="-88553" y="107722"/>
            <a:ext cx="116287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en-IN" sz="3200" b="1" dirty="0">
                <a:solidFill>
                  <a:srgbClr val="002060"/>
                </a:solidFill>
                <a:latin typeface="Tw Cen MT" panose="020B0602020104020603" pitchFamily="34" charset="0"/>
              </a:rPr>
              <a:t>Accumulation of intermediate products</a:t>
            </a:r>
            <a:endParaRPr lang="en-US" altLang="en-US" sz="1400" b="1" dirty="0">
              <a:solidFill>
                <a:srgbClr val="002060"/>
              </a:solidFill>
              <a:latin typeface="Tw Cen MT" panose="020B0602020104020603" pitchFamily="34" charset="0"/>
            </a:endParaRPr>
          </a:p>
        </p:txBody>
      </p:sp>
      <p:pic>
        <p:nvPicPr>
          <p:cNvPr id="3" name="Picture 2">
            <a:extLst>
              <a:ext uri="{FF2B5EF4-FFF2-40B4-BE49-F238E27FC236}">
                <a16:creationId xmlns:a16="http://schemas.microsoft.com/office/drawing/2014/main" id="{733E4736-959C-4826-B662-97D2EE9BC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174" y="1041338"/>
            <a:ext cx="9869652" cy="2070306"/>
          </a:xfrm>
          <a:prstGeom prst="rect">
            <a:avLst/>
          </a:prstGeom>
        </p:spPr>
      </p:pic>
      <p:pic>
        <p:nvPicPr>
          <p:cNvPr id="5" name="Picture 4">
            <a:extLst>
              <a:ext uri="{FF2B5EF4-FFF2-40B4-BE49-F238E27FC236}">
                <a16:creationId xmlns:a16="http://schemas.microsoft.com/office/drawing/2014/main" id="{E0161C6D-F374-4D78-BC92-381B0557D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771" y="3429000"/>
            <a:ext cx="8994880" cy="3211885"/>
          </a:xfrm>
          <a:prstGeom prst="rect">
            <a:avLst/>
          </a:prstGeom>
        </p:spPr>
      </p:pic>
    </p:spTree>
    <p:extLst>
      <p:ext uri="{BB962C8B-B14F-4D97-AF65-F5344CB8AC3E}">
        <p14:creationId xmlns:p14="http://schemas.microsoft.com/office/powerpoint/2010/main" val="29883803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75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A90FD9AA-88FD-4EC6-B126-DDFCE29106A1}"/>
              </a:ext>
            </a:extLst>
          </p:cNvPr>
          <p:cNvSpPr>
            <a:spLocks noChangeArrowheads="1"/>
          </p:cNvSpPr>
          <p:nvPr/>
        </p:nvSpPr>
        <p:spPr bwMode="auto">
          <a:xfrm>
            <a:off x="-88553" y="103549"/>
            <a:ext cx="116287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IN" sz="3200" b="1" dirty="0">
                <a:solidFill>
                  <a:srgbClr val="002060"/>
                </a:solidFill>
                <a:latin typeface="Tw Cen MT" panose="020B0602020104020603" pitchFamily="34" charset="0"/>
              </a:rPr>
              <a:t>Existing approaches for </a:t>
            </a:r>
            <a:r>
              <a:rPr lang="en-IN" sz="3200" b="1" dirty="0" err="1">
                <a:solidFill>
                  <a:srgbClr val="002060"/>
                </a:solidFill>
                <a:latin typeface="Tw Cen MT" panose="020B0602020104020603" pitchFamily="34" charset="0"/>
              </a:rPr>
              <a:t>SpGEMM</a:t>
            </a:r>
            <a:endParaRPr lang="en-IN" sz="3200" b="1" dirty="0">
              <a:solidFill>
                <a:srgbClr val="002060"/>
              </a:solidFill>
              <a:latin typeface="Tw Cen MT" panose="020B0602020104020603" pitchFamily="34" charset="0"/>
            </a:endParaRPr>
          </a:p>
          <a:p>
            <a:pPr algn="ctr"/>
            <a:br>
              <a:rPr lang="en-IN" sz="3200" b="1" dirty="0">
                <a:solidFill>
                  <a:srgbClr val="002060"/>
                </a:solidFill>
                <a:latin typeface="Tw Cen MT" panose="020B0602020104020603" pitchFamily="34" charset="0"/>
              </a:rPr>
            </a:br>
            <a:endParaRPr kumimoji="0" lang="en-US" altLang="en-US" sz="3200" b="1" i="0" u="none" strike="noStrike" cap="none" normalizeH="0" baseline="0" dirty="0">
              <a:ln>
                <a:noFill/>
              </a:ln>
              <a:solidFill>
                <a:srgbClr val="002060"/>
              </a:solidFill>
              <a:effectLst/>
              <a:latin typeface="Tw Cen MT" panose="020B0602020104020603" pitchFamily="34" charset="0"/>
            </a:endParaRPr>
          </a:p>
        </p:txBody>
      </p:sp>
      <p:sp>
        <p:nvSpPr>
          <p:cNvPr id="2" name="Rectangle 1">
            <a:extLst>
              <a:ext uri="{FF2B5EF4-FFF2-40B4-BE49-F238E27FC236}">
                <a16:creationId xmlns:a16="http://schemas.microsoft.com/office/drawing/2014/main" id="{6B7F7C0A-A0C7-4840-BC8D-C09FEF4115C9}"/>
              </a:ext>
            </a:extLst>
          </p:cNvPr>
          <p:cNvSpPr/>
          <p:nvPr/>
        </p:nvSpPr>
        <p:spPr>
          <a:xfrm>
            <a:off x="1716348" y="1300494"/>
            <a:ext cx="8652769" cy="1620957"/>
          </a:xfrm>
          <a:prstGeom prst="rect">
            <a:avLst/>
          </a:prstGeom>
        </p:spPr>
        <p:txBody>
          <a:bodyPr wrap="square">
            <a:spAutoFit/>
          </a:bodyPr>
          <a:lstStyle/>
          <a:p>
            <a:pPr fontAlgn="base">
              <a:buFont typeface="Arial" panose="020B0604020202020204" pitchFamily="34" charset="0"/>
              <a:buChar char="•"/>
            </a:pPr>
            <a:r>
              <a:rPr lang="en-US" sz="2400" b="1" dirty="0">
                <a:solidFill>
                  <a:srgbClr val="7030A0"/>
                </a:solidFill>
                <a:latin typeface="Tw Cen MT" panose="020B0602020104020603" pitchFamily="34" charset="0"/>
              </a:rPr>
              <a:t>Several sequential and parallel </a:t>
            </a:r>
            <a:r>
              <a:rPr lang="en-US" sz="2400" b="1" dirty="0" err="1">
                <a:solidFill>
                  <a:srgbClr val="7030A0"/>
                </a:solidFill>
                <a:latin typeface="Tw Cen MT" panose="020B0602020104020603" pitchFamily="34" charset="0"/>
              </a:rPr>
              <a:t>SpGEMM</a:t>
            </a:r>
            <a:r>
              <a:rPr lang="en-US" sz="2400" b="1" dirty="0">
                <a:solidFill>
                  <a:srgbClr val="7030A0"/>
                </a:solidFill>
                <a:latin typeface="Tw Cen MT" panose="020B0602020104020603" pitchFamily="34" charset="0"/>
              </a:rPr>
              <a:t> algorithms</a:t>
            </a:r>
          </a:p>
          <a:p>
            <a:pPr marL="410197">
              <a:spcBef>
                <a:spcPts val="440"/>
              </a:spcBef>
            </a:pPr>
            <a:r>
              <a:rPr lang="en-US" sz="2400" b="1" dirty="0">
                <a:solidFill>
                  <a:srgbClr val="7030A0"/>
                </a:solidFill>
                <a:latin typeface="Tw Cen MT" panose="020B0602020104020603" pitchFamily="34" charset="0"/>
              </a:rPr>
              <a:t>– Also packaged in software/libraries</a:t>
            </a:r>
          </a:p>
          <a:p>
            <a:br>
              <a:rPr lang="en-US" sz="2400" b="1" dirty="0">
                <a:solidFill>
                  <a:srgbClr val="7030A0"/>
                </a:solidFill>
                <a:latin typeface="Tw Cen MT" panose="020B0602020104020603" pitchFamily="34" charset="0"/>
              </a:rPr>
            </a:br>
            <a:endParaRPr lang="en-IN" sz="2400" b="1" dirty="0">
              <a:solidFill>
                <a:srgbClr val="7030A0"/>
              </a:solidFill>
              <a:latin typeface="Tw Cen MT" panose="020B0602020104020603" pitchFamily="34" charset="0"/>
            </a:endParaRPr>
          </a:p>
        </p:txBody>
      </p:sp>
      <p:pic>
        <p:nvPicPr>
          <p:cNvPr id="4" name="Picture 3">
            <a:extLst>
              <a:ext uri="{FF2B5EF4-FFF2-40B4-BE49-F238E27FC236}">
                <a16:creationId xmlns:a16="http://schemas.microsoft.com/office/drawing/2014/main" id="{15E8FA15-E7DF-4E31-9892-4E243AA07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994" y="3029211"/>
            <a:ext cx="8688012" cy="2876951"/>
          </a:xfrm>
          <a:prstGeom prst="rect">
            <a:avLst/>
          </a:prstGeom>
        </p:spPr>
      </p:pic>
    </p:spTree>
    <p:extLst>
      <p:ext uri="{BB962C8B-B14F-4D97-AF65-F5344CB8AC3E}">
        <p14:creationId xmlns:p14="http://schemas.microsoft.com/office/powerpoint/2010/main" val="23367461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750"/>
                                        <p:tgtEl>
                                          <p:spTgt spid="21">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250"/>
                                  </p:stCondLst>
                                  <p:childTnLst>
                                    <p:set>
                                      <p:cBhvr>
                                        <p:cTn id="10" dur="1" fill="hold">
                                          <p:stCondLst>
                                            <p:cond delay="0"/>
                                          </p:stCondLst>
                                        </p:cTn>
                                        <p:tgtEl>
                                          <p:spTgt spid="21">
                                            <p:txEl>
                                              <p:pRg st="1" end="1"/>
                                            </p:txEl>
                                          </p:spTgt>
                                        </p:tgtEl>
                                        <p:attrNameLst>
                                          <p:attrName>style.visibility</p:attrName>
                                        </p:attrNameLst>
                                      </p:cBhvr>
                                      <p:to>
                                        <p:strVal val="visible"/>
                                      </p:to>
                                    </p:set>
                                    <p:animEffect transition="in" filter="wipe(left)">
                                      <p:cBhvr>
                                        <p:cTn id="11" dur="75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FEE8E509-9ECF-47FD-9312-D8BB732C1C41}"/>
              </a:ext>
            </a:extLst>
          </p:cNvPr>
          <p:cNvCxnSpPr>
            <a:cxnSpLocks/>
          </p:cNvCxnSpPr>
          <p:nvPr/>
        </p:nvCxnSpPr>
        <p:spPr>
          <a:xfrm>
            <a:off x="6052645" y="4460988"/>
            <a:ext cx="2392187"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639AB689-0C48-4C13-8606-B94AECEF7BAE}"/>
              </a:ext>
            </a:extLst>
          </p:cNvPr>
          <p:cNvGrpSpPr/>
          <p:nvPr/>
        </p:nvGrpSpPr>
        <p:grpSpPr>
          <a:xfrm>
            <a:off x="8443748" y="4375628"/>
            <a:ext cx="212178" cy="211094"/>
            <a:chOff x="1677812" y="4248152"/>
            <a:chExt cx="211094" cy="211094"/>
          </a:xfrm>
          <a:solidFill>
            <a:schemeClr val="bg1">
              <a:lumMod val="65000"/>
            </a:schemeClr>
          </a:solidFill>
        </p:grpSpPr>
        <p:sp>
          <p:nvSpPr>
            <p:cNvPr id="74" name="Oval 73">
              <a:extLst>
                <a:ext uri="{FF2B5EF4-FFF2-40B4-BE49-F238E27FC236}">
                  <a16:creationId xmlns:a16="http://schemas.microsoft.com/office/drawing/2014/main" id="{0E407BFB-9F65-4397-B98B-CE6A847BDD91}"/>
                </a:ext>
              </a:extLst>
            </p:cNvPr>
            <p:cNvSpPr/>
            <p:nvPr/>
          </p:nvSpPr>
          <p:spPr>
            <a:xfrm>
              <a:off x="1677812" y="4248152"/>
              <a:ext cx="211094" cy="2110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Oval 74">
              <a:extLst>
                <a:ext uri="{FF2B5EF4-FFF2-40B4-BE49-F238E27FC236}">
                  <a16:creationId xmlns:a16="http://schemas.microsoft.com/office/drawing/2014/main" id="{C798B488-94AE-45F5-9F1A-BBE1806CEC44}"/>
                </a:ext>
              </a:extLst>
            </p:cNvPr>
            <p:cNvSpPr/>
            <p:nvPr/>
          </p:nvSpPr>
          <p:spPr>
            <a:xfrm>
              <a:off x="1708100" y="4278440"/>
              <a:ext cx="150518" cy="15051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59" name="TextBox 58">
            <a:extLst>
              <a:ext uri="{FF2B5EF4-FFF2-40B4-BE49-F238E27FC236}">
                <a16:creationId xmlns:a16="http://schemas.microsoft.com/office/drawing/2014/main" id="{D7176C20-781A-4B3A-B456-7D1FB4467DF2}"/>
              </a:ext>
            </a:extLst>
          </p:cNvPr>
          <p:cNvSpPr txBox="1"/>
          <p:nvPr/>
        </p:nvSpPr>
        <p:spPr>
          <a:xfrm>
            <a:off x="4674629" y="4531130"/>
            <a:ext cx="2520319" cy="523220"/>
          </a:xfrm>
          <a:prstGeom prst="rect">
            <a:avLst/>
          </a:prstGeom>
          <a:noFill/>
        </p:spPr>
        <p:txBody>
          <a:bodyPr wrap="square" rtlCol="0">
            <a:spAutoFit/>
          </a:bodyPr>
          <a:lstStyle/>
          <a:p>
            <a:pPr algn="ctr"/>
            <a:r>
              <a:rPr lang="en-US" sz="2800" b="1" dirty="0">
                <a:solidFill>
                  <a:srgbClr val="FEC630"/>
                </a:solidFill>
                <a:latin typeface="Tw Cen MT" panose="020B0602020104020603" pitchFamily="34" charset="0"/>
              </a:rPr>
              <a:t>Operations</a:t>
            </a:r>
          </a:p>
        </p:txBody>
      </p:sp>
      <p:cxnSp>
        <p:nvCxnSpPr>
          <p:cNvPr id="37" name="Straight Connector 36">
            <a:extLst>
              <a:ext uri="{FF2B5EF4-FFF2-40B4-BE49-F238E27FC236}">
                <a16:creationId xmlns:a16="http://schemas.microsoft.com/office/drawing/2014/main" id="{DBB365B6-43C3-4DE6-843D-D9BD190AD8EB}"/>
              </a:ext>
            </a:extLst>
          </p:cNvPr>
          <p:cNvCxnSpPr>
            <a:cxnSpLocks/>
          </p:cNvCxnSpPr>
          <p:nvPr/>
        </p:nvCxnSpPr>
        <p:spPr>
          <a:xfrm>
            <a:off x="1129430" y="4480455"/>
            <a:ext cx="2392187"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F4ED2619-FB4E-4744-80CA-850CE814B9A0}"/>
              </a:ext>
            </a:extLst>
          </p:cNvPr>
          <p:cNvGrpSpPr/>
          <p:nvPr/>
        </p:nvGrpSpPr>
        <p:grpSpPr>
          <a:xfrm>
            <a:off x="1055704" y="4374908"/>
            <a:ext cx="212178" cy="211094"/>
            <a:chOff x="1677812" y="4248152"/>
            <a:chExt cx="211094" cy="211094"/>
          </a:xfrm>
        </p:grpSpPr>
        <p:sp>
          <p:nvSpPr>
            <p:cNvPr id="39" name="Oval 38">
              <a:extLst>
                <a:ext uri="{FF2B5EF4-FFF2-40B4-BE49-F238E27FC236}">
                  <a16:creationId xmlns:a16="http://schemas.microsoft.com/office/drawing/2014/main" id="{A8D127EB-1E25-4885-9582-99C5618F2AF7}"/>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2832D986-AC1D-4645-8DF4-FFEC5B85EFBE}"/>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1" name="Straight Connector 40">
            <a:extLst>
              <a:ext uri="{FF2B5EF4-FFF2-40B4-BE49-F238E27FC236}">
                <a16:creationId xmlns:a16="http://schemas.microsoft.com/office/drawing/2014/main" id="{B8857015-8C14-4834-ADF5-3ED0356AF43F}"/>
              </a:ext>
            </a:extLst>
          </p:cNvPr>
          <p:cNvCxnSpPr>
            <a:cxnSpLocks/>
          </p:cNvCxnSpPr>
          <p:nvPr/>
        </p:nvCxnSpPr>
        <p:spPr>
          <a:xfrm>
            <a:off x="3506365" y="4480455"/>
            <a:ext cx="2392187"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4D9DF94B-8AE8-473C-A27F-4E3521F5F1EE}"/>
              </a:ext>
            </a:extLst>
          </p:cNvPr>
          <p:cNvGrpSpPr/>
          <p:nvPr/>
        </p:nvGrpSpPr>
        <p:grpSpPr>
          <a:xfrm>
            <a:off x="3379483" y="4374908"/>
            <a:ext cx="212178" cy="211094"/>
            <a:chOff x="3855819" y="4248152"/>
            <a:chExt cx="211094" cy="211094"/>
          </a:xfrm>
        </p:grpSpPr>
        <p:sp>
          <p:nvSpPr>
            <p:cNvPr id="43" name="Oval 42">
              <a:extLst>
                <a:ext uri="{FF2B5EF4-FFF2-40B4-BE49-F238E27FC236}">
                  <a16:creationId xmlns:a16="http://schemas.microsoft.com/office/drawing/2014/main" id="{E8C68062-C800-4297-9977-926658657E97}"/>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3C07B6AD-D0E2-4E20-876B-80FB39FCC130}"/>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id="{458D0B34-5E7E-4FDF-8157-D26FC3520F7A}"/>
              </a:ext>
            </a:extLst>
          </p:cNvPr>
          <p:cNvGrpSpPr/>
          <p:nvPr/>
        </p:nvGrpSpPr>
        <p:grpSpPr>
          <a:xfrm>
            <a:off x="5894479" y="4374908"/>
            <a:ext cx="212178" cy="211094"/>
            <a:chOff x="5973250" y="4248152"/>
            <a:chExt cx="211094" cy="211094"/>
          </a:xfrm>
        </p:grpSpPr>
        <p:sp>
          <p:nvSpPr>
            <p:cNvPr id="46" name="Oval 45">
              <a:extLst>
                <a:ext uri="{FF2B5EF4-FFF2-40B4-BE49-F238E27FC236}">
                  <a16:creationId xmlns:a16="http://schemas.microsoft.com/office/drawing/2014/main" id="{89110154-B239-41C7-B1E3-F5864B1F15BC}"/>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8ADB50F0-F24E-4FA7-A567-D7A18A824B29}"/>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TextBox 50">
            <a:extLst>
              <a:ext uri="{FF2B5EF4-FFF2-40B4-BE49-F238E27FC236}">
                <a16:creationId xmlns:a16="http://schemas.microsoft.com/office/drawing/2014/main" id="{4E146A83-5DB9-4383-ADEE-113AAB6D901B}"/>
              </a:ext>
            </a:extLst>
          </p:cNvPr>
          <p:cNvSpPr txBox="1"/>
          <p:nvPr/>
        </p:nvSpPr>
        <p:spPr>
          <a:xfrm>
            <a:off x="15704" y="4531130"/>
            <a:ext cx="2300805" cy="1384995"/>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What is Sparse Matrix?</a:t>
            </a:r>
          </a:p>
        </p:txBody>
      </p:sp>
      <p:sp>
        <p:nvSpPr>
          <p:cNvPr id="55" name="TextBox 54">
            <a:extLst>
              <a:ext uri="{FF2B5EF4-FFF2-40B4-BE49-F238E27FC236}">
                <a16:creationId xmlns:a16="http://schemas.microsoft.com/office/drawing/2014/main" id="{AE210F32-395F-49C6-B1E4-C74E9B68D9B3}"/>
              </a:ext>
            </a:extLst>
          </p:cNvPr>
          <p:cNvSpPr txBox="1"/>
          <p:nvPr/>
        </p:nvSpPr>
        <p:spPr>
          <a:xfrm>
            <a:off x="2303472" y="4531130"/>
            <a:ext cx="2300805" cy="954107"/>
          </a:xfrm>
          <a:prstGeom prst="rect">
            <a:avLst/>
          </a:prstGeom>
          <a:noFill/>
        </p:spPr>
        <p:txBody>
          <a:bodyPr wrap="square" rtlCol="0">
            <a:spAutoFit/>
          </a:bodyPr>
          <a:lstStyle/>
          <a:p>
            <a:pPr algn="ctr"/>
            <a:r>
              <a:rPr lang="en-US" sz="2800" b="1" dirty="0">
                <a:solidFill>
                  <a:srgbClr val="52CBBE"/>
                </a:solidFill>
                <a:latin typeface="Tw Cen MT" panose="020B0602020104020603" pitchFamily="34" charset="0"/>
              </a:rPr>
              <a:t>How to Store it?</a:t>
            </a:r>
          </a:p>
        </p:txBody>
      </p:sp>
      <p:grpSp>
        <p:nvGrpSpPr>
          <p:cNvPr id="60" name="Group 59">
            <a:extLst>
              <a:ext uri="{FF2B5EF4-FFF2-40B4-BE49-F238E27FC236}">
                <a16:creationId xmlns:a16="http://schemas.microsoft.com/office/drawing/2014/main" id="{E3A084E9-5DAF-4B12-A774-003E52126BE5}"/>
              </a:ext>
            </a:extLst>
          </p:cNvPr>
          <p:cNvGrpSpPr/>
          <p:nvPr/>
        </p:nvGrpSpPr>
        <p:grpSpPr>
          <a:xfrm>
            <a:off x="519086" y="2613116"/>
            <a:ext cx="1275682" cy="1275682"/>
            <a:chOff x="3063120" y="1755914"/>
            <a:chExt cx="1275682" cy="1275682"/>
          </a:xfrm>
        </p:grpSpPr>
        <p:sp>
          <p:nvSpPr>
            <p:cNvPr id="61" name="Teardrop 60">
              <a:extLst>
                <a:ext uri="{FF2B5EF4-FFF2-40B4-BE49-F238E27FC236}">
                  <a16:creationId xmlns:a16="http://schemas.microsoft.com/office/drawing/2014/main" id="{D73C6296-6AED-4D46-834C-6DA3690FB7BE}"/>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2" name="Oval 61">
              <a:extLst>
                <a:ext uri="{FF2B5EF4-FFF2-40B4-BE49-F238E27FC236}">
                  <a16:creationId xmlns:a16="http://schemas.microsoft.com/office/drawing/2014/main" id="{99400693-A758-499E-B4DB-E42B43C986B2}"/>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63" name="Picture 62">
              <a:extLst>
                <a:ext uri="{FF2B5EF4-FFF2-40B4-BE49-F238E27FC236}">
                  <a16:creationId xmlns:a16="http://schemas.microsoft.com/office/drawing/2014/main" id="{D05CAD30-8C3B-4A19-954F-E6EB68A3E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64" name="Group 63">
            <a:extLst>
              <a:ext uri="{FF2B5EF4-FFF2-40B4-BE49-F238E27FC236}">
                <a16:creationId xmlns:a16="http://schemas.microsoft.com/office/drawing/2014/main" id="{82CCEC14-30D1-46A8-A873-1969A9A8F9FA}"/>
              </a:ext>
            </a:extLst>
          </p:cNvPr>
          <p:cNvGrpSpPr/>
          <p:nvPr/>
        </p:nvGrpSpPr>
        <p:grpSpPr>
          <a:xfrm>
            <a:off x="2844178" y="2613116"/>
            <a:ext cx="1275682" cy="1275682"/>
            <a:chOff x="5242440" y="1755914"/>
            <a:chExt cx="1275682" cy="1275682"/>
          </a:xfrm>
        </p:grpSpPr>
        <p:sp>
          <p:nvSpPr>
            <p:cNvPr id="65" name="Teardrop 64">
              <a:extLst>
                <a:ext uri="{FF2B5EF4-FFF2-40B4-BE49-F238E27FC236}">
                  <a16:creationId xmlns:a16="http://schemas.microsoft.com/office/drawing/2014/main" id="{B9DC9BA6-01DC-4EFB-82E3-2717FF8B7CE5}"/>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6" name="Oval 65">
              <a:extLst>
                <a:ext uri="{FF2B5EF4-FFF2-40B4-BE49-F238E27FC236}">
                  <a16:creationId xmlns:a16="http://schemas.microsoft.com/office/drawing/2014/main" id="{CA935319-4C0B-4B63-9DE3-377694C94B0E}"/>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67" name="Picture 66">
              <a:extLst>
                <a:ext uri="{FF2B5EF4-FFF2-40B4-BE49-F238E27FC236}">
                  <a16:creationId xmlns:a16="http://schemas.microsoft.com/office/drawing/2014/main" id="{361F359C-E77E-4273-998D-B500B7A8C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68" name="Group 67">
            <a:extLst>
              <a:ext uri="{FF2B5EF4-FFF2-40B4-BE49-F238E27FC236}">
                <a16:creationId xmlns:a16="http://schemas.microsoft.com/office/drawing/2014/main" id="{5E91A0C4-16D9-4262-BC92-0E8535F56EB2}"/>
              </a:ext>
            </a:extLst>
          </p:cNvPr>
          <p:cNvGrpSpPr/>
          <p:nvPr/>
        </p:nvGrpSpPr>
        <p:grpSpPr>
          <a:xfrm>
            <a:off x="5352484" y="2613116"/>
            <a:ext cx="1275682" cy="1275682"/>
            <a:chOff x="7353181" y="1755914"/>
            <a:chExt cx="1275682" cy="1275682"/>
          </a:xfrm>
        </p:grpSpPr>
        <p:sp>
          <p:nvSpPr>
            <p:cNvPr id="69" name="Teardrop 68">
              <a:extLst>
                <a:ext uri="{FF2B5EF4-FFF2-40B4-BE49-F238E27FC236}">
                  <a16:creationId xmlns:a16="http://schemas.microsoft.com/office/drawing/2014/main" id="{3013F73C-52D7-40FA-AE5E-6E4F53D400F5}"/>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0" name="Oval 69">
              <a:extLst>
                <a:ext uri="{FF2B5EF4-FFF2-40B4-BE49-F238E27FC236}">
                  <a16:creationId xmlns:a16="http://schemas.microsoft.com/office/drawing/2014/main" id="{8B5C085C-26ED-4457-A4BB-7BBE95D872FF}"/>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71" name="Picture 70">
              <a:extLst>
                <a:ext uri="{FF2B5EF4-FFF2-40B4-BE49-F238E27FC236}">
                  <a16:creationId xmlns:a16="http://schemas.microsoft.com/office/drawing/2014/main" id="{F7C4E964-A5F3-4163-83E1-B0DF4D48D9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cxnSp>
        <p:nvCxnSpPr>
          <p:cNvPr id="72" name="Straight Connector 71">
            <a:extLst>
              <a:ext uri="{FF2B5EF4-FFF2-40B4-BE49-F238E27FC236}">
                <a16:creationId xmlns:a16="http://schemas.microsoft.com/office/drawing/2014/main" id="{A02901BC-A94B-4DA1-9E30-56F72350A816}"/>
              </a:ext>
            </a:extLst>
          </p:cNvPr>
          <p:cNvCxnSpPr>
            <a:cxnSpLocks/>
          </p:cNvCxnSpPr>
          <p:nvPr/>
        </p:nvCxnSpPr>
        <p:spPr>
          <a:xfrm>
            <a:off x="8643769" y="4460988"/>
            <a:ext cx="2379272"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3B97A079-D218-4C1E-9FE5-DD9AC1EEF60F}"/>
              </a:ext>
            </a:extLst>
          </p:cNvPr>
          <p:cNvGrpSpPr/>
          <p:nvPr/>
        </p:nvGrpSpPr>
        <p:grpSpPr>
          <a:xfrm>
            <a:off x="10989897" y="4351188"/>
            <a:ext cx="212178" cy="211094"/>
            <a:chOff x="5973250" y="4248152"/>
            <a:chExt cx="211094" cy="211094"/>
          </a:xfrm>
        </p:grpSpPr>
        <p:sp>
          <p:nvSpPr>
            <p:cNvPr id="81" name="Oval 80">
              <a:extLst>
                <a:ext uri="{FF2B5EF4-FFF2-40B4-BE49-F238E27FC236}">
                  <a16:creationId xmlns:a16="http://schemas.microsoft.com/office/drawing/2014/main" id="{53B19362-FD05-4336-8C8A-2D7BC9743ACA}"/>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385C4C68-BD10-4EB0-A710-DB8D1505BE0E}"/>
                </a:ext>
              </a:extLst>
            </p:cNvPr>
            <p:cNvSpPr/>
            <p:nvPr/>
          </p:nvSpPr>
          <p:spPr>
            <a:xfrm>
              <a:off x="6003538" y="4278440"/>
              <a:ext cx="150518" cy="15051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86" name="TextBox 85">
            <a:extLst>
              <a:ext uri="{FF2B5EF4-FFF2-40B4-BE49-F238E27FC236}">
                <a16:creationId xmlns:a16="http://schemas.microsoft.com/office/drawing/2014/main" id="{E7D4F675-9B2E-485C-89B8-2212A868AC83}"/>
              </a:ext>
            </a:extLst>
          </p:cNvPr>
          <p:cNvSpPr txBox="1"/>
          <p:nvPr/>
        </p:nvSpPr>
        <p:spPr>
          <a:xfrm>
            <a:off x="6950067" y="4482838"/>
            <a:ext cx="3327351" cy="1077218"/>
          </a:xfrm>
          <a:prstGeom prst="rect">
            <a:avLst/>
          </a:prstGeom>
          <a:noFill/>
        </p:spPr>
        <p:txBody>
          <a:bodyPr wrap="square" rtlCol="0">
            <a:spAutoFit/>
          </a:bodyPr>
          <a:lstStyle/>
          <a:p>
            <a:pPr algn="ctr"/>
            <a:r>
              <a:rPr lang="en-US" sz="3200" b="1" dirty="0">
                <a:solidFill>
                  <a:srgbClr val="002060"/>
                </a:solidFill>
                <a:latin typeface="Tw Cen MT" panose="020B0602020104020603" pitchFamily="34" charset="0"/>
              </a:rPr>
              <a:t>Fast Multiplication Algorithm</a:t>
            </a:r>
          </a:p>
        </p:txBody>
      </p:sp>
      <p:sp>
        <p:nvSpPr>
          <p:cNvPr id="94" name="TextBox 93">
            <a:extLst>
              <a:ext uri="{FF2B5EF4-FFF2-40B4-BE49-F238E27FC236}">
                <a16:creationId xmlns:a16="http://schemas.microsoft.com/office/drawing/2014/main" id="{D42BBF46-703E-4363-A4EC-1B51B38467E4}"/>
              </a:ext>
            </a:extLst>
          </p:cNvPr>
          <p:cNvSpPr txBox="1"/>
          <p:nvPr/>
        </p:nvSpPr>
        <p:spPr>
          <a:xfrm>
            <a:off x="10185219" y="4482838"/>
            <a:ext cx="1813353" cy="1569660"/>
          </a:xfrm>
          <a:prstGeom prst="rect">
            <a:avLst/>
          </a:prstGeom>
          <a:noFill/>
        </p:spPr>
        <p:txBody>
          <a:bodyPr wrap="square" rtlCol="0">
            <a:spAutoFit/>
          </a:bodyPr>
          <a:lstStyle/>
          <a:p>
            <a:pPr algn="ctr"/>
            <a:r>
              <a:rPr lang="en-US" sz="3200" b="1" dirty="0">
                <a:solidFill>
                  <a:schemeClr val="accent5"/>
                </a:solidFill>
                <a:latin typeface="Tw Cen MT" panose="020B0602020104020603" pitchFamily="34" charset="0"/>
              </a:rPr>
              <a:t>Critical Assessment</a:t>
            </a:r>
          </a:p>
        </p:txBody>
      </p:sp>
      <p:grpSp>
        <p:nvGrpSpPr>
          <p:cNvPr id="95" name="Group 94">
            <a:extLst>
              <a:ext uri="{FF2B5EF4-FFF2-40B4-BE49-F238E27FC236}">
                <a16:creationId xmlns:a16="http://schemas.microsoft.com/office/drawing/2014/main" id="{39F0FEB3-73FB-4FDB-BBFE-C6922FFF90B8}"/>
              </a:ext>
            </a:extLst>
          </p:cNvPr>
          <p:cNvGrpSpPr/>
          <p:nvPr/>
        </p:nvGrpSpPr>
        <p:grpSpPr>
          <a:xfrm>
            <a:off x="7923372" y="2626133"/>
            <a:ext cx="1275682" cy="1275682"/>
            <a:chOff x="3063120" y="1755914"/>
            <a:chExt cx="1275682" cy="1275682"/>
          </a:xfrm>
        </p:grpSpPr>
        <p:sp>
          <p:nvSpPr>
            <p:cNvPr id="96" name="Teardrop 95">
              <a:extLst>
                <a:ext uri="{FF2B5EF4-FFF2-40B4-BE49-F238E27FC236}">
                  <a16:creationId xmlns:a16="http://schemas.microsoft.com/office/drawing/2014/main" id="{2D917AA1-BD93-403F-AB9D-AA1CFB1429AE}"/>
                </a:ext>
              </a:extLst>
            </p:cNvPr>
            <p:cNvSpPr/>
            <p:nvPr/>
          </p:nvSpPr>
          <p:spPr>
            <a:xfrm rot="8100000">
              <a:off x="3063120" y="1755914"/>
              <a:ext cx="1275682" cy="1275682"/>
            </a:xfrm>
            <a:prstGeom prst="teardrop">
              <a:avLst>
                <a:gd name="adj" fmla="val 10996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a:extLst>
                <a:ext uri="{FF2B5EF4-FFF2-40B4-BE49-F238E27FC236}">
                  <a16:creationId xmlns:a16="http://schemas.microsoft.com/office/drawing/2014/main" id="{20817393-AA02-45B8-A8CC-F1C20FCA895D}"/>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Picture 97">
              <a:extLst>
                <a:ext uri="{FF2B5EF4-FFF2-40B4-BE49-F238E27FC236}">
                  <a16:creationId xmlns:a16="http://schemas.microsoft.com/office/drawing/2014/main" id="{42A504B0-B431-4935-8B0C-511B0D3DA3C3}"/>
                </a:ext>
              </a:extLst>
            </p:cNvPr>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a:noFill/>
            <a:ln>
              <a:noFill/>
            </a:ln>
          </p:spPr>
        </p:pic>
      </p:grpSp>
      <p:grpSp>
        <p:nvGrpSpPr>
          <p:cNvPr id="103" name="Group 102">
            <a:extLst>
              <a:ext uri="{FF2B5EF4-FFF2-40B4-BE49-F238E27FC236}">
                <a16:creationId xmlns:a16="http://schemas.microsoft.com/office/drawing/2014/main" id="{87A3F429-CB49-43C8-8758-7E09B97B18B7}"/>
              </a:ext>
            </a:extLst>
          </p:cNvPr>
          <p:cNvGrpSpPr/>
          <p:nvPr/>
        </p:nvGrpSpPr>
        <p:grpSpPr>
          <a:xfrm>
            <a:off x="10458687" y="2620128"/>
            <a:ext cx="1275682" cy="1275682"/>
            <a:chOff x="7353181" y="1755914"/>
            <a:chExt cx="1275682" cy="1275682"/>
          </a:xfrm>
        </p:grpSpPr>
        <p:sp>
          <p:nvSpPr>
            <p:cNvPr id="104" name="Teardrop 103">
              <a:extLst>
                <a:ext uri="{FF2B5EF4-FFF2-40B4-BE49-F238E27FC236}">
                  <a16:creationId xmlns:a16="http://schemas.microsoft.com/office/drawing/2014/main" id="{97ECD280-E2E7-4B4A-9325-D07836ED4C7A}"/>
                </a:ext>
              </a:extLst>
            </p:cNvPr>
            <p:cNvSpPr/>
            <p:nvPr/>
          </p:nvSpPr>
          <p:spPr>
            <a:xfrm rot="8100000">
              <a:off x="7353181" y="1755914"/>
              <a:ext cx="1275682" cy="1275682"/>
            </a:xfrm>
            <a:prstGeom prst="teardrop">
              <a:avLst>
                <a:gd name="adj" fmla="val 10996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A9271726-7FD2-49F1-AFA4-CAAE0C9E0984}"/>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6" name="Picture 105">
              <a:extLst>
                <a:ext uri="{FF2B5EF4-FFF2-40B4-BE49-F238E27FC236}">
                  <a16:creationId xmlns:a16="http://schemas.microsoft.com/office/drawing/2014/main" id="{F30BC526-1698-48E5-BD05-AFADEC5D94B6}"/>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sp>
        <p:nvSpPr>
          <p:cNvPr id="20" name="TextBox 19">
            <a:extLst>
              <a:ext uri="{FF2B5EF4-FFF2-40B4-BE49-F238E27FC236}">
                <a16:creationId xmlns:a16="http://schemas.microsoft.com/office/drawing/2014/main" id="{CA70E585-0522-4E41-B1B7-5E77CB8A3854}"/>
              </a:ext>
            </a:extLst>
          </p:cNvPr>
          <p:cNvSpPr txBox="1"/>
          <p:nvPr/>
        </p:nvSpPr>
        <p:spPr>
          <a:xfrm>
            <a:off x="4168976" y="478680"/>
            <a:ext cx="3663183" cy="1015663"/>
          </a:xfrm>
          <a:prstGeom prst="rect">
            <a:avLst/>
          </a:prstGeom>
          <a:noFill/>
        </p:spPr>
        <p:txBody>
          <a:bodyPr wrap="none" rtlCol="0">
            <a:spAutoFit/>
          </a:bodyPr>
          <a:lstStyle/>
          <a:p>
            <a:pPr algn="r"/>
            <a:r>
              <a:rPr lang="en-US" sz="6000" dirty="0">
                <a:solidFill>
                  <a:schemeClr val="bg1">
                    <a:lumMod val="50000"/>
                  </a:schemeClr>
                </a:solidFill>
                <a:latin typeface="Tw Cen MT" panose="020B0602020104020603" pitchFamily="34" charset="0"/>
              </a:rPr>
              <a:t>CONTENTS</a:t>
            </a:r>
            <a:endParaRPr lang="en-IN" sz="6000" dirty="0">
              <a:solidFill>
                <a:schemeClr val="bg1">
                  <a:lumMod val="50000"/>
                </a:schemeClr>
              </a:solidFill>
              <a:latin typeface="Tw Cen MT" panose="020B0602020104020603" pitchFamily="34" charset="0"/>
            </a:endParaRPr>
          </a:p>
        </p:txBody>
      </p:sp>
    </p:spTree>
    <p:extLst>
      <p:ext uri="{BB962C8B-B14F-4D97-AF65-F5344CB8AC3E}">
        <p14:creationId xmlns:p14="http://schemas.microsoft.com/office/powerpoint/2010/main" val="31893787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250" fill="hold"/>
                                        <p:tgtEl>
                                          <p:spTgt spid="38"/>
                                        </p:tgtEl>
                                        <p:attrNameLst>
                                          <p:attrName>ppt_w</p:attrName>
                                        </p:attrNameLst>
                                      </p:cBhvr>
                                      <p:tavLst>
                                        <p:tav tm="0">
                                          <p:val>
                                            <p:fltVal val="0"/>
                                          </p:val>
                                        </p:tav>
                                        <p:tav tm="100000">
                                          <p:val>
                                            <p:strVal val="#ppt_w"/>
                                          </p:val>
                                        </p:tav>
                                      </p:tavLst>
                                    </p:anim>
                                    <p:anim calcmode="lin" valueType="num">
                                      <p:cBhvr>
                                        <p:cTn id="14" dur="250" fill="hold"/>
                                        <p:tgtEl>
                                          <p:spTgt spid="38"/>
                                        </p:tgtEl>
                                        <p:attrNameLst>
                                          <p:attrName>ppt_h</p:attrName>
                                        </p:attrNameLst>
                                      </p:cBhvr>
                                      <p:tavLst>
                                        <p:tav tm="0">
                                          <p:val>
                                            <p:fltVal val="0"/>
                                          </p:val>
                                        </p:tav>
                                        <p:tav tm="100000">
                                          <p:val>
                                            <p:strVal val="#ppt_h"/>
                                          </p:val>
                                        </p:tav>
                                      </p:tavLst>
                                    </p:anim>
                                    <p:animEffect transition="in" filter="fade">
                                      <p:cBhvr>
                                        <p:cTn id="15" dur="250"/>
                                        <p:tgtEl>
                                          <p:spTgt spid="38"/>
                                        </p:tgtEl>
                                      </p:cBhvr>
                                    </p:animEffect>
                                  </p:childTnLst>
                                </p:cTn>
                              </p:par>
                            </p:childTnLst>
                          </p:cTn>
                        </p:par>
                        <p:par>
                          <p:cTn id="16" fill="hold">
                            <p:stCondLst>
                              <p:cond delay="1250"/>
                            </p:stCondLst>
                            <p:childTnLst>
                              <p:par>
                                <p:cTn id="17" presetID="53" presetClass="entr" presetSubtype="16"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p:cTn id="19" dur="250" fill="hold"/>
                                        <p:tgtEl>
                                          <p:spTgt spid="51"/>
                                        </p:tgtEl>
                                        <p:attrNameLst>
                                          <p:attrName>ppt_w</p:attrName>
                                        </p:attrNameLst>
                                      </p:cBhvr>
                                      <p:tavLst>
                                        <p:tav tm="0">
                                          <p:val>
                                            <p:fltVal val="0"/>
                                          </p:val>
                                        </p:tav>
                                        <p:tav tm="100000">
                                          <p:val>
                                            <p:strVal val="#ppt_w"/>
                                          </p:val>
                                        </p:tav>
                                      </p:tavLst>
                                    </p:anim>
                                    <p:anim calcmode="lin" valueType="num">
                                      <p:cBhvr>
                                        <p:cTn id="20" dur="250" fill="hold"/>
                                        <p:tgtEl>
                                          <p:spTgt spid="51"/>
                                        </p:tgtEl>
                                        <p:attrNameLst>
                                          <p:attrName>ppt_h</p:attrName>
                                        </p:attrNameLst>
                                      </p:cBhvr>
                                      <p:tavLst>
                                        <p:tav tm="0">
                                          <p:val>
                                            <p:fltVal val="0"/>
                                          </p:val>
                                        </p:tav>
                                        <p:tav tm="100000">
                                          <p:val>
                                            <p:strVal val="#ppt_h"/>
                                          </p:val>
                                        </p:tav>
                                      </p:tavLst>
                                    </p:anim>
                                    <p:animEffect transition="in" filter="fade">
                                      <p:cBhvr>
                                        <p:cTn id="21" dur="250"/>
                                        <p:tgtEl>
                                          <p:spTgt spid="5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p:cTn id="25" dur="250" fill="hold"/>
                                        <p:tgtEl>
                                          <p:spTgt spid="60"/>
                                        </p:tgtEl>
                                        <p:attrNameLst>
                                          <p:attrName>ppt_w</p:attrName>
                                        </p:attrNameLst>
                                      </p:cBhvr>
                                      <p:tavLst>
                                        <p:tav tm="0">
                                          <p:val>
                                            <p:fltVal val="0"/>
                                          </p:val>
                                        </p:tav>
                                        <p:tav tm="100000">
                                          <p:val>
                                            <p:strVal val="#ppt_w"/>
                                          </p:val>
                                        </p:tav>
                                      </p:tavLst>
                                    </p:anim>
                                    <p:anim calcmode="lin" valueType="num">
                                      <p:cBhvr>
                                        <p:cTn id="26" dur="250" fill="hold"/>
                                        <p:tgtEl>
                                          <p:spTgt spid="60"/>
                                        </p:tgtEl>
                                        <p:attrNameLst>
                                          <p:attrName>ppt_h</p:attrName>
                                        </p:attrNameLst>
                                      </p:cBhvr>
                                      <p:tavLst>
                                        <p:tav tm="0">
                                          <p:val>
                                            <p:fltVal val="0"/>
                                          </p:val>
                                        </p:tav>
                                        <p:tav tm="100000">
                                          <p:val>
                                            <p:strVal val="#ppt_h"/>
                                          </p:val>
                                        </p:tav>
                                      </p:tavLst>
                                    </p:anim>
                                    <p:animEffect transition="in" filter="fade">
                                      <p:cBhvr>
                                        <p:cTn id="27" dur="250"/>
                                        <p:tgtEl>
                                          <p:spTgt spid="60"/>
                                        </p:tgtEl>
                                      </p:cBhvr>
                                    </p:animEffect>
                                  </p:childTnLst>
                                </p:cTn>
                              </p:par>
                            </p:childTnLst>
                          </p:cTn>
                        </p:par>
                        <p:par>
                          <p:cTn id="28" fill="hold">
                            <p:stCondLst>
                              <p:cond delay="1750"/>
                            </p:stCondLst>
                            <p:childTnLst>
                              <p:par>
                                <p:cTn id="29" presetID="22" presetClass="entr" presetSubtype="8" fill="hold" nodeType="afterEffect">
                                  <p:stCondLst>
                                    <p:cond delay="25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p:cTn id="35" dur="250" fill="hold"/>
                                        <p:tgtEl>
                                          <p:spTgt spid="42"/>
                                        </p:tgtEl>
                                        <p:attrNameLst>
                                          <p:attrName>ppt_w</p:attrName>
                                        </p:attrNameLst>
                                      </p:cBhvr>
                                      <p:tavLst>
                                        <p:tav tm="0">
                                          <p:val>
                                            <p:fltVal val="0"/>
                                          </p:val>
                                        </p:tav>
                                        <p:tav tm="100000">
                                          <p:val>
                                            <p:strVal val="#ppt_w"/>
                                          </p:val>
                                        </p:tav>
                                      </p:tavLst>
                                    </p:anim>
                                    <p:anim calcmode="lin" valueType="num">
                                      <p:cBhvr>
                                        <p:cTn id="36" dur="250" fill="hold"/>
                                        <p:tgtEl>
                                          <p:spTgt spid="42"/>
                                        </p:tgtEl>
                                        <p:attrNameLst>
                                          <p:attrName>ppt_h</p:attrName>
                                        </p:attrNameLst>
                                      </p:cBhvr>
                                      <p:tavLst>
                                        <p:tav tm="0">
                                          <p:val>
                                            <p:fltVal val="0"/>
                                          </p:val>
                                        </p:tav>
                                        <p:tav tm="100000">
                                          <p:val>
                                            <p:strVal val="#ppt_h"/>
                                          </p:val>
                                        </p:tav>
                                      </p:tavLst>
                                    </p:anim>
                                    <p:animEffect transition="in" filter="fade">
                                      <p:cBhvr>
                                        <p:cTn id="37" dur="250"/>
                                        <p:tgtEl>
                                          <p:spTgt spid="42"/>
                                        </p:tgtEl>
                                      </p:cBhvr>
                                    </p:animEffect>
                                  </p:childTnLst>
                                </p:cTn>
                              </p:par>
                            </p:childTnLst>
                          </p:cTn>
                        </p:par>
                        <p:par>
                          <p:cTn id="38" fill="hold">
                            <p:stCondLst>
                              <p:cond delay="2750"/>
                            </p:stCondLst>
                            <p:childTnLst>
                              <p:par>
                                <p:cTn id="39" presetID="53" presetClass="entr" presetSubtype="16" fill="hold" nodeType="after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p:cTn id="41" dur="250" fill="hold"/>
                                        <p:tgtEl>
                                          <p:spTgt spid="64"/>
                                        </p:tgtEl>
                                        <p:attrNameLst>
                                          <p:attrName>ppt_w</p:attrName>
                                        </p:attrNameLst>
                                      </p:cBhvr>
                                      <p:tavLst>
                                        <p:tav tm="0">
                                          <p:val>
                                            <p:fltVal val="0"/>
                                          </p:val>
                                        </p:tav>
                                        <p:tav tm="100000">
                                          <p:val>
                                            <p:strVal val="#ppt_w"/>
                                          </p:val>
                                        </p:tav>
                                      </p:tavLst>
                                    </p:anim>
                                    <p:anim calcmode="lin" valueType="num">
                                      <p:cBhvr>
                                        <p:cTn id="42" dur="250" fill="hold"/>
                                        <p:tgtEl>
                                          <p:spTgt spid="64"/>
                                        </p:tgtEl>
                                        <p:attrNameLst>
                                          <p:attrName>ppt_h</p:attrName>
                                        </p:attrNameLst>
                                      </p:cBhvr>
                                      <p:tavLst>
                                        <p:tav tm="0">
                                          <p:val>
                                            <p:fltVal val="0"/>
                                          </p:val>
                                        </p:tav>
                                        <p:tav tm="100000">
                                          <p:val>
                                            <p:strVal val="#ppt_h"/>
                                          </p:val>
                                        </p:tav>
                                      </p:tavLst>
                                    </p:anim>
                                    <p:animEffect transition="in" filter="fade">
                                      <p:cBhvr>
                                        <p:cTn id="43" dur="250"/>
                                        <p:tgtEl>
                                          <p:spTgt spid="64"/>
                                        </p:tgtEl>
                                      </p:cBhvr>
                                    </p:animEffect>
                                  </p:childTnLst>
                                </p:cTn>
                              </p:par>
                            </p:childTnLst>
                          </p:cTn>
                        </p:par>
                        <p:par>
                          <p:cTn id="44" fill="hold">
                            <p:stCondLst>
                              <p:cond delay="3000"/>
                            </p:stCondLst>
                            <p:childTnLst>
                              <p:par>
                                <p:cTn id="45" presetID="53" presetClass="entr" presetSubtype="16" fill="hold" grpId="0" nodeType="after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p:cTn id="47" dur="250" fill="hold"/>
                                        <p:tgtEl>
                                          <p:spTgt spid="55"/>
                                        </p:tgtEl>
                                        <p:attrNameLst>
                                          <p:attrName>ppt_w</p:attrName>
                                        </p:attrNameLst>
                                      </p:cBhvr>
                                      <p:tavLst>
                                        <p:tav tm="0">
                                          <p:val>
                                            <p:fltVal val="0"/>
                                          </p:val>
                                        </p:tav>
                                        <p:tav tm="100000">
                                          <p:val>
                                            <p:strVal val="#ppt_w"/>
                                          </p:val>
                                        </p:tav>
                                      </p:tavLst>
                                    </p:anim>
                                    <p:anim calcmode="lin" valueType="num">
                                      <p:cBhvr>
                                        <p:cTn id="48" dur="250" fill="hold"/>
                                        <p:tgtEl>
                                          <p:spTgt spid="55"/>
                                        </p:tgtEl>
                                        <p:attrNameLst>
                                          <p:attrName>ppt_h</p:attrName>
                                        </p:attrNameLst>
                                      </p:cBhvr>
                                      <p:tavLst>
                                        <p:tav tm="0">
                                          <p:val>
                                            <p:fltVal val="0"/>
                                          </p:val>
                                        </p:tav>
                                        <p:tav tm="100000">
                                          <p:val>
                                            <p:strVal val="#ppt_h"/>
                                          </p:val>
                                        </p:tav>
                                      </p:tavLst>
                                    </p:anim>
                                    <p:animEffect transition="in" filter="fade">
                                      <p:cBhvr>
                                        <p:cTn id="49" dur="250"/>
                                        <p:tgtEl>
                                          <p:spTgt spid="55"/>
                                        </p:tgtEl>
                                      </p:cBhvr>
                                    </p:animEffect>
                                  </p:childTnLst>
                                </p:cTn>
                              </p:par>
                            </p:childTnLst>
                          </p:cTn>
                        </p:par>
                        <p:par>
                          <p:cTn id="50" fill="hold">
                            <p:stCondLst>
                              <p:cond delay="3250"/>
                            </p:stCondLst>
                            <p:childTnLst>
                              <p:par>
                                <p:cTn id="51" presetID="22" presetClass="entr" presetSubtype="8" fill="hold" nodeType="afterEffect">
                                  <p:stCondLst>
                                    <p:cond delay="25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childTnLst>
                          </p:cTn>
                        </p:par>
                        <p:par>
                          <p:cTn id="54" fill="hold">
                            <p:stCondLst>
                              <p:cond delay="4000"/>
                            </p:stCondLst>
                            <p:childTnLst>
                              <p:par>
                                <p:cTn id="55" presetID="53" presetClass="entr" presetSubtype="16" fill="hold"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250" fill="hold"/>
                                        <p:tgtEl>
                                          <p:spTgt spid="45"/>
                                        </p:tgtEl>
                                        <p:attrNameLst>
                                          <p:attrName>ppt_w</p:attrName>
                                        </p:attrNameLst>
                                      </p:cBhvr>
                                      <p:tavLst>
                                        <p:tav tm="0">
                                          <p:val>
                                            <p:fltVal val="0"/>
                                          </p:val>
                                        </p:tav>
                                        <p:tav tm="100000">
                                          <p:val>
                                            <p:strVal val="#ppt_w"/>
                                          </p:val>
                                        </p:tav>
                                      </p:tavLst>
                                    </p:anim>
                                    <p:anim calcmode="lin" valueType="num">
                                      <p:cBhvr>
                                        <p:cTn id="58" dur="250" fill="hold"/>
                                        <p:tgtEl>
                                          <p:spTgt spid="45"/>
                                        </p:tgtEl>
                                        <p:attrNameLst>
                                          <p:attrName>ppt_h</p:attrName>
                                        </p:attrNameLst>
                                      </p:cBhvr>
                                      <p:tavLst>
                                        <p:tav tm="0">
                                          <p:val>
                                            <p:fltVal val="0"/>
                                          </p:val>
                                        </p:tav>
                                        <p:tav tm="100000">
                                          <p:val>
                                            <p:strVal val="#ppt_h"/>
                                          </p:val>
                                        </p:tav>
                                      </p:tavLst>
                                    </p:anim>
                                    <p:animEffect transition="in" filter="fade">
                                      <p:cBhvr>
                                        <p:cTn id="59" dur="250"/>
                                        <p:tgtEl>
                                          <p:spTgt spid="45"/>
                                        </p:tgtEl>
                                      </p:cBhvr>
                                    </p:animEffect>
                                  </p:childTnLst>
                                </p:cTn>
                              </p:par>
                            </p:childTnLst>
                          </p:cTn>
                        </p:par>
                        <p:par>
                          <p:cTn id="60" fill="hold">
                            <p:stCondLst>
                              <p:cond delay="4250"/>
                            </p:stCondLst>
                            <p:childTnLst>
                              <p:par>
                                <p:cTn id="61" presetID="53" presetClass="entr" presetSubtype="16" fill="hold" grpId="0" nodeType="afterEffect">
                                  <p:stCondLst>
                                    <p:cond delay="0"/>
                                  </p:stCondLst>
                                  <p:childTnLst>
                                    <p:set>
                                      <p:cBhvr>
                                        <p:cTn id="62" dur="1" fill="hold">
                                          <p:stCondLst>
                                            <p:cond delay="0"/>
                                          </p:stCondLst>
                                        </p:cTn>
                                        <p:tgtEl>
                                          <p:spTgt spid="59"/>
                                        </p:tgtEl>
                                        <p:attrNameLst>
                                          <p:attrName>style.visibility</p:attrName>
                                        </p:attrNameLst>
                                      </p:cBhvr>
                                      <p:to>
                                        <p:strVal val="visible"/>
                                      </p:to>
                                    </p:set>
                                    <p:anim calcmode="lin" valueType="num">
                                      <p:cBhvr>
                                        <p:cTn id="63" dur="250" fill="hold"/>
                                        <p:tgtEl>
                                          <p:spTgt spid="59"/>
                                        </p:tgtEl>
                                        <p:attrNameLst>
                                          <p:attrName>ppt_w</p:attrName>
                                        </p:attrNameLst>
                                      </p:cBhvr>
                                      <p:tavLst>
                                        <p:tav tm="0">
                                          <p:val>
                                            <p:fltVal val="0"/>
                                          </p:val>
                                        </p:tav>
                                        <p:tav tm="100000">
                                          <p:val>
                                            <p:strVal val="#ppt_w"/>
                                          </p:val>
                                        </p:tav>
                                      </p:tavLst>
                                    </p:anim>
                                    <p:anim calcmode="lin" valueType="num">
                                      <p:cBhvr>
                                        <p:cTn id="64" dur="250" fill="hold"/>
                                        <p:tgtEl>
                                          <p:spTgt spid="59"/>
                                        </p:tgtEl>
                                        <p:attrNameLst>
                                          <p:attrName>ppt_h</p:attrName>
                                        </p:attrNameLst>
                                      </p:cBhvr>
                                      <p:tavLst>
                                        <p:tav tm="0">
                                          <p:val>
                                            <p:fltVal val="0"/>
                                          </p:val>
                                        </p:tav>
                                        <p:tav tm="100000">
                                          <p:val>
                                            <p:strVal val="#ppt_h"/>
                                          </p:val>
                                        </p:tav>
                                      </p:tavLst>
                                    </p:anim>
                                    <p:animEffect transition="in" filter="fade">
                                      <p:cBhvr>
                                        <p:cTn id="65" dur="250"/>
                                        <p:tgtEl>
                                          <p:spTgt spid="59"/>
                                        </p:tgtEl>
                                      </p:cBhvr>
                                    </p:animEffect>
                                  </p:childTnLst>
                                </p:cTn>
                              </p:par>
                            </p:childTnLst>
                          </p:cTn>
                        </p:par>
                        <p:par>
                          <p:cTn id="66" fill="hold">
                            <p:stCondLst>
                              <p:cond delay="4500"/>
                            </p:stCondLst>
                            <p:childTnLst>
                              <p:par>
                                <p:cTn id="67" presetID="53" presetClass="entr" presetSubtype="16" fill="hold" nodeType="afterEffect">
                                  <p:stCondLst>
                                    <p:cond delay="0"/>
                                  </p:stCondLst>
                                  <p:childTnLst>
                                    <p:set>
                                      <p:cBhvr>
                                        <p:cTn id="68" dur="1" fill="hold">
                                          <p:stCondLst>
                                            <p:cond delay="0"/>
                                          </p:stCondLst>
                                        </p:cTn>
                                        <p:tgtEl>
                                          <p:spTgt spid="68"/>
                                        </p:tgtEl>
                                        <p:attrNameLst>
                                          <p:attrName>style.visibility</p:attrName>
                                        </p:attrNameLst>
                                      </p:cBhvr>
                                      <p:to>
                                        <p:strVal val="visible"/>
                                      </p:to>
                                    </p:set>
                                    <p:anim calcmode="lin" valueType="num">
                                      <p:cBhvr>
                                        <p:cTn id="69" dur="250" fill="hold"/>
                                        <p:tgtEl>
                                          <p:spTgt spid="68"/>
                                        </p:tgtEl>
                                        <p:attrNameLst>
                                          <p:attrName>ppt_w</p:attrName>
                                        </p:attrNameLst>
                                      </p:cBhvr>
                                      <p:tavLst>
                                        <p:tav tm="0">
                                          <p:val>
                                            <p:fltVal val="0"/>
                                          </p:val>
                                        </p:tav>
                                        <p:tav tm="100000">
                                          <p:val>
                                            <p:strVal val="#ppt_w"/>
                                          </p:val>
                                        </p:tav>
                                      </p:tavLst>
                                    </p:anim>
                                    <p:anim calcmode="lin" valueType="num">
                                      <p:cBhvr>
                                        <p:cTn id="70" dur="250" fill="hold"/>
                                        <p:tgtEl>
                                          <p:spTgt spid="68"/>
                                        </p:tgtEl>
                                        <p:attrNameLst>
                                          <p:attrName>ppt_h</p:attrName>
                                        </p:attrNameLst>
                                      </p:cBhvr>
                                      <p:tavLst>
                                        <p:tav tm="0">
                                          <p:val>
                                            <p:fltVal val="0"/>
                                          </p:val>
                                        </p:tav>
                                        <p:tav tm="100000">
                                          <p:val>
                                            <p:strVal val="#ppt_h"/>
                                          </p:val>
                                        </p:tav>
                                      </p:tavLst>
                                    </p:anim>
                                    <p:animEffect transition="in" filter="fade">
                                      <p:cBhvr>
                                        <p:cTn id="71" dur="250"/>
                                        <p:tgtEl>
                                          <p:spTgt spid="68"/>
                                        </p:tgtEl>
                                      </p:cBhvr>
                                    </p:animEffect>
                                  </p:childTnLst>
                                </p:cTn>
                              </p:par>
                            </p:childTnLst>
                          </p:cTn>
                        </p:par>
                        <p:par>
                          <p:cTn id="72" fill="hold">
                            <p:stCondLst>
                              <p:cond delay="4750"/>
                            </p:stCondLst>
                            <p:childTnLst>
                              <p:par>
                                <p:cTn id="73" presetID="22" presetClass="entr" presetSubtype="8" fill="hold" nodeType="after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wipe(left)">
                                      <p:cBhvr>
                                        <p:cTn id="75" dur="500"/>
                                        <p:tgtEl>
                                          <p:spTgt spid="56"/>
                                        </p:tgtEl>
                                      </p:cBhvr>
                                    </p:animEffect>
                                  </p:childTnLst>
                                </p:cTn>
                              </p:par>
                            </p:childTnLst>
                          </p:cTn>
                        </p:par>
                        <p:par>
                          <p:cTn id="76" fill="hold">
                            <p:stCondLst>
                              <p:cond delay="5250"/>
                            </p:stCondLst>
                            <p:childTnLst>
                              <p:par>
                                <p:cTn id="77" presetID="53" presetClass="entr" presetSubtype="16" fill="hold" nodeType="afterEffect">
                                  <p:stCondLst>
                                    <p:cond delay="0"/>
                                  </p:stCondLst>
                                  <p:childTnLst>
                                    <p:set>
                                      <p:cBhvr>
                                        <p:cTn id="78" dur="1" fill="hold">
                                          <p:stCondLst>
                                            <p:cond delay="0"/>
                                          </p:stCondLst>
                                        </p:cTn>
                                        <p:tgtEl>
                                          <p:spTgt spid="73"/>
                                        </p:tgtEl>
                                        <p:attrNameLst>
                                          <p:attrName>style.visibility</p:attrName>
                                        </p:attrNameLst>
                                      </p:cBhvr>
                                      <p:to>
                                        <p:strVal val="visible"/>
                                      </p:to>
                                    </p:set>
                                    <p:anim calcmode="lin" valueType="num">
                                      <p:cBhvr>
                                        <p:cTn id="79" dur="250" fill="hold"/>
                                        <p:tgtEl>
                                          <p:spTgt spid="73"/>
                                        </p:tgtEl>
                                        <p:attrNameLst>
                                          <p:attrName>ppt_w</p:attrName>
                                        </p:attrNameLst>
                                      </p:cBhvr>
                                      <p:tavLst>
                                        <p:tav tm="0">
                                          <p:val>
                                            <p:fltVal val="0"/>
                                          </p:val>
                                        </p:tav>
                                        <p:tav tm="100000">
                                          <p:val>
                                            <p:strVal val="#ppt_w"/>
                                          </p:val>
                                        </p:tav>
                                      </p:tavLst>
                                    </p:anim>
                                    <p:anim calcmode="lin" valueType="num">
                                      <p:cBhvr>
                                        <p:cTn id="80" dur="250" fill="hold"/>
                                        <p:tgtEl>
                                          <p:spTgt spid="73"/>
                                        </p:tgtEl>
                                        <p:attrNameLst>
                                          <p:attrName>ppt_h</p:attrName>
                                        </p:attrNameLst>
                                      </p:cBhvr>
                                      <p:tavLst>
                                        <p:tav tm="0">
                                          <p:val>
                                            <p:fltVal val="0"/>
                                          </p:val>
                                        </p:tav>
                                        <p:tav tm="100000">
                                          <p:val>
                                            <p:strVal val="#ppt_h"/>
                                          </p:val>
                                        </p:tav>
                                      </p:tavLst>
                                    </p:anim>
                                    <p:animEffect transition="in" filter="fade">
                                      <p:cBhvr>
                                        <p:cTn id="81" dur="250"/>
                                        <p:tgtEl>
                                          <p:spTgt spid="73"/>
                                        </p:tgtEl>
                                      </p:cBhvr>
                                    </p:animEffect>
                                  </p:childTnLst>
                                </p:cTn>
                              </p:par>
                            </p:childTnLst>
                          </p:cTn>
                        </p:par>
                        <p:par>
                          <p:cTn id="82" fill="hold">
                            <p:stCondLst>
                              <p:cond delay="5500"/>
                            </p:stCondLst>
                            <p:childTnLst>
                              <p:par>
                                <p:cTn id="83" presetID="53" presetClass="entr" presetSubtype="16" fill="hold" grpId="0" nodeType="afterEffect">
                                  <p:stCondLst>
                                    <p:cond delay="0"/>
                                  </p:stCondLst>
                                  <p:childTnLst>
                                    <p:set>
                                      <p:cBhvr>
                                        <p:cTn id="84" dur="1" fill="hold">
                                          <p:stCondLst>
                                            <p:cond delay="0"/>
                                          </p:stCondLst>
                                        </p:cTn>
                                        <p:tgtEl>
                                          <p:spTgt spid="86"/>
                                        </p:tgtEl>
                                        <p:attrNameLst>
                                          <p:attrName>style.visibility</p:attrName>
                                        </p:attrNameLst>
                                      </p:cBhvr>
                                      <p:to>
                                        <p:strVal val="visible"/>
                                      </p:to>
                                    </p:set>
                                    <p:anim calcmode="lin" valueType="num">
                                      <p:cBhvr>
                                        <p:cTn id="85" dur="250" fill="hold"/>
                                        <p:tgtEl>
                                          <p:spTgt spid="86"/>
                                        </p:tgtEl>
                                        <p:attrNameLst>
                                          <p:attrName>ppt_w</p:attrName>
                                        </p:attrNameLst>
                                      </p:cBhvr>
                                      <p:tavLst>
                                        <p:tav tm="0">
                                          <p:val>
                                            <p:fltVal val="0"/>
                                          </p:val>
                                        </p:tav>
                                        <p:tav tm="100000">
                                          <p:val>
                                            <p:strVal val="#ppt_w"/>
                                          </p:val>
                                        </p:tav>
                                      </p:tavLst>
                                    </p:anim>
                                    <p:anim calcmode="lin" valueType="num">
                                      <p:cBhvr>
                                        <p:cTn id="86" dur="250" fill="hold"/>
                                        <p:tgtEl>
                                          <p:spTgt spid="86"/>
                                        </p:tgtEl>
                                        <p:attrNameLst>
                                          <p:attrName>ppt_h</p:attrName>
                                        </p:attrNameLst>
                                      </p:cBhvr>
                                      <p:tavLst>
                                        <p:tav tm="0">
                                          <p:val>
                                            <p:fltVal val="0"/>
                                          </p:val>
                                        </p:tav>
                                        <p:tav tm="100000">
                                          <p:val>
                                            <p:strVal val="#ppt_h"/>
                                          </p:val>
                                        </p:tav>
                                      </p:tavLst>
                                    </p:anim>
                                    <p:animEffect transition="in" filter="fade">
                                      <p:cBhvr>
                                        <p:cTn id="87" dur="250"/>
                                        <p:tgtEl>
                                          <p:spTgt spid="86"/>
                                        </p:tgtEl>
                                      </p:cBhvr>
                                    </p:animEffect>
                                  </p:childTnLst>
                                </p:cTn>
                              </p:par>
                            </p:childTnLst>
                          </p:cTn>
                        </p:par>
                        <p:par>
                          <p:cTn id="88" fill="hold">
                            <p:stCondLst>
                              <p:cond delay="5750"/>
                            </p:stCondLst>
                            <p:childTnLst>
                              <p:par>
                                <p:cTn id="89" presetID="53" presetClass="entr" presetSubtype="16" fill="hold" nodeType="afterEffect">
                                  <p:stCondLst>
                                    <p:cond delay="0"/>
                                  </p:stCondLst>
                                  <p:childTnLst>
                                    <p:set>
                                      <p:cBhvr>
                                        <p:cTn id="90" dur="1" fill="hold">
                                          <p:stCondLst>
                                            <p:cond delay="0"/>
                                          </p:stCondLst>
                                        </p:cTn>
                                        <p:tgtEl>
                                          <p:spTgt spid="95"/>
                                        </p:tgtEl>
                                        <p:attrNameLst>
                                          <p:attrName>style.visibility</p:attrName>
                                        </p:attrNameLst>
                                      </p:cBhvr>
                                      <p:to>
                                        <p:strVal val="visible"/>
                                      </p:to>
                                    </p:set>
                                    <p:anim calcmode="lin" valueType="num">
                                      <p:cBhvr>
                                        <p:cTn id="91" dur="250" fill="hold"/>
                                        <p:tgtEl>
                                          <p:spTgt spid="95"/>
                                        </p:tgtEl>
                                        <p:attrNameLst>
                                          <p:attrName>ppt_w</p:attrName>
                                        </p:attrNameLst>
                                      </p:cBhvr>
                                      <p:tavLst>
                                        <p:tav tm="0">
                                          <p:val>
                                            <p:fltVal val="0"/>
                                          </p:val>
                                        </p:tav>
                                        <p:tav tm="100000">
                                          <p:val>
                                            <p:strVal val="#ppt_w"/>
                                          </p:val>
                                        </p:tav>
                                      </p:tavLst>
                                    </p:anim>
                                    <p:anim calcmode="lin" valueType="num">
                                      <p:cBhvr>
                                        <p:cTn id="92" dur="250" fill="hold"/>
                                        <p:tgtEl>
                                          <p:spTgt spid="95"/>
                                        </p:tgtEl>
                                        <p:attrNameLst>
                                          <p:attrName>ppt_h</p:attrName>
                                        </p:attrNameLst>
                                      </p:cBhvr>
                                      <p:tavLst>
                                        <p:tav tm="0">
                                          <p:val>
                                            <p:fltVal val="0"/>
                                          </p:val>
                                        </p:tav>
                                        <p:tav tm="100000">
                                          <p:val>
                                            <p:strVal val="#ppt_h"/>
                                          </p:val>
                                        </p:tav>
                                      </p:tavLst>
                                    </p:anim>
                                    <p:animEffect transition="in" filter="fade">
                                      <p:cBhvr>
                                        <p:cTn id="93" dur="250"/>
                                        <p:tgtEl>
                                          <p:spTgt spid="95"/>
                                        </p:tgtEl>
                                      </p:cBhvr>
                                    </p:animEffect>
                                  </p:childTnLst>
                                </p:cTn>
                              </p:par>
                            </p:childTnLst>
                          </p:cTn>
                        </p:par>
                        <p:par>
                          <p:cTn id="94" fill="hold">
                            <p:stCondLst>
                              <p:cond delay="6000"/>
                            </p:stCondLst>
                            <p:childTnLst>
                              <p:par>
                                <p:cTn id="95" presetID="22" presetClass="entr" presetSubtype="8" fill="hold" nodeType="afterEffect">
                                  <p:stCondLst>
                                    <p:cond delay="250"/>
                                  </p:stCondLst>
                                  <p:childTnLst>
                                    <p:set>
                                      <p:cBhvr>
                                        <p:cTn id="96" dur="1" fill="hold">
                                          <p:stCondLst>
                                            <p:cond delay="0"/>
                                          </p:stCondLst>
                                        </p:cTn>
                                        <p:tgtEl>
                                          <p:spTgt spid="72"/>
                                        </p:tgtEl>
                                        <p:attrNameLst>
                                          <p:attrName>style.visibility</p:attrName>
                                        </p:attrNameLst>
                                      </p:cBhvr>
                                      <p:to>
                                        <p:strVal val="visible"/>
                                      </p:to>
                                    </p:set>
                                    <p:animEffect transition="in" filter="wipe(left)">
                                      <p:cBhvr>
                                        <p:cTn id="97" dur="500"/>
                                        <p:tgtEl>
                                          <p:spTgt spid="72"/>
                                        </p:tgtEl>
                                      </p:cBhvr>
                                    </p:animEffect>
                                  </p:childTnLst>
                                </p:cTn>
                              </p:par>
                            </p:childTnLst>
                          </p:cTn>
                        </p:par>
                        <p:par>
                          <p:cTn id="98" fill="hold">
                            <p:stCondLst>
                              <p:cond delay="6750"/>
                            </p:stCondLst>
                            <p:childTnLst>
                              <p:par>
                                <p:cTn id="99" presetID="53" presetClass="entr" presetSubtype="16" fill="hold" nodeType="afterEffect">
                                  <p:stCondLst>
                                    <p:cond delay="0"/>
                                  </p:stCondLst>
                                  <p:childTnLst>
                                    <p:set>
                                      <p:cBhvr>
                                        <p:cTn id="100" dur="1" fill="hold">
                                          <p:stCondLst>
                                            <p:cond delay="0"/>
                                          </p:stCondLst>
                                        </p:cTn>
                                        <p:tgtEl>
                                          <p:spTgt spid="80"/>
                                        </p:tgtEl>
                                        <p:attrNameLst>
                                          <p:attrName>style.visibility</p:attrName>
                                        </p:attrNameLst>
                                      </p:cBhvr>
                                      <p:to>
                                        <p:strVal val="visible"/>
                                      </p:to>
                                    </p:set>
                                    <p:anim calcmode="lin" valueType="num">
                                      <p:cBhvr>
                                        <p:cTn id="101" dur="250" fill="hold"/>
                                        <p:tgtEl>
                                          <p:spTgt spid="80"/>
                                        </p:tgtEl>
                                        <p:attrNameLst>
                                          <p:attrName>ppt_w</p:attrName>
                                        </p:attrNameLst>
                                      </p:cBhvr>
                                      <p:tavLst>
                                        <p:tav tm="0">
                                          <p:val>
                                            <p:fltVal val="0"/>
                                          </p:val>
                                        </p:tav>
                                        <p:tav tm="100000">
                                          <p:val>
                                            <p:strVal val="#ppt_w"/>
                                          </p:val>
                                        </p:tav>
                                      </p:tavLst>
                                    </p:anim>
                                    <p:anim calcmode="lin" valueType="num">
                                      <p:cBhvr>
                                        <p:cTn id="102" dur="250" fill="hold"/>
                                        <p:tgtEl>
                                          <p:spTgt spid="80"/>
                                        </p:tgtEl>
                                        <p:attrNameLst>
                                          <p:attrName>ppt_h</p:attrName>
                                        </p:attrNameLst>
                                      </p:cBhvr>
                                      <p:tavLst>
                                        <p:tav tm="0">
                                          <p:val>
                                            <p:fltVal val="0"/>
                                          </p:val>
                                        </p:tav>
                                        <p:tav tm="100000">
                                          <p:val>
                                            <p:strVal val="#ppt_h"/>
                                          </p:val>
                                        </p:tav>
                                      </p:tavLst>
                                    </p:anim>
                                    <p:animEffect transition="in" filter="fade">
                                      <p:cBhvr>
                                        <p:cTn id="103" dur="250"/>
                                        <p:tgtEl>
                                          <p:spTgt spid="80"/>
                                        </p:tgtEl>
                                      </p:cBhvr>
                                    </p:animEffect>
                                  </p:childTnLst>
                                </p:cTn>
                              </p:par>
                            </p:childTnLst>
                          </p:cTn>
                        </p:par>
                        <p:par>
                          <p:cTn id="104" fill="hold">
                            <p:stCondLst>
                              <p:cond delay="7000"/>
                            </p:stCondLst>
                            <p:childTnLst>
                              <p:par>
                                <p:cTn id="105" presetID="53" presetClass="entr" presetSubtype="16" fill="hold" grpId="0" nodeType="afterEffect">
                                  <p:stCondLst>
                                    <p:cond delay="0"/>
                                  </p:stCondLst>
                                  <p:childTnLst>
                                    <p:set>
                                      <p:cBhvr>
                                        <p:cTn id="106" dur="1" fill="hold">
                                          <p:stCondLst>
                                            <p:cond delay="0"/>
                                          </p:stCondLst>
                                        </p:cTn>
                                        <p:tgtEl>
                                          <p:spTgt spid="94"/>
                                        </p:tgtEl>
                                        <p:attrNameLst>
                                          <p:attrName>style.visibility</p:attrName>
                                        </p:attrNameLst>
                                      </p:cBhvr>
                                      <p:to>
                                        <p:strVal val="visible"/>
                                      </p:to>
                                    </p:set>
                                    <p:anim calcmode="lin" valueType="num">
                                      <p:cBhvr>
                                        <p:cTn id="107" dur="250" fill="hold"/>
                                        <p:tgtEl>
                                          <p:spTgt spid="94"/>
                                        </p:tgtEl>
                                        <p:attrNameLst>
                                          <p:attrName>ppt_w</p:attrName>
                                        </p:attrNameLst>
                                      </p:cBhvr>
                                      <p:tavLst>
                                        <p:tav tm="0">
                                          <p:val>
                                            <p:fltVal val="0"/>
                                          </p:val>
                                        </p:tav>
                                        <p:tav tm="100000">
                                          <p:val>
                                            <p:strVal val="#ppt_w"/>
                                          </p:val>
                                        </p:tav>
                                      </p:tavLst>
                                    </p:anim>
                                    <p:anim calcmode="lin" valueType="num">
                                      <p:cBhvr>
                                        <p:cTn id="108" dur="250" fill="hold"/>
                                        <p:tgtEl>
                                          <p:spTgt spid="94"/>
                                        </p:tgtEl>
                                        <p:attrNameLst>
                                          <p:attrName>ppt_h</p:attrName>
                                        </p:attrNameLst>
                                      </p:cBhvr>
                                      <p:tavLst>
                                        <p:tav tm="0">
                                          <p:val>
                                            <p:fltVal val="0"/>
                                          </p:val>
                                        </p:tav>
                                        <p:tav tm="100000">
                                          <p:val>
                                            <p:strVal val="#ppt_h"/>
                                          </p:val>
                                        </p:tav>
                                      </p:tavLst>
                                    </p:anim>
                                    <p:animEffect transition="in" filter="fade">
                                      <p:cBhvr>
                                        <p:cTn id="109" dur="250"/>
                                        <p:tgtEl>
                                          <p:spTgt spid="94"/>
                                        </p:tgtEl>
                                      </p:cBhvr>
                                    </p:animEffect>
                                  </p:childTnLst>
                                </p:cTn>
                              </p:par>
                            </p:childTnLst>
                          </p:cTn>
                        </p:par>
                        <p:par>
                          <p:cTn id="110" fill="hold">
                            <p:stCondLst>
                              <p:cond delay="7250"/>
                            </p:stCondLst>
                            <p:childTnLst>
                              <p:par>
                                <p:cTn id="111" presetID="53" presetClass="entr" presetSubtype="16" fill="hold" nodeType="afterEffect">
                                  <p:stCondLst>
                                    <p:cond delay="0"/>
                                  </p:stCondLst>
                                  <p:childTnLst>
                                    <p:set>
                                      <p:cBhvr>
                                        <p:cTn id="112" dur="1" fill="hold">
                                          <p:stCondLst>
                                            <p:cond delay="0"/>
                                          </p:stCondLst>
                                        </p:cTn>
                                        <p:tgtEl>
                                          <p:spTgt spid="103"/>
                                        </p:tgtEl>
                                        <p:attrNameLst>
                                          <p:attrName>style.visibility</p:attrName>
                                        </p:attrNameLst>
                                      </p:cBhvr>
                                      <p:to>
                                        <p:strVal val="visible"/>
                                      </p:to>
                                    </p:set>
                                    <p:anim calcmode="lin" valueType="num">
                                      <p:cBhvr>
                                        <p:cTn id="113" dur="250" fill="hold"/>
                                        <p:tgtEl>
                                          <p:spTgt spid="103"/>
                                        </p:tgtEl>
                                        <p:attrNameLst>
                                          <p:attrName>ppt_w</p:attrName>
                                        </p:attrNameLst>
                                      </p:cBhvr>
                                      <p:tavLst>
                                        <p:tav tm="0">
                                          <p:val>
                                            <p:fltVal val="0"/>
                                          </p:val>
                                        </p:tav>
                                        <p:tav tm="100000">
                                          <p:val>
                                            <p:strVal val="#ppt_w"/>
                                          </p:val>
                                        </p:tav>
                                      </p:tavLst>
                                    </p:anim>
                                    <p:anim calcmode="lin" valueType="num">
                                      <p:cBhvr>
                                        <p:cTn id="114" dur="250" fill="hold"/>
                                        <p:tgtEl>
                                          <p:spTgt spid="103"/>
                                        </p:tgtEl>
                                        <p:attrNameLst>
                                          <p:attrName>ppt_h</p:attrName>
                                        </p:attrNameLst>
                                      </p:cBhvr>
                                      <p:tavLst>
                                        <p:tav tm="0">
                                          <p:val>
                                            <p:fltVal val="0"/>
                                          </p:val>
                                        </p:tav>
                                        <p:tav tm="100000">
                                          <p:val>
                                            <p:strVal val="#ppt_h"/>
                                          </p:val>
                                        </p:tav>
                                      </p:tavLst>
                                    </p:anim>
                                    <p:animEffect transition="in" filter="fade">
                                      <p:cBhvr>
                                        <p:cTn id="115" dur="25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1" grpId="0"/>
      <p:bldP spid="55" grpId="0"/>
      <p:bldP spid="86" grpId="0"/>
      <p:bldP spid="94"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A90FD9AA-88FD-4EC6-B126-DDFCE29106A1}"/>
              </a:ext>
            </a:extLst>
          </p:cNvPr>
          <p:cNvSpPr>
            <a:spLocks noChangeArrowheads="1"/>
          </p:cNvSpPr>
          <p:nvPr/>
        </p:nvSpPr>
        <p:spPr bwMode="auto">
          <a:xfrm>
            <a:off x="-88553" y="356298"/>
            <a:ext cx="116287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2060"/>
                </a:solidFill>
                <a:effectLst/>
                <a:latin typeface="Tw Cen MT" panose="020B0602020104020603" pitchFamily="34" charset="0"/>
              </a:rPr>
              <a:t>ALGORITHM 1 – </a:t>
            </a:r>
            <a:r>
              <a:rPr kumimoji="0" lang="en-US" altLang="en-US" sz="3200" b="1" i="0" u="none" strike="noStrike" cap="none" normalizeH="0" baseline="0" dirty="0" err="1">
                <a:ln>
                  <a:noFill/>
                </a:ln>
                <a:solidFill>
                  <a:srgbClr val="002060"/>
                </a:solidFill>
                <a:effectLst/>
                <a:latin typeface="Tw Cen MT" panose="020B0602020104020603" pitchFamily="34" charset="0"/>
              </a:rPr>
              <a:t>Gustavson’s</a:t>
            </a:r>
            <a:r>
              <a:rPr kumimoji="0" lang="en-US" altLang="en-US" sz="3200" b="1" i="0" u="none" strike="noStrike" cap="none" normalizeH="0" baseline="0" dirty="0">
                <a:ln>
                  <a:noFill/>
                </a:ln>
                <a:solidFill>
                  <a:srgbClr val="002060"/>
                </a:solidFill>
                <a:effectLst/>
                <a:latin typeface="Tw Cen MT" panose="020B0602020104020603" pitchFamily="34" charset="0"/>
              </a:rPr>
              <a:t> Row-wise </a:t>
            </a:r>
            <a:r>
              <a:rPr kumimoji="0" lang="en-US" altLang="en-US" sz="3200" b="1" i="0" u="none" strike="noStrike" cap="none" normalizeH="0" baseline="0" dirty="0" err="1">
                <a:ln>
                  <a:noFill/>
                </a:ln>
                <a:solidFill>
                  <a:srgbClr val="002060"/>
                </a:solidFill>
                <a:effectLst/>
                <a:latin typeface="Tw Cen MT" panose="020B0602020104020603" pitchFamily="34" charset="0"/>
              </a:rPr>
              <a:t>SpGEMM</a:t>
            </a:r>
            <a:r>
              <a:rPr kumimoji="0" lang="en-US" altLang="en-US" sz="3200" b="1" i="0" u="none" strike="noStrike" cap="none" normalizeH="0" baseline="0" dirty="0">
                <a:ln>
                  <a:noFill/>
                </a:ln>
                <a:solidFill>
                  <a:srgbClr val="002060"/>
                </a:solidFill>
                <a:effectLst/>
                <a:latin typeface="Tw Cen MT" panose="020B0602020104020603" pitchFamily="34" charset="0"/>
              </a:rPr>
              <a:t> 3</a:t>
            </a:r>
            <a:endParaRPr kumimoji="0" lang="en-US" altLang="en-US" sz="1400" b="0" i="0" u="none" strike="noStrike" cap="none" normalizeH="0" baseline="0" dirty="0">
              <a:ln>
                <a:noFill/>
              </a:ln>
              <a:solidFill>
                <a:srgbClr val="002060"/>
              </a:solidFill>
              <a:effectLst/>
              <a:latin typeface="Tw Cen MT" panose="020B0602020104020603" pitchFamily="34" charset="0"/>
            </a:endParaRPr>
          </a:p>
        </p:txBody>
      </p:sp>
      <p:sp>
        <p:nvSpPr>
          <p:cNvPr id="22" name="TextBox 21">
            <a:extLst>
              <a:ext uri="{FF2B5EF4-FFF2-40B4-BE49-F238E27FC236}">
                <a16:creationId xmlns:a16="http://schemas.microsoft.com/office/drawing/2014/main" id="{76E3B599-2AF3-449E-84D2-B680F4342892}"/>
              </a:ext>
            </a:extLst>
          </p:cNvPr>
          <p:cNvSpPr txBox="1"/>
          <p:nvPr/>
        </p:nvSpPr>
        <p:spPr>
          <a:xfrm>
            <a:off x="779074" y="1261335"/>
            <a:ext cx="10773508" cy="501675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Input: Sparse matrices A and B</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Output: Sparse matrix C</a:t>
            </a:r>
          </a:p>
          <a:p>
            <a:pPr lvl="0" algn="just" eaLnBrk="0" fontAlgn="base" hangingPunct="0">
              <a:spcBef>
                <a:spcPct val="0"/>
              </a:spcBef>
              <a:spcAft>
                <a:spcPct val="0"/>
              </a:spcAft>
            </a:pPr>
            <a:endParaRPr lang="en-US" altLang="en-US" sz="2000" b="1" dirty="0">
              <a:solidFill>
                <a:schemeClr val="accent1"/>
              </a:solidFill>
              <a:latin typeface="Tw Cen MT" panose="020B0602020104020603" pitchFamily="34" charset="0"/>
            </a:endParaRP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set matrix C to</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for all ai* in matrix A in parallel do</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for all </a:t>
            </a:r>
            <a:r>
              <a:rPr lang="en-US" altLang="en-US" sz="2000" b="1" dirty="0" err="1">
                <a:solidFill>
                  <a:schemeClr val="accent1"/>
                </a:solidFill>
                <a:latin typeface="Tw Cen MT" panose="020B0602020104020603" pitchFamily="34" charset="0"/>
              </a:rPr>
              <a:t>aik</a:t>
            </a:r>
            <a:r>
              <a:rPr lang="en-US" altLang="en-US" sz="2000" b="1" dirty="0">
                <a:solidFill>
                  <a:schemeClr val="accent1"/>
                </a:solidFill>
                <a:latin typeface="Tw Cen MT" panose="020B0602020104020603" pitchFamily="34" charset="0"/>
              </a:rPr>
              <a:t> in row ai* do</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for all </a:t>
            </a:r>
            <a:r>
              <a:rPr lang="en-US" altLang="en-US" sz="2000" b="1" dirty="0" err="1">
                <a:solidFill>
                  <a:schemeClr val="accent1"/>
                </a:solidFill>
                <a:latin typeface="Tw Cen MT" panose="020B0602020104020603" pitchFamily="34" charset="0"/>
              </a:rPr>
              <a:t>bkj</a:t>
            </a:r>
            <a:r>
              <a:rPr lang="en-US" altLang="en-US" sz="2000" b="1" dirty="0">
                <a:solidFill>
                  <a:schemeClr val="accent1"/>
                </a:solidFill>
                <a:latin typeface="Tw Cen MT" panose="020B0602020104020603" pitchFamily="34" charset="0"/>
              </a:rPr>
              <a:t> in row bk* do</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value ← </a:t>
            </a:r>
            <a:r>
              <a:rPr lang="en-US" altLang="en-US" sz="2000" b="1" dirty="0" err="1">
                <a:solidFill>
                  <a:schemeClr val="accent1"/>
                </a:solidFill>
                <a:latin typeface="Tw Cen MT" panose="020B0602020104020603" pitchFamily="34" charset="0"/>
              </a:rPr>
              <a:t>aik</a:t>
            </a:r>
            <a:r>
              <a:rPr lang="en-US" altLang="en-US" sz="2000" b="1" dirty="0">
                <a:solidFill>
                  <a:schemeClr val="accent1"/>
                </a:solidFill>
                <a:latin typeface="Tw Cen MT" panose="020B0602020104020603" pitchFamily="34" charset="0"/>
              </a:rPr>
              <a:t> </a:t>
            </a:r>
            <a:r>
              <a:rPr lang="en-US" altLang="en-US" sz="2000" b="1" dirty="0" err="1">
                <a:solidFill>
                  <a:schemeClr val="accent1"/>
                </a:solidFill>
                <a:latin typeface="Tw Cen MT" panose="020B0602020104020603" pitchFamily="34" charset="0"/>
              </a:rPr>
              <a:t>bkj</a:t>
            </a:r>
            <a:endParaRPr lang="en-US" altLang="en-US" sz="2000" b="1" dirty="0">
              <a:solidFill>
                <a:schemeClr val="accent1"/>
              </a:solidFill>
              <a:latin typeface="Tw Cen MT" panose="020B0602020104020603" pitchFamily="34" charset="0"/>
            </a:endParaRP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If </a:t>
            </a:r>
            <a:r>
              <a:rPr lang="en-US" altLang="en-US" sz="2000" b="1" dirty="0" err="1">
                <a:solidFill>
                  <a:schemeClr val="accent1"/>
                </a:solidFill>
                <a:latin typeface="Tw Cen MT" panose="020B0602020104020603" pitchFamily="34" charset="0"/>
              </a:rPr>
              <a:t>cij</a:t>
            </a:r>
            <a:r>
              <a:rPr lang="en-US" altLang="en-US" sz="2000" b="1" dirty="0">
                <a:solidFill>
                  <a:schemeClr val="accent1"/>
                </a:solidFill>
                <a:latin typeface="Tw Cen MT" panose="020B0602020104020603" pitchFamily="34" charset="0"/>
              </a:rPr>
              <a:t> Ɇ ci* then</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insert ( </a:t>
            </a:r>
            <a:r>
              <a:rPr lang="en-US" altLang="en-US" sz="2000" b="1" dirty="0" err="1">
                <a:solidFill>
                  <a:schemeClr val="accent1"/>
                </a:solidFill>
                <a:latin typeface="Tw Cen MT" panose="020B0602020104020603" pitchFamily="34" charset="0"/>
              </a:rPr>
              <a:t>cij</a:t>
            </a:r>
            <a:r>
              <a:rPr lang="en-US" altLang="en-US" sz="2000" b="1" dirty="0">
                <a:solidFill>
                  <a:schemeClr val="accent1"/>
                </a:solidFill>
                <a:latin typeface="Tw Cen MT" panose="020B0602020104020603" pitchFamily="34" charset="0"/>
              </a:rPr>
              <a:t> ← value ) to ci*</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else</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a:t>
            </a:r>
            <a:r>
              <a:rPr lang="en-US" altLang="en-US" sz="2000" b="1" dirty="0" err="1">
                <a:solidFill>
                  <a:schemeClr val="accent1"/>
                </a:solidFill>
                <a:latin typeface="Tw Cen MT" panose="020B0602020104020603" pitchFamily="34" charset="0"/>
              </a:rPr>
              <a:t>cij</a:t>
            </a:r>
            <a:r>
              <a:rPr lang="en-US" altLang="en-US" sz="2000" b="1" dirty="0">
                <a:solidFill>
                  <a:schemeClr val="accent1"/>
                </a:solidFill>
                <a:latin typeface="Tw Cen MT" panose="020B0602020104020603" pitchFamily="34" charset="0"/>
              </a:rPr>
              <a:t> ← </a:t>
            </a:r>
            <a:r>
              <a:rPr lang="en-US" altLang="en-US" sz="2000" b="1" dirty="0" err="1">
                <a:solidFill>
                  <a:schemeClr val="accent1"/>
                </a:solidFill>
                <a:latin typeface="Tw Cen MT" panose="020B0602020104020603" pitchFamily="34" charset="0"/>
              </a:rPr>
              <a:t>cij</a:t>
            </a:r>
            <a:r>
              <a:rPr lang="en-US" altLang="en-US" sz="2000" b="1" dirty="0">
                <a:solidFill>
                  <a:schemeClr val="accent1"/>
                </a:solidFill>
                <a:latin typeface="Tw Cen MT" panose="020B0602020104020603" pitchFamily="34" charset="0"/>
              </a:rPr>
              <a:t> + value</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end if</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end for</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end for</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end for</a:t>
            </a:r>
            <a:endParaRPr lang="en-US" altLang="en-US" dirty="0">
              <a:solidFill>
                <a:srgbClr val="002060"/>
              </a:solidFill>
              <a:latin typeface="Tw Cen MT" panose="020B0602020104020603" pitchFamily="34" charset="0"/>
            </a:endParaRPr>
          </a:p>
        </p:txBody>
      </p:sp>
    </p:spTree>
    <p:extLst>
      <p:ext uri="{BB962C8B-B14F-4D97-AF65-F5344CB8AC3E}">
        <p14:creationId xmlns:p14="http://schemas.microsoft.com/office/powerpoint/2010/main" val="10300593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750"/>
                                        <p:tgtEl>
                                          <p:spTgt spid="21">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A90FD9AA-88FD-4EC6-B126-DDFCE29106A1}"/>
              </a:ext>
            </a:extLst>
          </p:cNvPr>
          <p:cNvSpPr>
            <a:spLocks noChangeArrowheads="1"/>
          </p:cNvSpPr>
          <p:nvPr/>
        </p:nvSpPr>
        <p:spPr bwMode="auto">
          <a:xfrm>
            <a:off x="-88553" y="107722"/>
            <a:ext cx="116287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2060"/>
                </a:solidFill>
                <a:effectLst/>
                <a:latin typeface="Tw Cen MT" panose="020B0602020104020603" pitchFamily="34" charset="0"/>
              </a:rPr>
              <a:t>ALGORITHM 2 – Rows</a:t>
            </a:r>
            <a:r>
              <a:rPr kumimoji="0" lang="en-US" altLang="en-US" sz="3200" b="1" i="0" u="none" strike="noStrike" cap="none" normalizeH="0" dirty="0">
                <a:ln>
                  <a:noFill/>
                </a:ln>
                <a:solidFill>
                  <a:srgbClr val="002060"/>
                </a:solidFill>
                <a:effectLst/>
                <a:latin typeface="Tw Cen MT" panose="020B0602020104020603" pitchFamily="34" charset="0"/>
              </a:rPr>
              <a:t> to Threads</a:t>
            </a:r>
            <a:endParaRPr kumimoji="0" lang="en-US" altLang="en-US" sz="1400" b="0" i="0" u="none" strike="noStrike" cap="none" normalizeH="0" baseline="0" dirty="0">
              <a:ln>
                <a:noFill/>
              </a:ln>
              <a:solidFill>
                <a:srgbClr val="002060"/>
              </a:solidFill>
              <a:effectLst/>
              <a:latin typeface="Tw Cen MT" panose="020B0602020104020603" pitchFamily="34" charset="0"/>
            </a:endParaRPr>
          </a:p>
        </p:txBody>
      </p:sp>
      <p:sp>
        <p:nvSpPr>
          <p:cNvPr id="22" name="TextBox 21">
            <a:extLst>
              <a:ext uri="{FF2B5EF4-FFF2-40B4-BE49-F238E27FC236}">
                <a16:creationId xmlns:a16="http://schemas.microsoft.com/office/drawing/2014/main" id="{76E3B599-2AF3-449E-84D2-B680F4342892}"/>
              </a:ext>
            </a:extLst>
          </p:cNvPr>
          <p:cNvSpPr txBox="1"/>
          <p:nvPr/>
        </p:nvSpPr>
        <p:spPr>
          <a:xfrm>
            <a:off x="779074" y="746427"/>
            <a:ext cx="10773508" cy="5509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lvl="0" algn="just" eaLnBrk="0" fontAlgn="base" hangingPunct="0">
              <a:spcBef>
                <a:spcPct val="0"/>
              </a:spcBef>
              <a:spcAft>
                <a:spcPct val="0"/>
              </a:spcAft>
            </a:pPr>
            <a:r>
              <a:rPr lang="en-US" altLang="en-US" sz="1600" b="1" dirty="0">
                <a:solidFill>
                  <a:schemeClr val="accent1"/>
                </a:solidFill>
                <a:latin typeface="Tw Cen MT" panose="020B0602020104020603" pitchFamily="34" charset="0"/>
              </a:rPr>
              <a:t>Input: Sparse matrices A and B</a:t>
            </a:r>
          </a:p>
          <a:p>
            <a:pPr lvl="0" algn="just" eaLnBrk="0" fontAlgn="base" hangingPunct="0">
              <a:spcBef>
                <a:spcPct val="0"/>
              </a:spcBef>
              <a:spcAft>
                <a:spcPct val="0"/>
              </a:spcAft>
            </a:pPr>
            <a:r>
              <a:rPr lang="en-US" altLang="en-US" sz="1600" b="1" dirty="0">
                <a:solidFill>
                  <a:schemeClr val="accent1"/>
                </a:solidFill>
                <a:latin typeface="Tw Cen MT" panose="020B0602020104020603" pitchFamily="34" charset="0"/>
              </a:rPr>
              <a:t>Output: Array offset</a:t>
            </a:r>
          </a:p>
          <a:p>
            <a:pPr lvl="0" algn="just" eaLnBrk="0" fontAlgn="base" hangingPunct="0">
              <a:spcBef>
                <a:spcPct val="0"/>
              </a:spcBef>
              <a:spcAft>
                <a:spcPct val="0"/>
              </a:spcAft>
            </a:pPr>
            <a:endParaRPr lang="en-US" altLang="en-US" sz="1600" b="1" dirty="0">
              <a:solidFill>
                <a:schemeClr val="accent1"/>
              </a:solidFill>
              <a:latin typeface="Tw Cen MT" panose="020B0602020104020603" pitchFamily="34" charset="0"/>
            </a:endParaRPr>
          </a:p>
          <a:p>
            <a:pPr lvl="0" algn="just" eaLnBrk="0" fontAlgn="base" hangingPunct="0">
              <a:spcBef>
                <a:spcPct val="0"/>
              </a:spcBef>
              <a:spcAft>
                <a:spcPct val="0"/>
              </a:spcAft>
            </a:pPr>
            <a:r>
              <a:rPr lang="en-US" altLang="en-US" sz="1600" b="1" dirty="0">
                <a:solidFill>
                  <a:schemeClr val="accent1"/>
                </a:solidFill>
                <a:latin typeface="Tw Cen MT" panose="020B0602020104020603" pitchFamily="34" charset="0"/>
              </a:rPr>
              <a:t>1. Set FLOP vector</a:t>
            </a:r>
          </a:p>
          <a:p>
            <a:pPr lvl="0" algn="just" eaLnBrk="0" fontAlgn="base" hangingPunct="0">
              <a:spcBef>
                <a:spcPct val="0"/>
              </a:spcBef>
              <a:spcAft>
                <a:spcPct val="0"/>
              </a:spcAft>
            </a:pPr>
            <a:r>
              <a:rPr lang="en-US" altLang="en-US" sz="1600" b="1" dirty="0">
                <a:solidFill>
                  <a:schemeClr val="accent1"/>
                </a:solidFill>
                <a:latin typeface="Tw Cen MT" panose="020B0602020104020603" pitchFamily="34" charset="0"/>
              </a:rPr>
              <a:t>for </a:t>
            </a:r>
            <a:r>
              <a:rPr lang="en-US" altLang="en-US" sz="1600" b="1" dirty="0" err="1">
                <a:solidFill>
                  <a:schemeClr val="accent1"/>
                </a:solidFill>
                <a:latin typeface="Tw Cen MT" panose="020B0602020104020603" pitchFamily="34" charset="0"/>
              </a:rPr>
              <a:t>i</a:t>
            </a:r>
            <a:r>
              <a:rPr lang="en-US" altLang="en-US" sz="1600" b="1" dirty="0">
                <a:solidFill>
                  <a:schemeClr val="accent1"/>
                </a:solidFill>
                <a:latin typeface="Tw Cen MT" panose="020B0602020104020603" pitchFamily="34" charset="0"/>
              </a:rPr>
              <a:t> ← 0 to m in parallel do</a:t>
            </a:r>
          </a:p>
          <a:p>
            <a:pPr lvl="0" algn="just" eaLnBrk="0" fontAlgn="base" hangingPunct="0">
              <a:spcBef>
                <a:spcPct val="0"/>
              </a:spcBef>
              <a:spcAft>
                <a:spcPct val="0"/>
              </a:spcAft>
            </a:pPr>
            <a:r>
              <a:rPr lang="en-US" altLang="en-US" sz="1600" b="1" dirty="0">
                <a:solidFill>
                  <a:schemeClr val="accent1"/>
                </a:solidFill>
                <a:latin typeface="Tw Cen MT" panose="020B0602020104020603" pitchFamily="34" charset="0"/>
              </a:rPr>
              <a:t>	flop [ </a:t>
            </a:r>
            <a:r>
              <a:rPr lang="en-US" altLang="en-US" sz="1600" b="1" dirty="0" err="1">
                <a:solidFill>
                  <a:schemeClr val="accent1"/>
                </a:solidFill>
                <a:latin typeface="Tw Cen MT" panose="020B0602020104020603" pitchFamily="34" charset="0"/>
              </a:rPr>
              <a:t>i</a:t>
            </a:r>
            <a:r>
              <a:rPr lang="en-US" altLang="en-US" sz="1600" b="1" dirty="0">
                <a:solidFill>
                  <a:schemeClr val="accent1"/>
                </a:solidFill>
                <a:latin typeface="Tw Cen MT" panose="020B0602020104020603" pitchFamily="34" charset="0"/>
              </a:rPr>
              <a:t> ] ← 0</a:t>
            </a:r>
          </a:p>
          <a:p>
            <a:pPr lvl="0" algn="just" eaLnBrk="0" fontAlgn="base" hangingPunct="0">
              <a:spcBef>
                <a:spcPct val="0"/>
              </a:spcBef>
              <a:spcAft>
                <a:spcPct val="0"/>
              </a:spcAft>
            </a:pPr>
            <a:r>
              <a:rPr lang="en-US" altLang="en-US" sz="1600" b="1" dirty="0">
                <a:solidFill>
                  <a:schemeClr val="accent1"/>
                </a:solidFill>
                <a:latin typeface="Tw Cen MT" panose="020B0602020104020603" pitchFamily="34" charset="0"/>
              </a:rPr>
              <a:t>	for j ← </a:t>
            </a:r>
            <a:r>
              <a:rPr lang="en-US" altLang="en-US" sz="1600" b="1" dirty="0" err="1">
                <a:solidFill>
                  <a:schemeClr val="accent1"/>
                </a:solidFill>
                <a:latin typeface="Tw Cen MT" panose="020B0602020104020603" pitchFamily="34" charset="0"/>
              </a:rPr>
              <a:t>rptsA</a:t>
            </a:r>
            <a:r>
              <a:rPr lang="en-US" altLang="en-US" sz="1600" b="1" dirty="0">
                <a:solidFill>
                  <a:schemeClr val="accent1"/>
                </a:solidFill>
                <a:latin typeface="Tw Cen MT" panose="020B0602020104020603" pitchFamily="34" charset="0"/>
              </a:rPr>
              <a:t> [ </a:t>
            </a:r>
            <a:r>
              <a:rPr lang="en-US" altLang="en-US" sz="1600" b="1" dirty="0" err="1">
                <a:solidFill>
                  <a:schemeClr val="accent1"/>
                </a:solidFill>
                <a:latin typeface="Tw Cen MT" panose="020B0602020104020603" pitchFamily="34" charset="0"/>
              </a:rPr>
              <a:t>i</a:t>
            </a:r>
            <a:r>
              <a:rPr lang="en-US" altLang="en-US" sz="1600" b="1" dirty="0">
                <a:solidFill>
                  <a:schemeClr val="accent1"/>
                </a:solidFill>
                <a:latin typeface="Tw Cen MT" panose="020B0602020104020603" pitchFamily="34" charset="0"/>
              </a:rPr>
              <a:t> ] to </a:t>
            </a:r>
            <a:r>
              <a:rPr lang="en-US" altLang="en-US" sz="1600" b="1" dirty="0" err="1">
                <a:solidFill>
                  <a:schemeClr val="accent1"/>
                </a:solidFill>
                <a:latin typeface="Tw Cen MT" panose="020B0602020104020603" pitchFamily="34" charset="0"/>
              </a:rPr>
              <a:t>rptsA</a:t>
            </a:r>
            <a:r>
              <a:rPr lang="en-US" altLang="en-US" sz="1600" b="1" dirty="0">
                <a:solidFill>
                  <a:schemeClr val="accent1"/>
                </a:solidFill>
                <a:latin typeface="Tw Cen MT" panose="020B0602020104020603" pitchFamily="34" charset="0"/>
              </a:rPr>
              <a:t> [ i+1] do</a:t>
            </a:r>
          </a:p>
          <a:p>
            <a:pPr lvl="0" algn="just" eaLnBrk="0" fontAlgn="base" hangingPunct="0">
              <a:spcBef>
                <a:spcPct val="0"/>
              </a:spcBef>
              <a:spcAft>
                <a:spcPct val="0"/>
              </a:spcAft>
            </a:pPr>
            <a:r>
              <a:rPr lang="en-US" altLang="en-US" sz="1600" b="1" dirty="0">
                <a:solidFill>
                  <a:schemeClr val="accent1"/>
                </a:solidFill>
                <a:latin typeface="Tw Cen MT" panose="020B0602020104020603" pitchFamily="34" charset="0"/>
              </a:rPr>
              <a:t>		</a:t>
            </a:r>
            <a:r>
              <a:rPr lang="en-US" altLang="en-US" sz="1600" b="1" dirty="0" err="1">
                <a:solidFill>
                  <a:schemeClr val="accent1"/>
                </a:solidFill>
                <a:latin typeface="Tw Cen MT" panose="020B0602020104020603" pitchFamily="34" charset="0"/>
              </a:rPr>
              <a:t>rnz</a:t>
            </a:r>
            <a:r>
              <a:rPr lang="en-US" altLang="en-US" sz="1600" b="1" dirty="0">
                <a:solidFill>
                  <a:schemeClr val="accent1"/>
                </a:solidFill>
                <a:latin typeface="Tw Cen MT" panose="020B0602020104020603" pitchFamily="34" charset="0"/>
              </a:rPr>
              <a:t> ← </a:t>
            </a:r>
            <a:r>
              <a:rPr lang="en-US" altLang="en-US" sz="1600" b="1" dirty="0" err="1">
                <a:solidFill>
                  <a:schemeClr val="accent1"/>
                </a:solidFill>
                <a:latin typeface="Tw Cen MT" panose="020B0602020104020603" pitchFamily="34" charset="0"/>
              </a:rPr>
              <a:t>rptsB</a:t>
            </a:r>
            <a:r>
              <a:rPr lang="en-US" altLang="en-US" sz="1600" b="1" dirty="0">
                <a:solidFill>
                  <a:schemeClr val="accent1"/>
                </a:solidFill>
                <a:latin typeface="Tw Cen MT" panose="020B0602020104020603" pitchFamily="34" charset="0"/>
              </a:rPr>
              <a:t> [ cols A [ j] + 1] – </a:t>
            </a:r>
            <a:r>
              <a:rPr lang="en-US" altLang="en-US" sz="1600" b="1" dirty="0" err="1">
                <a:solidFill>
                  <a:schemeClr val="accent1"/>
                </a:solidFill>
                <a:latin typeface="Tw Cen MT" panose="020B0602020104020603" pitchFamily="34" charset="0"/>
              </a:rPr>
              <a:t>rptB</a:t>
            </a:r>
            <a:r>
              <a:rPr lang="en-US" altLang="en-US" sz="1600" b="1" dirty="0">
                <a:solidFill>
                  <a:schemeClr val="accent1"/>
                </a:solidFill>
                <a:latin typeface="Tw Cen MT" panose="020B0602020104020603" pitchFamily="34" charset="0"/>
              </a:rPr>
              <a:t> [</a:t>
            </a:r>
            <a:r>
              <a:rPr lang="en-US" altLang="en-US" sz="1600" b="1" dirty="0" err="1">
                <a:solidFill>
                  <a:schemeClr val="accent1"/>
                </a:solidFill>
                <a:latin typeface="Tw Cen MT" panose="020B0602020104020603" pitchFamily="34" charset="0"/>
              </a:rPr>
              <a:t>colsA</a:t>
            </a:r>
            <a:r>
              <a:rPr lang="en-US" altLang="en-US" sz="1600" b="1" dirty="0">
                <a:solidFill>
                  <a:schemeClr val="accent1"/>
                </a:solidFill>
                <a:latin typeface="Tw Cen MT" panose="020B0602020104020603" pitchFamily="34" charset="0"/>
              </a:rPr>
              <a:t> [ j]]</a:t>
            </a:r>
          </a:p>
          <a:p>
            <a:pPr lvl="0" algn="just" eaLnBrk="0" fontAlgn="base" hangingPunct="0">
              <a:spcBef>
                <a:spcPct val="0"/>
              </a:spcBef>
              <a:spcAft>
                <a:spcPct val="0"/>
              </a:spcAft>
            </a:pPr>
            <a:r>
              <a:rPr lang="en-US" altLang="en-US" sz="1600" b="1" dirty="0">
                <a:solidFill>
                  <a:schemeClr val="accent1"/>
                </a:solidFill>
                <a:latin typeface="Tw Cen MT" panose="020B0602020104020603" pitchFamily="34" charset="0"/>
              </a:rPr>
              <a:t>		flop [ </a:t>
            </a:r>
            <a:r>
              <a:rPr lang="en-US" altLang="en-US" sz="1600" b="1" dirty="0" err="1">
                <a:solidFill>
                  <a:schemeClr val="accent1"/>
                </a:solidFill>
                <a:latin typeface="Tw Cen MT" panose="020B0602020104020603" pitchFamily="34" charset="0"/>
              </a:rPr>
              <a:t>i</a:t>
            </a:r>
            <a:r>
              <a:rPr lang="en-US" altLang="en-US" sz="1600" b="1" dirty="0">
                <a:solidFill>
                  <a:schemeClr val="accent1"/>
                </a:solidFill>
                <a:latin typeface="Tw Cen MT" panose="020B0602020104020603" pitchFamily="34" charset="0"/>
              </a:rPr>
              <a:t> ] ← flop [ </a:t>
            </a:r>
            <a:r>
              <a:rPr lang="en-US" altLang="en-US" sz="1600" b="1" dirty="0" err="1">
                <a:solidFill>
                  <a:schemeClr val="accent1"/>
                </a:solidFill>
                <a:latin typeface="Tw Cen MT" panose="020B0602020104020603" pitchFamily="34" charset="0"/>
              </a:rPr>
              <a:t>i</a:t>
            </a:r>
            <a:r>
              <a:rPr lang="en-US" altLang="en-US" sz="1600" b="1" dirty="0">
                <a:solidFill>
                  <a:schemeClr val="accent1"/>
                </a:solidFill>
                <a:latin typeface="Tw Cen MT" panose="020B0602020104020603" pitchFamily="34" charset="0"/>
              </a:rPr>
              <a:t> ] + </a:t>
            </a:r>
            <a:r>
              <a:rPr lang="en-US" altLang="en-US" sz="1600" b="1" dirty="0" err="1">
                <a:solidFill>
                  <a:schemeClr val="accent1"/>
                </a:solidFill>
                <a:latin typeface="Tw Cen MT" panose="020B0602020104020603" pitchFamily="34" charset="0"/>
              </a:rPr>
              <a:t>rnz</a:t>
            </a:r>
            <a:endParaRPr lang="en-US" altLang="en-US" sz="1600" b="1" dirty="0">
              <a:solidFill>
                <a:schemeClr val="accent1"/>
              </a:solidFill>
              <a:latin typeface="Tw Cen MT" panose="020B0602020104020603" pitchFamily="34" charset="0"/>
            </a:endParaRPr>
          </a:p>
          <a:p>
            <a:pPr lvl="0" algn="just" eaLnBrk="0" fontAlgn="base" hangingPunct="0">
              <a:spcBef>
                <a:spcPct val="0"/>
              </a:spcBef>
              <a:spcAft>
                <a:spcPct val="0"/>
              </a:spcAft>
            </a:pPr>
            <a:r>
              <a:rPr lang="en-US" altLang="en-US" sz="1600" b="1" dirty="0">
                <a:solidFill>
                  <a:schemeClr val="accent1"/>
                </a:solidFill>
                <a:latin typeface="Tw Cen MT" panose="020B0602020104020603" pitchFamily="34" charset="0"/>
              </a:rPr>
              <a:t>	end for</a:t>
            </a:r>
          </a:p>
          <a:p>
            <a:pPr lvl="0" algn="just" eaLnBrk="0" fontAlgn="base" hangingPunct="0">
              <a:spcBef>
                <a:spcPct val="0"/>
              </a:spcBef>
              <a:spcAft>
                <a:spcPct val="0"/>
              </a:spcAft>
            </a:pPr>
            <a:r>
              <a:rPr lang="en-US" altLang="en-US" sz="1600" b="1" dirty="0">
                <a:solidFill>
                  <a:schemeClr val="accent1"/>
                </a:solidFill>
                <a:latin typeface="Tw Cen MT" panose="020B0602020104020603" pitchFamily="34" charset="0"/>
              </a:rPr>
              <a:t>end for</a:t>
            </a:r>
          </a:p>
          <a:p>
            <a:pPr lvl="0" algn="just" eaLnBrk="0" fontAlgn="base" hangingPunct="0">
              <a:spcBef>
                <a:spcPct val="0"/>
              </a:spcBef>
              <a:spcAft>
                <a:spcPct val="0"/>
              </a:spcAft>
            </a:pPr>
            <a:endParaRPr lang="en-US" altLang="en-US" sz="1600" b="1" dirty="0">
              <a:solidFill>
                <a:schemeClr val="accent1"/>
              </a:solidFill>
              <a:latin typeface="Tw Cen MT" panose="020B0602020104020603" pitchFamily="34" charset="0"/>
            </a:endParaRPr>
          </a:p>
          <a:p>
            <a:pPr lvl="0" algn="just" eaLnBrk="0" fontAlgn="base" hangingPunct="0">
              <a:spcBef>
                <a:spcPct val="0"/>
              </a:spcBef>
              <a:spcAft>
                <a:spcPct val="0"/>
              </a:spcAft>
            </a:pPr>
            <a:r>
              <a:rPr lang="en-US" altLang="en-US" sz="1600" b="1" dirty="0">
                <a:solidFill>
                  <a:schemeClr val="accent1"/>
                </a:solidFill>
                <a:latin typeface="Tw Cen MT" panose="020B0602020104020603" pitchFamily="34" charset="0"/>
              </a:rPr>
              <a:t>2 . Assign rows to thread</a:t>
            </a:r>
          </a:p>
          <a:p>
            <a:pPr lvl="0" algn="just" eaLnBrk="0" fontAlgn="base" hangingPunct="0">
              <a:spcBef>
                <a:spcPct val="0"/>
              </a:spcBef>
              <a:spcAft>
                <a:spcPct val="0"/>
              </a:spcAft>
            </a:pPr>
            <a:r>
              <a:rPr lang="en-US" altLang="en-US" sz="1600" b="1" dirty="0" err="1">
                <a:solidFill>
                  <a:schemeClr val="accent1"/>
                </a:solidFill>
                <a:latin typeface="Tw Cen MT" panose="020B0602020104020603" pitchFamily="34" charset="0"/>
              </a:rPr>
              <a:t>Flopps</a:t>
            </a:r>
            <a:r>
              <a:rPr lang="en-US" altLang="en-US" sz="1600" b="1" dirty="0">
                <a:solidFill>
                  <a:schemeClr val="accent1"/>
                </a:solidFill>
                <a:latin typeface="Tw Cen MT" panose="020B0602020104020603" pitchFamily="34" charset="0"/>
              </a:rPr>
              <a:t> ← </a:t>
            </a:r>
            <a:r>
              <a:rPr lang="en-US" altLang="en-US" sz="1600" b="1" dirty="0" err="1">
                <a:solidFill>
                  <a:schemeClr val="accent1"/>
                </a:solidFill>
                <a:latin typeface="Tw Cen MT" panose="020B0602020104020603" pitchFamily="34" charset="0"/>
              </a:rPr>
              <a:t>ParallelPrefixSum</a:t>
            </a:r>
            <a:r>
              <a:rPr lang="en-US" altLang="en-US" sz="1600" b="1" dirty="0">
                <a:solidFill>
                  <a:schemeClr val="accent1"/>
                </a:solidFill>
                <a:latin typeface="Tw Cen MT" panose="020B0602020104020603" pitchFamily="34" charset="0"/>
              </a:rPr>
              <a:t> ( flop )</a:t>
            </a:r>
          </a:p>
          <a:p>
            <a:pPr lvl="0" algn="just" eaLnBrk="0" fontAlgn="base" hangingPunct="0">
              <a:spcBef>
                <a:spcPct val="0"/>
              </a:spcBef>
              <a:spcAft>
                <a:spcPct val="0"/>
              </a:spcAft>
            </a:pPr>
            <a:r>
              <a:rPr lang="en-US" altLang="en-US" sz="1600" b="1" dirty="0" err="1">
                <a:solidFill>
                  <a:schemeClr val="accent1"/>
                </a:solidFill>
                <a:latin typeface="Tw Cen MT" panose="020B0602020104020603" pitchFamily="34" charset="0"/>
              </a:rPr>
              <a:t>Sumflop</a:t>
            </a:r>
            <a:r>
              <a:rPr lang="en-US" altLang="en-US" sz="1600" b="1" dirty="0">
                <a:solidFill>
                  <a:schemeClr val="accent1"/>
                </a:solidFill>
                <a:latin typeface="Tw Cen MT" panose="020B0602020104020603" pitchFamily="34" charset="0"/>
              </a:rPr>
              <a:t> ← </a:t>
            </a:r>
            <a:r>
              <a:rPr lang="en-US" altLang="en-US" sz="1600" b="1" dirty="0" err="1">
                <a:solidFill>
                  <a:schemeClr val="accent1"/>
                </a:solidFill>
                <a:latin typeface="Tw Cen MT" panose="020B0602020104020603" pitchFamily="34" charset="0"/>
              </a:rPr>
              <a:t>flopps</a:t>
            </a:r>
            <a:r>
              <a:rPr lang="en-US" altLang="en-US" sz="1600" b="1" dirty="0">
                <a:solidFill>
                  <a:schemeClr val="accent1"/>
                </a:solidFill>
                <a:latin typeface="Tw Cen MT" panose="020B0602020104020603" pitchFamily="34" charset="0"/>
              </a:rPr>
              <a:t> [ m ]</a:t>
            </a:r>
          </a:p>
          <a:p>
            <a:pPr lvl="0" algn="just" eaLnBrk="0" fontAlgn="base" hangingPunct="0">
              <a:spcBef>
                <a:spcPct val="0"/>
              </a:spcBef>
              <a:spcAft>
                <a:spcPct val="0"/>
              </a:spcAft>
            </a:pPr>
            <a:r>
              <a:rPr lang="en-US" altLang="en-US" sz="1600" b="1" dirty="0" err="1">
                <a:solidFill>
                  <a:schemeClr val="accent1"/>
                </a:solidFill>
                <a:latin typeface="Tw Cen MT" panose="020B0602020104020603" pitchFamily="34" charset="0"/>
              </a:rPr>
              <a:t>tnum</a:t>
            </a:r>
            <a:r>
              <a:rPr lang="en-US" altLang="en-US" sz="1600" b="1" dirty="0">
                <a:solidFill>
                  <a:schemeClr val="accent1"/>
                </a:solidFill>
                <a:latin typeface="Tw Cen MT" panose="020B0602020104020603" pitchFamily="34" charset="0"/>
              </a:rPr>
              <a:t> ← </a:t>
            </a:r>
            <a:r>
              <a:rPr lang="en-US" altLang="en-US" sz="1600" b="1" dirty="0" err="1">
                <a:solidFill>
                  <a:schemeClr val="accent1"/>
                </a:solidFill>
                <a:latin typeface="Tw Cen MT" panose="020B0602020104020603" pitchFamily="34" charset="0"/>
              </a:rPr>
              <a:t>omp_get_max_threads</a:t>
            </a:r>
            <a:r>
              <a:rPr lang="en-US" altLang="en-US" sz="1600" b="1" dirty="0">
                <a:solidFill>
                  <a:schemeClr val="accent1"/>
                </a:solidFill>
                <a:latin typeface="Tw Cen MT" panose="020B0602020104020603" pitchFamily="34" charset="0"/>
              </a:rPr>
              <a:t> ()</a:t>
            </a:r>
          </a:p>
          <a:p>
            <a:pPr lvl="0" algn="just" eaLnBrk="0" fontAlgn="base" hangingPunct="0">
              <a:spcBef>
                <a:spcPct val="0"/>
              </a:spcBef>
              <a:spcAft>
                <a:spcPct val="0"/>
              </a:spcAft>
            </a:pPr>
            <a:r>
              <a:rPr lang="en-US" altLang="en-US" sz="1600" b="1" dirty="0" err="1">
                <a:solidFill>
                  <a:schemeClr val="accent1"/>
                </a:solidFill>
                <a:latin typeface="Tw Cen MT" panose="020B0602020104020603" pitchFamily="34" charset="0"/>
              </a:rPr>
              <a:t>aveflop</a:t>
            </a:r>
            <a:r>
              <a:rPr lang="en-US" altLang="en-US" sz="1600" b="1" dirty="0">
                <a:solidFill>
                  <a:schemeClr val="accent1"/>
                </a:solidFill>
                <a:latin typeface="Tw Cen MT" panose="020B0602020104020603" pitchFamily="34" charset="0"/>
              </a:rPr>
              <a:t> ← </a:t>
            </a:r>
            <a:r>
              <a:rPr lang="en-US" altLang="en-US" sz="1600" b="1" dirty="0" err="1">
                <a:solidFill>
                  <a:schemeClr val="accent1"/>
                </a:solidFill>
                <a:latin typeface="Tw Cen MT" panose="020B0602020104020603" pitchFamily="34" charset="0"/>
              </a:rPr>
              <a:t>sumflop</a:t>
            </a:r>
            <a:r>
              <a:rPr lang="en-US" altLang="en-US" sz="1600" b="1" dirty="0">
                <a:solidFill>
                  <a:schemeClr val="accent1"/>
                </a:solidFill>
                <a:latin typeface="Tw Cen MT" panose="020B0602020104020603" pitchFamily="34" charset="0"/>
              </a:rPr>
              <a:t> / </a:t>
            </a:r>
            <a:r>
              <a:rPr lang="en-US" altLang="en-US" sz="1600" b="1" dirty="0" err="1">
                <a:solidFill>
                  <a:schemeClr val="accent1"/>
                </a:solidFill>
                <a:latin typeface="Tw Cen MT" panose="020B0602020104020603" pitchFamily="34" charset="0"/>
              </a:rPr>
              <a:t>tnum</a:t>
            </a:r>
            <a:endParaRPr lang="en-US" altLang="en-US" sz="1600" b="1" dirty="0">
              <a:solidFill>
                <a:schemeClr val="accent1"/>
              </a:solidFill>
              <a:latin typeface="Tw Cen MT" panose="020B0602020104020603" pitchFamily="34" charset="0"/>
            </a:endParaRPr>
          </a:p>
          <a:p>
            <a:pPr lvl="0" algn="just" eaLnBrk="0" fontAlgn="base" hangingPunct="0">
              <a:spcBef>
                <a:spcPct val="0"/>
              </a:spcBef>
              <a:spcAft>
                <a:spcPct val="0"/>
              </a:spcAft>
            </a:pPr>
            <a:r>
              <a:rPr lang="en-US" altLang="en-US" sz="1600" b="1" dirty="0">
                <a:solidFill>
                  <a:schemeClr val="accent1"/>
                </a:solidFill>
                <a:latin typeface="Tw Cen MT" panose="020B0602020104020603" pitchFamily="34" charset="0"/>
              </a:rPr>
              <a:t>offset[0] ← 0</a:t>
            </a:r>
          </a:p>
          <a:p>
            <a:pPr lvl="0" algn="just" eaLnBrk="0" fontAlgn="base" hangingPunct="0">
              <a:spcBef>
                <a:spcPct val="0"/>
              </a:spcBef>
              <a:spcAft>
                <a:spcPct val="0"/>
              </a:spcAft>
            </a:pPr>
            <a:r>
              <a:rPr lang="en-US" altLang="en-US" sz="1600" b="1" dirty="0">
                <a:solidFill>
                  <a:schemeClr val="accent1"/>
                </a:solidFill>
                <a:latin typeface="Tw Cen MT" panose="020B0602020104020603" pitchFamily="34" charset="0"/>
              </a:rPr>
              <a:t>for </a:t>
            </a:r>
            <a:r>
              <a:rPr lang="en-US" altLang="en-US" sz="1600" b="1" dirty="0" err="1">
                <a:solidFill>
                  <a:schemeClr val="accent1"/>
                </a:solidFill>
                <a:latin typeface="Tw Cen MT" panose="020B0602020104020603" pitchFamily="34" charset="0"/>
              </a:rPr>
              <a:t>tid</a:t>
            </a:r>
            <a:r>
              <a:rPr lang="en-US" altLang="en-US" sz="1600" b="1" dirty="0">
                <a:solidFill>
                  <a:schemeClr val="accent1"/>
                </a:solidFill>
                <a:latin typeface="Tw Cen MT" panose="020B0602020104020603" pitchFamily="34" charset="0"/>
              </a:rPr>
              <a:t> ← 1 to </a:t>
            </a:r>
            <a:r>
              <a:rPr lang="en-US" altLang="en-US" sz="1600" b="1" dirty="0" err="1">
                <a:solidFill>
                  <a:schemeClr val="accent1"/>
                </a:solidFill>
                <a:latin typeface="Tw Cen MT" panose="020B0602020104020603" pitchFamily="34" charset="0"/>
              </a:rPr>
              <a:t>tnum</a:t>
            </a:r>
            <a:r>
              <a:rPr lang="en-US" altLang="en-US" sz="1600" b="1" dirty="0">
                <a:solidFill>
                  <a:schemeClr val="accent1"/>
                </a:solidFill>
                <a:latin typeface="Tw Cen MT" panose="020B0602020104020603" pitchFamily="34" charset="0"/>
              </a:rPr>
              <a:t> in parallel do</a:t>
            </a:r>
          </a:p>
          <a:p>
            <a:pPr lvl="0" algn="just" eaLnBrk="0" fontAlgn="base" hangingPunct="0">
              <a:spcBef>
                <a:spcPct val="0"/>
              </a:spcBef>
              <a:spcAft>
                <a:spcPct val="0"/>
              </a:spcAft>
            </a:pPr>
            <a:r>
              <a:rPr lang="en-US" altLang="en-US" sz="1600" b="1" dirty="0">
                <a:solidFill>
                  <a:schemeClr val="accent1"/>
                </a:solidFill>
                <a:latin typeface="Tw Cen MT" panose="020B0602020104020603" pitchFamily="34" charset="0"/>
              </a:rPr>
              <a:t>	offset [ </a:t>
            </a:r>
            <a:r>
              <a:rPr lang="en-US" altLang="en-US" sz="1600" b="1" dirty="0" err="1">
                <a:solidFill>
                  <a:schemeClr val="accent1"/>
                </a:solidFill>
                <a:latin typeface="Tw Cen MT" panose="020B0602020104020603" pitchFamily="34" charset="0"/>
              </a:rPr>
              <a:t>tid</a:t>
            </a:r>
            <a:r>
              <a:rPr lang="en-US" altLang="en-US" sz="1600" b="1" dirty="0">
                <a:solidFill>
                  <a:schemeClr val="accent1"/>
                </a:solidFill>
                <a:latin typeface="Tw Cen MT" panose="020B0602020104020603" pitchFamily="34" charset="0"/>
              </a:rPr>
              <a:t> ] ← </a:t>
            </a:r>
            <a:r>
              <a:rPr lang="en-US" altLang="en-US" sz="1600" b="1" dirty="0" err="1">
                <a:solidFill>
                  <a:schemeClr val="accent1"/>
                </a:solidFill>
                <a:latin typeface="Tw Cen MT" panose="020B0602020104020603" pitchFamily="34" charset="0"/>
              </a:rPr>
              <a:t>lowbnd</a:t>
            </a:r>
            <a:r>
              <a:rPr lang="en-US" altLang="en-US" sz="1600" b="1" dirty="0">
                <a:solidFill>
                  <a:schemeClr val="accent1"/>
                </a:solidFill>
                <a:latin typeface="Tw Cen MT" panose="020B0602020104020603" pitchFamily="34" charset="0"/>
              </a:rPr>
              <a:t> ( </a:t>
            </a:r>
            <a:r>
              <a:rPr lang="en-US" altLang="en-US" sz="1600" b="1" dirty="0" err="1">
                <a:solidFill>
                  <a:schemeClr val="accent1"/>
                </a:solidFill>
                <a:latin typeface="Tw Cen MT" panose="020B0602020104020603" pitchFamily="34" charset="0"/>
              </a:rPr>
              <a:t>flopps</a:t>
            </a:r>
            <a:r>
              <a:rPr lang="en-US" altLang="en-US" sz="1600" b="1" dirty="0">
                <a:solidFill>
                  <a:schemeClr val="accent1"/>
                </a:solidFill>
                <a:latin typeface="Tw Cen MT" panose="020B0602020104020603" pitchFamily="34" charset="0"/>
              </a:rPr>
              <a:t>, </a:t>
            </a:r>
            <a:r>
              <a:rPr lang="en-US" altLang="en-US" sz="1600" b="1" dirty="0" err="1">
                <a:solidFill>
                  <a:schemeClr val="accent1"/>
                </a:solidFill>
                <a:latin typeface="Tw Cen MT" panose="020B0602020104020603" pitchFamily="34" charset="0"/>
              </a:rPr>
              <a:t>aveflop</a:t>
            </a:r>
            <a:r>
              <a:rPr lang="en-US" altLang="en-US" sz="1600" b="1" dirty="0">
                <a:solidFill>
                  <a:schemeClr val="accent1"/>
                </a:solidFill>
                <a:latin typeface="Tw Cen MT" panose="020B0602020104020603" pitchFamily="34" charset="0"/>
              </a:rPr>
              <a:t> </a:t>
            </a:r>
            <a:r>
              <a:rPr lang="en-US" altLang="en-US" sz="1600" b="1" dirty="0" err="1">
                <a:solidFill>
                  <a:schemeClr val="accent1"/>
                </a:solidFill>
                <a:latin typeface="Tw Cen MT" panose="020B0602020104020603" pitchFamily="34" charset="0"/>
              </a:rPr>
              <a:t>tid</a:t>
            </a:r>
            <a:r>
              <a:rPr lang="en-US" altLang="en-US" sz="1600" b="1" dirty="0">
                <a:solidFill>
                  <a:schemeClr val="accent1"/>
                </a:solidFill>
                <a:latin typeface="Tw Cen MT" panose="020B0602020104020603" pitchFamily="34" charset="0"/>
              </a:rPr>
              <a:t> )</a:t>
            </a:r>
          </a:p>
          <a:p>
            <a:pPr lvl="0" algn="just" eaLnBrk="0" fontAlgn="base" hangingPunct="0">
              <a:spcBef>
                <a:spcPct val="0"/>
              </a:spcBef>
              <a:spcAft>
                <a:spcPct val="0"/>
              </a:spcAft>
            </a:pPr>
            <a:r>
              <a:rPr lang="en-US" altLang="en-US" sz="1600" b="1" dirty="0">
                <a:solidFill>
                  <a:schemeClr val="accent1"/>
                </a:solidFill>
                <a:latin typeface="Tw Cen MT" panose="020B0602020104020603" pitchFamily="34" charset="0"/>
              </a:rPr>
              <a:t>end for</a:t>
            </a:r>
          </a:p>
          <a:p>
            <a:pPr lvl="0" algn="just" eaLnBrk="0" fontAlgn="base" hangingPunct="0">
              <a:spcBef>
                <a:spcPct val="0"/>
              </a:spcBef>
              <a:spcAft>
                <a:spcPct val="0"/>
              </a:spcAft>
            </a:pPr>
            <a:r>
              <a:rPr lang="en-US" altLang="en-US" sz="1600" b="1" dirty="0">
                <a:solidFill>
                  <a:schemeClr val="accent1"/>
                </a:solidFill>
                <a:latin typeface="Tw Cen MT" panose="020B0602020104020603" pitchFamily="34" charset="0"/>
              </a:rPr>
              <a:t>offset [ </a:t>
            </a:r>
            <a:r>
              <a:rPr lang="en-US" altLang="en-US" sz="1600" b="1" dirty="0" err="1">
                <a:solidFill>
                  <a:schemeClr val="accent1"/>
                </a:solidFill>
                <a:latin typeface="Tw Cen MT" panose="020B0602020104020603" pitchFamily="34" charset="0"/>
              </a:rPr>
              <a:t>tnum</a:t>
            </a:r>
            <a:r>
              <a:rPr lang="en-US" altLang="en-US" sz="1600" b="1" dirty="0">
                <a:solidFill>
                  <a:schemeClr val="accent1"/>
                </a:solidFill>
                <a:latin typeface="Tw Cen MT" panose="020B0602020104020603" pitchFamily="34" charset="0"/>
              </a:rPr>
              <a:t> ] ← m</a:t>
            </a:r>
            <a:endParaRPr lang="en-US" altLang="en-US" sz="1600" dirty="0">
              <a:solidFill>
                <a:srgbClr val="002060"/>
              </a:solidFill>
              <a:latin typeface="Tw Cen MT" panose="020B0602020104020603" pitchFamily="34" charset="0"/>
            </a:endParaRPr>
          </a:p>
        </p:txBody>
      </p:sp>
    </p:spTree>
    <p:extLst>
      <p:ext uri="{BB962C8B-B14F-4D97-AF65-F5344CB8AC3E}">
        <p14:creationId xmlns:p14="http://schemas.microsoft.com/office/powerpoint/2010/main" val="36170300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750"/>
                                        <p:tgtEl>
                                          <p:spTgt spid="21">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A90FD9AA-88FD-4EC6-B126-DDFCE29106A1}"/>
              </a:ext>
            </a:extLst>
          </p:cNvPr>
          <p:cNvSpPr>
            <a:spLocks noChangeArrowheads="1"/>
          </p:cNvSpPr>
          <p:nvPr/>
        </p:nvSpPr>
        <p:spPr bwMode="auto">
          <a:xfrm>
            <a:off x="-88553" y="107722"/>
            <a:ext cx="116287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2060"/>
                </a:solidFill>
                <a:effectLst/>
                <a:latin typeface="Tw Cen MT" panose="020B0602020104020603" pitchFamily="34" charset="0"/>
              </a:rPr>
              <a:t>ALGORITHM 3 – HASH </a:t>
            </a:r>
            <a:r>
              <a:rPr kumimoji="0" lang="en-US" altLang="en-US" sz="3200" b="1" i="0" u="none" strike="noStrike" cap="none" normalizeH="0" baseline="0" dirty="0" err="1">
                <a:ln>
                  <a:noFill/>
                </a:ln>
                <a:solidFill>
                  <a:srgbClr val="002060"/>
                </a:solidFill>
                <a:effectLst/>
                <a:latin typeface="Tw Cen MT" panose="020B0602020104020603" pitchFamily="34" charset="0"/>
              </a:rPr>
              <a:t>SpGEMM</a:t>
            </a:r>
            <a:endParaRPr kumimoji="0" lang="en-US" altLang="en-US" sz="1400" b="0" i="0" u="none" strike="noStrike" cap="none" normalizeH="0" baseline="0" dirty="0">
              <a:ln>
                <a:noFill/>
              </a:ln>
              <a:solidFill>
                <a:srgbClr val="002060"/>
              </a:solidFill>
              <a:effectLst/>
              <a:latin typeface="Tw Cen MT" panose="020B0602020104020603" pitchFamily="34" charset="0"/>
            </a:endParaRPr>
          </a:p>
        </p:txBody>
      </p:sp>
      <p:sp>
        <p:nvSpPr>
          <p:cNvPr id="22" name="TextBox 21">
            <a:extLst>
              <a:ext uri="{FF2B5EF4-FFF2-40B4-BE49-F238E27FC236}">
                <a16:creationId xmlns:a16="http://schemas.microsoft.com/office/drawing/2014/main" id="{76E3B599-2AF3-449E-84D2-B680F4342892}"/>
              </a:ext>
            </a:extLst>
          </p:cNvPr>
          <p:cNvSpPr txBox="1"/>
          <p:nvPr/>
        </p:nvSpPr>
        <p:spPr>
          <a:xfrm>
            <a:off x="779074" y="728672"/>
            <a:ext cx="10773508" cy="563231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Input: Sparse matrices A and B</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Output: Sparse matrix C</a:t>
            </a:r>
          </a:p>
          <a:p>
            <a:pPr lvl="0" algn="just" eaLnBrk="0" fontAlgn="base" hangingPunct="0">
              <a:spcBef>
                <a:spcPct val="0"/>
              </a:spcBef>
              <a:spcAft>
                <a:spcPct val="0"/>
              </a:spcAft>
            </a:pPr>
            <a:endParaRPr lang="en-US" altLang="en-US" sz="2000" b="1" dirty="0">
              <a:solidFill>
                <a:schemeClr val="accent1"/>
              </a:solidFill>
              <a:latin typeface="Tw Cen MT" panose="020B0602020104020603" pitchFamily="34" charset="0"/>
            </a:endParaRP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offset ← </a:t>
            </a:r>
            <a:r>
              <a:rPr lang="en-US" altLang="en-US" sz="2000" b="1" dirty="0" err="1">
                <a:solidFill>
                  <a:schemeClr val="accent1"/>
                </a:solidFill>
                <a:latin typeface="Tw Cen MT" panose="020B0602020104020603" pitchFamily="34" charset="0"/>
              </a:rPr>
              <a:t>RowsToThreads</a:t>
            </a:r>
            <a:r>
              <a:rPr lang="en-US" altLang="en-US" sz="2000" b="1" dirty="0">
                <a:solidFill>
                  <a:schemeClr val="accent1"/>
                </a:solidFill>
                <a:latin typeface="Tw Cen MT" panose="020B0602020104020603" pitchFamily="34" charset="0"/>
              </a:rPr>
              <a:t> ( A, B )</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{Determine hash-table size for each thread}</a:t>
            </a:r>
          </a:p>
          <a:p>
            <a:pPr lvl="0" algn="just" eaLnBrk="0" fontAlgn="base" hangingPunct="0">
              <a:spcBef>
                <a:spcPct val="0"/>
              </a:spcBef>
              <a:spcAft>
                <a:spcPct val="0"/>
              </a:spcAft>
            </a:pPr>
            <a:r>
              <a:rPr lang="en-US" altLang="en-US" sz="2000" b="1" dirty="0" err="1">
                <a:solidFill>
                  <a:schemeClr val="accent1"/>
                </a:solidFill>
                <a:latin typeface="Tw Cen MT" panose="020B0602020104020603" pitchFamily="34" charset="0"/>
              </a:rPr>
              <a:t>tnum</a:t>
            </a:r>
            <a:r>
              <a:rPr lang="en-US" altLang="en-US" sz="2000" b="1" dirty="0">
                <a:solidFill>
                  <a:schemeClr val="accent1"/>
                </a:solidFill>
                <a:latin typeface="Tw Cen MT" panose="020B0602020104020603" pitchFamily="34" charset="0"/>
              </a:rPr>
              <a:t> ← </a:t>
            </a:r>
            <a:r>
              <a:rPr lang="en-US" altLang="en-US" sz="2000" b="1" dirty="0" err="1">
                <a:solidFill>
                  <a:schemeClr val="accent1"/>
                </a:solidFill>
                <a:latin typeface="Tw Cen MT" panose="020B0602020104020603" pitchFamily="34" charset="0"/>
              </a:rPr>
              <a:t>omp_get_max_threads</a:t>
            </a:r>
            <a:r>
              <a:rPr lang="en-US" altLang="en-US" sz="2000" b="1" dirty="0">
                <a:solidFill>
                  <a:schemeClr val="accent1"/>
                </a:solidFill>
                <a:latin typeface="Tw Cen MT" panose="020B0602020104020603" pitchFamily="34" charset="0"/>
              </a:rPr>
              <a:t> ()</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for </a:t>
            </a:r>
            <a:r>
              <a:rPr lang="en-US" altLang="en-US" sz="2000" b="1" dirty="0" err="1">
                <a:solidFill>
                  <a:schemeClr val="accent1"/>
                </a:solidFill>
                <a:latin typeface="Tw Cen MT" panose="020B0602020104020603" pitchFamily="34" charset="0"/>
              </a:rPr>
              <a:t>tid</a:t>
            </a:r>
            <a:r>
              <a:rPr lang="en-US" altLang="en-US" sz="2000" b="1" dirty="0">
                <a:solidFill>
                  <a:schemeClr val="accent1"/>
                </a:solidFill>
                <a:latin typeface="Tw Cen MT" panose="020B0602020104020603" pitchFamily="34" charset="0"/>
              </a:rPr>
              <a:t> ← 0 to </a:t>
            </a:r>
            <a:r>
              <a:rPr lang="en-US" altLang="en-US" sz="2000" b="1" dirty="0" err="1">
                <a:solidFill>
                  <a:schemeClr val="accent1"/>
                </a:solidFill>
                <a:latin typeface="Tw Cen MT" panose="020B0602020104020603" pitchFamily="34" charset="0"/>
              </a:rPr>
              <a:t>tnum</a:t>
            </a:r>
            <a:r>
              <a:rPr lang="en-US" altLang="en-US" sz="2000" b="1" dirty="0">
                <a:solidFill>
                  <a:schemeClr val="accent1"/>
                </a:solidFill>
                <a:latin typeface="Tw Cen MT" panose="020B0602020104020603" pitchFamily="34" charset="0"/>
              </a:rPr>
              <a:t> in parallel do</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a:t>
            </a:r>
            <a:r>
              <a:rPr lang="en-US" altLang="en-US" sz="2000" b="1" dirty="0" err="1">
                <a:solidFill>
                  <a:schemeClr val="accent1"/>
                </a:solidFill>
                <a:latin typeface="Tw Cen MT" panose="020B0602020104020603" pitchFamily="34" charset="0"/>
              </a:rPr>
              <a:t>sizet</a:t>
            </a:r>
            <a:r>
              <a:rPr lang="en-US" altLang="en-US" sz="2000" b="1" dirty="0">
                <a:solidFill>
                  <a:schemeClr val="accent1"/>
                </a:solidFill>
                <a:latin typeface="Tw Cen MT" panose="020B0602020104020603" pitchFamily="34" charset="0"/>
              </a:rPr>
              <a:t> ← 0</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for </a:t>
            </a:r>
            <a:r>
              <a:rPr lang="en-US" altLang="en-US" sz="2000" b="1" dirty="0" err="1">
                <a:solidFill>
                  <a:schemeClr val="accent1"/>
                </a:solidFill>
                <a:latin typeface="Tw Cen MT" panose="020B0602020104020603" pitchFamily="34" charset="0"/>
              </a:rPr>
              <a:t>i</a:t>
            </a:r>
            <a:r>
              <a:rPr lang="en-US" altLang="en-US" sz="2000" b="1" dirty="0">
                <a:solidFill>
                  <a:schemeClr val="accent1"/>
                </a:solidFill>
                <a:latin typeface="Tw Cen MT" panose="020B0602020104020603" pitchFamily="34" charset="0"/>
              </a:rPr>
              <a:t> ← offset [ </a:t>
            </a:r>
            <a:r>
              <a:rPr lang="en-US" altLang="en-US" sz="2000" b="1" dirty="0" err="1">
                <a:solidFill>
                  <a:schemeClr val="accent1"/>
                </a:solidFill>
                <a:latin typeface="Tw Cen MT" panose="020B0602020104020603" pitchFamily="34" charset="0"/>
              </a:rPr>
              <a:t>tid</a:t>
            </a:r>
            <a:r>
              <a:rPr lang="en-US" altLang="en-US" sz="2000" b="1" dirty="0">
                <a:solidFill>
                  <a:schemeClr val="accent1"/>
                </a:solidFill>
                <a:latin typeface="Tw Cen MT" panose="020B0602020104020603" pitchFamily="34" charset="0"/>
              </a:rPr>
              <a:t>] to offset [ </a:t>
            </a:r>
            <a:r>
              <a:rPr lang="en-US" altLang="en-US" sz="2000" b="1" dirty="0" err="1">
                <a:solidFill>
                  <a:schemeClr val="accent1"/>
                </a:solidFill>
                <a:latin typeface="Tw Cen MT" panose="020B0602020104020603" pitchFamily="34" charset="0"/>
              </a:rPr>
              <a:t>tid</a:t>
            </a:r>
            <a:r>
              <a:rPr lang="en-US" altLang="en-US" sz="2000" b="1" dirty="0">
                <a:solidFill>
                  <a:schemeClr val="accent1"/>
                </a:solidFill>
                <a:latin typeface="Tw Cen MT" panose="020B0602020104020603" pitchFamily="34" charset="0"/>
              </a:rPr>
              <a:t> + 1] do</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a:t>
            </a:r>
            <a:r>
              <a:rPr lang="en-US" altLang="en-US" sz="2000" b="1" dirty="0" err="1">
                <a:solidFill>
                  <a:schemeClr val="accent1"/>
                </a:solidFill>
                <a:latin typeface="Tw Cen MT" panose="020B0602020104020603" pitchFamily="34" charset="0"/>
              </a:rPr>
              <a:t>sizet</a:t>
            </a:r>
            <a:r>
              <a:rPr lang="en-US" altLang="en-US" sz="2000" b="1" dirty="0">
                <a:solidFill>
                  <a:schemeClr val="accent1"/>
                </a:solidFill>
                <a:latin typeface="Tw Cen MT" panose="020B0602020104020603" pitchFamily="34" charset="0"/>
              </a:rPr>
              <a:t> ← max ( </a:t>
            </a:r>
            <a:r>
              <a:rPr lang="en-US" altLang="en-US" sz="2000" b="1" dirty="0" err="1">
                <a:solidFill>
                  <a:schemeClr val="accent1"/>
                </a:solidFill>
                <a:latin typeface="Tw Cen MT" panose="020B0602020104020603" pitchFamily="34" charset="0"/>
              </a:rPr>
              <a:t>sizet</a:t>
            </a:r>
            <a:r>
              <a:rPr lang="en-US" altLang="en-US" sz="2000" b="1" dirty="0">
                <a:solidFill>
                  <a:schemeClr val="accent1"/>
                </a:solidFill>
                <a:latin typeface="Tw Cen MT" panose="020B0602020104020603" pitchFamily="34" charset="0"/>
              </a:rPr>
              <a:t> , flop [ </a:t>
            </a:r>
            <a:r>
              <a:rPr lang="en-US" altLang="en-US" sz="2000" b="1" dirty="0" err="1">
                <a:solidFill>
                  <a:schemeClr val="accent1"/>
                </a:solidFill>
                <a:latin typeface="Tw Cen MT" panose="020B0602020104020603" pitchFamily="34" charset="0"/>
              </a:rPr>
              <a:t>i</a:t>
            </a:r>
            <a:r>
              <a:rPr lang="en-US" altLang="en-US" sz="2000" b="1" dirty="0">
                <a:solidFill>
                  <a:schemeClr val="accent1"/>
                </a:solidFill>
                <a:latin typeface="Tw Cen MT" panose="020B0602020104020603" pitchFamily="34" charset="0"/>
              </a:rPr>
              <a:t> ] )</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end for</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{Required maximum hash-table size is </a:t>
            </a:r>
            <a:r>
              <a:rPr lang="en-US" altLang="en-US" sz="2000" b="1" dirty="0" err="1">
                <a:solidFill>
                  <a:schemeClr val="accent1"/>
                </a:solidFill>
                <a:latin typeface="Tw Cen MT" panose="020B0602020104020603" pitchFamily="34" charset="0"/>
              </a:rPr>
              <a:t>Ncol</a:t>
            </a:r>
            <a:r>
              <a:rPr lang="en-US" altLang="en-US" sz="2000" b="1" dirty="0">
                <a:solidFill>
                  <a:schemeClr val="accent1"/>
                </a:solidFill>
                <a:latin typeface="Tw Cen MT" panose="020B0602020104020603" pitchFamily="34" charset="0"/>
              </a:rPr>
              <a:t> }</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a:t>
            </a:r>
            <a:r>
              <a:rPr lang="en-US" altLang="en-US" sz="2000" b="1" dirty="0" err="1">
                <a:solidFill>
                  <a:schemeClr val="accent1"/>
                </a:solidFill>
                <a:latin typeface="Tw Cen MT" panose="020B0602020104020603" pitchFamily="34" charset="0"/>
              </a:rPr>
              <a:t>sizet</a:t>
            </a:r>
            <a:r>
              <a:rPr lang="en-US" altLang="en-US" sz="2000" b="1" dirty="0">
                <a:solidFill>
                  <a:schemeClr val="accent1"/>
                </a:solidFill>
                <a:latin typeface="Tw Cen MT" panose="020B0602020104020603" pitchFamily="34" charset="0"/>
              </a:rPr>
              <a:t> ← min ( </a:t>
            </a:r>
            <a:r>
              <a:rPr lang="en-US" altLang="en-US" sz="2000" b="1" dirty="0" err="1">
                <a:solidFill>
                  <a:schemeClr val="accent1"/>
                </a:solidFill>
                <a:latin typeface="Tw Cen MT" panose="020B0602020104020603" pitchFamily="34" charset="0"/>
              </a:rPr>
              <a:t>Ncol</a:t>
            </a:r>
            <a:r>
              <a:rPr lang="en-US" altLang="en-US" sz="2000" b="1" dirty="0">
                <a:solidFill>
                  <a:schemeClr val="accent1"/>
                </a:solidFill>
                <a:latin typeface="Tw Cen MT" panose="020B0602020104020603" pitchFamily="34" charset="0"/>
              </a:rPr>
              <a:t> , </a:t>
            </a:r>
            <a:r>
              <a:rPr lang="en-US" altLang="en-US" sz="2000" b="1" dirty="0" err="1">
                <a:solidFill>
                  <a:schemeClr val="accent1"/>
                </a:solidFill>
                <a:latin typeface="Tw Cen MT" panose="020B0602020104020603" pitchFamily="34" charset="0"/>
              </a:rPr>
              <a:t>sizet</a:t>
            </a:r>
            <a:r>
              <a:rPr lang="en-US" altLang="en-US" sz="2000" b="1" dirty="0">
                <a:solidFill>
                  <a:schemeClr val="accent1"/>
                </a:solidFill>
                <a:latin typeface="Tw Cen MT" panose="020B0602020104020603" pitchFamily="34" charset="0"/>
              </a:rPr>
              <a:t> )</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{Return minimum 2n so that 2n &gt; </a:t>
            </a:r>
            <a:r>
              <a:rPr lang="en-US" altLang="en-US" sz="2000" b="1" dirty="0" err="1">
                <a:solidFill>
                  <a:schemeClr val="accent1"/>
                </a:solidFill>
                <a:latin typeface="Tw Cen MT" panose="020B0602020104020603" pitchFamily="34" charset="0"/>
              </a:rPr>
              <a:t>sizet</a:t>
            </a:r>
            <a:r>
              <a:rPr lang="en-US" altLang="en-US" sz="2000" b="1" dirty="0">
                <a:solidFill>
                  <a:schemeClr val="accent1"/>
                </a:solidFill>
                <a:latin typeface="Tw Cen MT" panose="020B0602020104020603" pitchFamily="34" charset="0"/>
              </a:rPr>
              <a:t> }</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	</a:t>
            </a:r>
            <a:r>
              <a:rPr lang="en-US" altLang="en-US" sz="2000" b="1" dirty="0" err="1">
                <a:solidFill>
                  <a:schemeClr val="accent1"/>
                </a:solidFill>
                <a:latin typeface="Tw Cen MT" panose="020B0602020104020603" pitchFamily="34" charset="0"/>
              </a:rPr>
              <a:t>sizet</a:t>
            </a:r>
            <a:r>
              <a:rPr lang="en-US" altLang="en-US" sz="2000" b="1" dirty="0">
                <a:solidFill>
                  <a:schemeClr val="accent1"/>
                </a:solidFill>
                <a:latin typeface="Tw Cen MT" panose="020B0602020104020603" pitchFamily="34" charset="0"/>
              </a:rPr>
              <a:t> ← lowest_p2 ( </a:t>
            </a:r>
            <a:r>
              <a:rPr lang="en-US" altLang="en-US" sz="2000" b="1" dirty="0" err="1">
                <a:solidFill>
                  <a:schemeClr val="accent1"/>
                </a:solidFill>
                <a:latin typeface="Tw Cen MT" panose="020B0602020104020603" pitchFamily="34" charset="0"/>
              </a:rPr>
              <a:t>sizet</a:t>
            </a:r>
            <a:r>
              <a:rPr lang="en-US" altLang="en-US" sz="2000" b="1" dirty="0">
                <a:solidFill>
                  <a:schemeClr val="accent1"/>
                </a:solidFill>
                <a:latin typeface="Tw Cen MT" panose="020B0602020104020603" pitchFamily="34" charset="0"/>
              </a:rPr>
              <a:t> )</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end for</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Symbolic ( </a:t>
            </a:r>
            <a:r>
              <a:rPr lang="en-US" altLang="en-US" sz="2000" b="1" dirty="0" err="1">
                <a:solidFill>
                  <a:schemeClr val="accent1"/>
                </a:solidFill>
                <a:latin typeface="Tw Cen MT" panose="020B0602020104020603" pitchFamily="34" charset="0"/>
              </a:rPr>
              <a:t>rptsC</a:t>
            </a:r>
            <a:r>
              <a:rPr lang="en-US" altLang="en-US" sz="2000" b="1" dirty="0">
                <a:solidFill>
                  <a:schemeClr val="accent1"/>
                </a:solidFill>
                <a:latin typeface="Tw Cen MT" panose="020B0602020104020603" pitchFamily="34" charset="0"/>
              </a:rPr>
              <a:t> , A, B )</a:t>
            </a:r>
          </a:p>
          <a:p>
            <a:pPr lvl="0" algn="just" eaLnBrk="0" fontAlgn="base" hangingPunct="0">
              <a:spcBef>
                <a:spcPct val="0"/>
              </a:spcBef>
              <a:spcAft>
                <a:spcPct val="0"/>
              </a:spcAft>
            </a:pPr>
            <a:r>
              <a:rPr lang="en-US" altLang="en-US" sz="2000" b="1" dirty="0">
                <a:solidFill>
                  <a:schemeClr val="accent1"/>
                </a:solidFill>
                <a:latin typeface="Tw Cen MT" panose="020B0602020104020603" pitchFamily="34" charset="0"/>
              </a:rPr>
              <a:t>Numeric ( C, A, B</a:t>
            </a:r>
            <a:endParaRPr lang="en-US" altLang="en-US" dirty="0">
              <a:solidFill>
                <a:srgbClr val="002060"/>
              </a:solidFill>
              <a:latin typeface="Tw Cen MT" panose="020B0602020104020603" pitchFamily="34" charset="0"/>
            </a:endParaRPr>
          </a:p>
        </p:txBody>
      </p:sp>
    </p:spTree>
    <p:extLst>
      <p:ext uri="{BB962C8B-B14F-4D97-AF65-F5344CB8AC3E}">
        <p14:creationId xmlns:p14="http://schemas.microsoft.com/office/powerpoint/2010/main" val="2785051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750"/>
                                        <p:tgtEl>
                                          <p:spTgt spid="21">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1444035" y="1406935"/>
            <a:ext cx="10676100" cy="3724096"/>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CRITICAL ASSESSMENT</a:t>
            </a:r>
            <a:endParaRPr lang="en-US" sz="14200" dirty="0">
              <a:solidFill>
                <a:srgbClr val="FF5969"/>
              </a:solidFill>
              <a:latin typeface="Times New Roman" panose="02020603050405020304" pitchFamily="18" charset="0"/>
              <a:cs typeface="Times New Roman" panose="02020603050405020304" pitchFamily="18"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4856025" y="5826875"/>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10921475" y="19998"/>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42328">
              <a:off x="11620287" y="3259357"/>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0507451" y="9998"/>
            <a:ext cx="11497014" cy="6858000"/>
            <a:chOff x="213096" y="19996"/>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1999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48011">
              <a:off x="11112719" y="3247396"/>
              <a:ext cx="528315" cy="532895"/>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9506003"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130" y="3247472"/>
              <a:ext cx="530600" cy="530600"/>
            </a:xfrm>
            <a:prstGeom prst="rect">
              <a:avLst/>
            </a:prstGeom>
          </p:spPr>
        </p:pic>
      </p:grpSp>
    </p:spTree>
    <p:extLst>
      <p:ext uri="{BB962C8B-B14F-4D97-AF65-F5344CB8AC3E}">
        <p14:creationId xmlns:p14="http://schemas.microsoft.com/office/powerpoint/2010/main" val="20067204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5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wipe(up)">
                                      <p:cBhvr>
                                        <p:cTn id="7" dur="500"/>
                                        <p:tgtEl>
                                          <p:spTgt spid="50">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A90FD9AA-88FD-4EC6-B126-DDFCE29106A1}"/>
              </a:ext>
            </a:extLst>
          </p:cNvPr>
          <p:cNvSpPr>
            <a:spLocks noChangeArrowheads="1"/>
          </p:cNvSpPr>
          <p:nvPr/>
        </p:nvSpPr>
        <p:spPr bwMode="auto">
          <a:xfrm>
            <a:off x="3566701" y="349486"/>
            <a:ext cx="83552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3600" b="1" dirty="0">
                <a:solidFill>
                  <a:srgbClr val="002060"/>
                </a:solidFill>
                <a:latin typeface="Tw Cen MT" panose="020B0602020104020603" pitchFamily="34" charset="0"/>
                <a:cs typeface="Times New Roman" panose="02020603050405020304" pitchFamily="18" charset="0"/>
              </a:rPr>
              <a:t>CRITICAL ASSESSMENT</a:t>
            </a:r>
            <a:endParaRPr kumimoji="0" lang="en-US" altLang="en-US" sz="1600" b="1" i="0" u="none" strike="noStrike" cap="none" normalizeH="0" baseline="0" dirty="0">
              <a:ln>
                <a:noFill/>
              </a:ln>
              <a:solidFill>
                <a:srgbClr val="002060"/>
              </a:solidFill>
              <a:effectLst/>
              <a:latin typeface="Tw Cen MT" panose="020B0602020104020603" pitchFamily="34" charset="0"/>
            </a:endParaRPr>
          </a:p>
        </p:txBody>
      </p:sp>
      <p:sp>
        <p:nvSpPr>
          <p:cNvPr id="2" name="TextBox 1">
            <a:extLst>
              <a:ext uri="{FF2B5EF4-FFF2-40B4-BE49-F238E27FC236}">
                <a16:creationId xmlns:a16="http://schemas.microsoft.com/office/drawing/2014/main" id="{DC2006AE-169F-437B-B7E7-B8B82ECFF38A}"/>
              </a:ext>
            </a:extLst>
          </p:cNvPr>
          <p:cNvSpPr txBox="1"/>
          <p:nvPr/>
        </p:nvSpPr>
        <p:spPr>
          <a:xfrm>
            <a:off x="4134678" y="1063255"/>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D7D642BF-ED28-4CCC-931B-28E018F16673}"/>
              </a:ext>
            </a:extLst>
          </p:cNvPr>
          <p:cNvSpPr txBox="1"/>
          <p:nvPr/>
        </p:nvSpPr>
        <p:spPr>
          <a:xfrm>
            <a:off x="1171800" y="1245535"/>
            <a:ext cx="9848400" cy="5262979"/>
          </a:xfrm>
          <a:prstGeom prst="rect">
            <a:avLst/>
          </a:prstGeom>
          <a:solidFill>
            <a:schemeClr val="bg1"/>
          </a:solidFill>
          <a:ln>
            <a:noFill/>
          </a:ln>
          <a:effectLst>
            <a:outerShdw blurRad="127000" sx="103000" sy="103000" algn="ctr" rotWithShape="0">
              <a:srgbClr val="000000">
                <a:alpha val="23000"/>
              </a:srgb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400" dirty="0" err="1">
                <a:solidFill>
                  <a:srgbClr val="7030A0"/>
                </a:solidFill>
                <a:latin typeface="Tw Cen MT" panose="020B0602020104020603" pitchFamily="34" charset="0"/>
              </a:rPr>
              <a:t>SpGEMM</a:t>
            </a:r>
            <a:r>
              <a:rPr lang="en-US" sz="2400" dirty="0">
                <a:solidFill>
                  <a:srgbClr val="7030A0"/>
                </a:solidFill>
                <a:latin typeface="Tw Cen MT" panose="020B0602020104020603" pitchFamily="34" charset="0"/>
              </a:rPr>
              <a:t> computation has two critical issues unlike dense matrix multiplication. Firstly, the pattern and the number of non-zero elements of output matrix are not known beforehand. For this reason, the memory allocation of output matrix</a:t>
            </a:r>
          </a:p>
          <a:p>
            <a:pPr algn="just"/>
            <a:r>
              <a:rPr lang="en-US" sz="2400" dirty="0">
                <a:solidFill>
                  <a:srgbClr val="7030A0"/>
                </a:solidFill>
                <a:latin typeface="Tw Cen MT" panose="020B0602020104020603" pitchFamily="34" charset="0"/>
              </a:rPr>
              <a:t>becomes hard, and we need to select from two strategies. One is a two-phase method, which counts the number of non-zero elements of output matrix first (symbolic phase), and then allocates memory and computes output matrix (numeric phase). The other is a one-phase method, where we allocate large</a:t>
            </a:r>
          </a:p>
          <a:p>
            <a:pPr algn="just"/>
            <a:r>
              <a:rPr lang="en-US" sz="2400" dirty="0">
                <a:solidFill>
                  <a:srgbClr val="7030A0"/>
                </a:solidFill>
                <a:latin typeface="Tw Cen MT" panose="020B0602020104020603" pitchFamily="34" charset="0"/>
              </a:rPr>
              <a:t>enough memory space for output matrix and compute. The former requires more computation cost, and the latter uses much more memory space. Second issue is about combining the intermediate products to non-zero elements of output matrix. Since the output matrix is also sparse, it is hard to efficiently</a:t>
            </a:r>
          </a:p>
          <a:p>
            <a:pPr algn="just"/>
            <a:r>
              <a:rPr lang="en-US" sz="2400" dirty="0">
                <a:solidFill>
                  <a:srgbClr val="7030A0"/>
                </a:solidFill>
                <a:latin typeface="Tw Cen MT" panose="020B0602020104020603" pitchFamily="34" charset="0"/>
              </a:rPr>
              <a:t>accumulate intermediate products into non-zero elements. This procedure is a performance bottleneck of </a:t>
            </a:r>
            <a:r>
              <a:rPr lang="en-US" sz="2400" dirty="0" err="1">
                <a:solidFill>
                  <a:srgbClr val="7030A0"/>
                </a:solidFill>
                <a:latin typeface="Tw Cen MT" panose="020B0602020104020603" pitchFamily="34" charset="0"/>
              </a:rPr>
              <a:t>SpGEMM</a:t>
            </a:r>
            <a:r>
              <a:rPr lang="en-US" sz="2400" dirty="0">
                <a:solidFill>
                  <a:srgbClr val="7030A0"/>
                </a:solidFill>
                <a:latin typeface="Tw Cen MT" panose="020B0602020104020603" pitchFamily="34" charset="0"/>
              </a:rPr>
              <a:t> computation, and it is important to devise and select better accumulator for </a:t>
            </a:r>
            <a:r>
              <a:rPr lang="en-US" sz="2400" dirty="0" err="1">
                <a:solidFill>
                  <a:srgbClr val="7030A0"/>
                </a:solidFill>
                <a:latin typeface="Tw Cen MT" panose="020B0602020104020603" pitchFamily="34" charset="0"/>
              </a:rPr>
              <a:t>SpGEMM</a:t>
            </a:r>
            <a:r>
              <a:rPr lang="en-US" sz="2400" dirty="0">
                <a:solidFill>
                  <a:srgbClr val="7030A0"/>
                </a:solidFill>
                <a:latin typeface="Tw Cen MT" panose="020B0602020104020603" pitchFamily="34" charset="0"/>
              </a:rPr>
              <a:t>.</a:t>
            </a:r>
          </a:p>
        </p:txBody>
      </p:sp>
      <p:grpSp>
        <p:nvGrpSpPr>
          <p:cNvPr id="5" name="Group 4">
            <a:extLst>
              <a:ext uri="{FF2B5EF4-FFF2-40B4-BE49-F238E27FC236}">
                <a16:creationId xmlns:a16="http://schemas.microsoft.com/office/drawing/2014/main" id="{C70AE83D-9882-4B7F-B34E-CE3EA553188B}"/>
              </a:ext>
            </a:extLst>
          </p:cNvPr>
          <p:cNvGrpSpPr/>
          <p:nvPr/>
        </p:nvGrpSpPr>
        <p:grpSpPr>
          <a:xfrm>
            <a:off x="2938820" y="415634"/>
            <a:ext cx="564381" cy="505618"/>
            <a:chOff x="1297929" y="315276"/>
            <a:chExt cx="564381" cy="505618"/>
          </a:xfrm>
        </p:grpSpPr>
        <p:sp>
          <p:nvSpPr>
            <p:cNvPr id="10" name="Oval 9">
              <a:extLst>
                <a:ext uri="{FF2B5EF4-FFF2-40B4-BE49-F238E27FC236}">
                  <a16:creationId xmlns:a16="http://schemas.microsoft.com/office/drawing/2014/main" id="{D815F68A-F996-427A-88F8-6A5185629C7A}"/>
                </a:ext>
              </a:extLst>
            </p:cNvPr>
            <p:cNvSpPr/>
            <p:nvPr/>
          </p:nvSpPr>
          <p:spPr>
            <a:xfrm>
              <a:off x="1297929" y="315276"/>
              <a:ext cx="564381" cy="5056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pic>
          <p:nvPicPr>
            <p:cNvPr id="11" name="Picture 10">
              <a:extLst>
                <a:ext uri="{FF2B5EF4-FFF2-40B4-BE49-F238E27FC236}">
                  <a16:creationId xmlns:a16="http://schemas.microsoft.com/office/drawing/2014/main" id="{D3B56F7F-300C-4B8F-AB65-46ACE49ED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272" y="360494"/>
              <a:ext cx="521569" cy="413984"/>
            </a:xfrm>
            <a:prstGeom prst="rect">
              <a:avLst/>
            </a:prstGeom>
          </p:spPr>
        </p:pic>
      </p:grpSp>
    </p:spTree>
    <p:extLst>
      <p:ext uri="{BB962C8B-B14F-4D97-AF65-F5344CB8AC3E}">
        <p14:creationId xmlns:p14="http://schemas.microsoft.com/office/powerpoint/2010/main" val="35522713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wipe(left)">
                                      <p:cBhvr>
                                        <p:cTn id="13" dur="750"/>
                                        <p:tgtEl>
                                          <p:spTgt spid="2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12CB825-EAFB-4901-8C7E-D5477E0D31C8}"/>
              </a:ext>
            </a:extLst>
          </p:cNvPr>
          <p:cNvGrpSpPr/>
          <p:nvPr/>
        </p:nvGrpSpPr>
        <p:grpSpPr>
          <a:xfrm>
            <a:off x="3974691" y="5854307"/>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a16="http://schemas.microsoft.com/office/drawing/2014/main" id="{9AF77B17-21C9-4BC8-A750-C1BE7AD9D5A0}"/>
              </a:ext>
            </a:extLst>
          </p:cNvPr>
          <p:cNvGrpSpPr/>
          <p:nvPr/>
        </p:nvGrpSpPr>
        <p:grpSpPr>
          <a:xfrm>
            <a:off x="-10921475" y="0"/>
            <a:ext cx="12482920" cy="6877998"/>
            <a:chOff x="-10921475" y="0"/>
            <a:chExt cx="12482920" cy="6877998"/>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0921475" y="19998"/>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42328">
                <a:off x="11620287" y="3259357"/>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0548395" y="9998"/>
              <a:ext cx="11497014" cy="6858000"/>
              <a:chOff x="213096" y="19996"/>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1999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48011">
                <a:off x="11112719" y="3247396"/>
                <a:ext cx="528315" cy="532895"/>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9574243"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130" y="3247472"/>
                <a:ext cx="530600" cy="530600"/>
              </a:xfrm>
              <a:prstGeom prst="rect">
                <a:avLst/>
              </a:prstGeom>
            </p:spPr>
          </p:pic>
        </p:grpSp>
      </p:grpSp>
      <p:sp>
        <p:nvSpPr>
          <p:cNvPr id="50" name="TextBox 49">
            <a:extLst>
              <a:ext uri="{FF2B5EF4-FFF2-40B4-BE49-F238E27FC236}">
                <a16:creationId xmlns:a16="http://schemas.microsoft.com/office/drawing/2014/main" id="{9EB0FD16-689C-476C-8309-C7173C257513}"/>
              </a:ext>
            </a:extLst>
          </p:cNvPr>
          <p:cNvSpPr txBox="1"/>
          <p:nvPr/>
        </p:nvSpPr>
        <p:spPr>
          <a:xfrm>
            <a:off x="-645250" y="2357438"/>
            <a:ext cx="13380437" cy="1908215"/>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**THANK YOU**</a:t>
            </a:r>
            <a:endParaRPr lang="en-US" sz="14200" dirty="0">
              <a:solidFill>
                <a:srgbClr val="FF596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1190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500"/>
                                  </p:stCondLst>
                                  <p:childTnLst>
                                    <p:anim calcmode="lin" valueType="num">
                                      <p:cBhvr additive="base">
                                        <p:cTn id="6" dur="750"/>
                                        <p:tgtEl>
                                          <p:spTgt spid="2"/>
                                        </p:tgtEl>
                                        <p:attrNameLst>
                                          <p:attrName>ppt_x</p:attrName>
                                        </p:attrNameLst>
                                      </p:cBhvr>
                                      <p:tavLst>
                                        <p:tav tm="0">
                                          <p:val>
                                            <p:strVal val="ppt_x"/>
                                          </p:val>
                                        </p:tav>
                                        <p:tav tm="100000">
                                          <p:val>
                                            <p:strVal val="0-ppt_w/2"/>
                                          </p:val>
                                        </p:tav>
                                      </p:tavLst>
                                    </p:anim>
                                    <p:anim calcmode="lin" valueType="num">
                                      <p:cBhvr additive="base">
                                        <p:cTn id="7" dur="750"/>
                                        <p:tgtEl>
                                          <p:spTgt spid="2"/>
                                        </p:tgtEl>
                                        <p:attrNameLst>
                                          <p:attrName>ppt_y</p:attrName>
                                        </p:attrNameLst>
                                      </p:cBhvr>
                                      <p:tavLst>
                                        <p:tav tm="0">
                                          <p:val>
                                            <p:strVal val="ppt_y"/>
                                          </p:val>
                                        </p:tav>
                                        <p:tav tm="100000">
                                          <p:val>
                                            <p:strVal val="ppt_y"/>
                                          </p:val>
                                        </p:tav>
                                      </p:tavLst>
                                    </p:anim>
                                    <p:set>
                                      <p:cBhvr>
                                        <p:cTn id="8" dur="1" fill="hold">
                                          <p:stCondLst>
                                            <p:cond delay="749"/>
                                          </p:stCondLst>
                                        </p:cTn>
                                        <p:tgtEl>
                                          <p:spTgt spid="2"/>
                                        </p:tgtEl>
                                        <p:attrNameLst>
                                          <p:attrName>style.visibility</p:attrName>
                                        </p:attrNameLst>
                                      </p:cBhvr>
                                      <p:to>
                                        <p:strVal val="hidden"/>
                                      </p:to>
                                    </p:set>
                                  </p:childTnLst>
                                </p:cTn>
                              </p:par>
                            </p:childTnLst>
                          </p:cTn>
                        </p:par>
                        <p:par>
                          <p:cTn id="9" fill="hold">
                            <p:stCondLst>
                              <p:cond delay="1750"/>
                            </p:stCondLst>
                            <p:childTnLst>
                              <p:par>
                                <p:cTn id="10" presetID="26" presetClass="entr" presetSubtype="0" fill="hold" grpId="0" nodeType="afterEffect">
                                  <p:stCondLst>
                                    <p:cond delay="0"/>
                                  </p:stCondLst>
                                  <p:iterate type="lt">
                                    <p:tmPct val="0"/>
                                  </p:iterate>
                                  <p:childTnLst>
                                    <p:set>
                                      <p:cBhvr>
                                        <p:cTn id="11" dur="1" fill="hold">
                                          <p:stCondLst>
                                            <p:cond delay="0"/>
                                          </p:stCondLst>
                                        </p:cTn>
                                        <p:tgtEl>
                                          <p:spTgt spid="50"/>
                                        </p:tgtEl>
                                        <p:attrNameLst>
                                          <p:attrName>style.visibility</p:attrName>
                                        </p:attrNameLst>
                                      </p:cBhvr>
                                      <p:to>
                                        <p:strVal val="visible"/>
                                      </p:to>
                                    </p:set>
                                    <p:animEffect transition="in" filter="wipe(down)">
                                      <p:cBhvr>
                                        <p:cTn id="12" dur="580">
                                          <p:stCondLst>
                                            <p:cond delay="0"/>
                                          </p:stCondLst>
                                        </p:cTn>
                                        <p:tgtEl>
                                          <p:spTgt spid="50"/>
                                        </p:tgtEl>
                                      </p:cBhvr>
                                    </p:animEffect>
                                    <p:anim calcmode="lin" valueType="num">
                                      <p:cBhvr>
                                        <p:cTn id="13"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18" dur="26">
                                          <p:stCondLst>
                                            <p:cond delay="650"/>
                                          </p:stCondLst>
                                        </p:cTn>
                                        <p:tgtEl>
                                          <p:spTgt spid="50"/>
                                        </p:tgtEl>
                                      </p:cBhvr>
                                      <p:to x="100000" y="60000"/>
                                    </p:animScale>
                                    <p:animScale>
                                      <p:cBhvr>
                                        <p:cTn id="19" dur="166" decel="50000">
                                          <p:stCondLst>
                                            <p:cond delay="676"/>
                                          </p:stCondLst>
                                        </p:cTn>
                                        <p:tgtEl>
                                          <p:spTgt spid="50"/>
                                        </p:tgtEl>
                                      </p:cBhvr>
                                      <p:to x="100000" y="100000"/>
                                    </p:animScale>
                                    <p:animScale>
                                      <p:cBhvr>
                                        <p:cTn id="20" dur="26">
                                          <p:stCondLst>
                                            <p:cond delay="1312"/>
                                          </p:stCondLst>
                                        </p:cTn>
                                        <p:tgtEl>
                                          <p:spTgt spid="50"/>
                                        </p:tgtEl>
                                      </p:cBhvr>
                                      <p:to x="100000" y="80000"/>
                                    </p:animScale>
                                    <p:animScale>
                                      <p:cBhvr>
                                        <p:cTn id="21" dur="166" decel="50000">
                                          <p:stCondLst>
                                            <p:cond delay="1338"/>
                                          </p:stCondLst>
                                        </p:cTn>
                                        <p:tgtEl>
                                          <p:spTgt spid="50"/>
                                        </p:tgtEl>
                                      </p:cBhvr>
                                      <p:to x="100000" y="100000"/>
                                    </p:animScale>
                                    <p:animScale>
                                      <p:cBhvr>
                                        <p:cTn id="22" dur="26">
                                          <p:stCondLst>
                                            <p:cond delay="1642"/>
                                          </p:stCondLst>
                                        </p:cTn>
                                        <p:tgtEl>
                                          <p:spTgt spid="50"/>
                                        </p:tgtEl>
                                      </p:cBhvr>
                                      <p:to x="100000" y="90000"/>
                                    </p:animScale>
                                    <p:animScale>
                                      <p:cBhvr>
                                        <p:cTn id="23" dur="166" decel="50000">
                                          <p:stCondLst>
                                            <p:cond delay="1668"/>
                                          </p:stCondLst>
                                        </p:cTn>
                                        <p:tgtEl>
                                          <p:spTgt spid="50"/>
                                        </p:tgtEl>
                                      </p:cBhvr>
                                      <p:to x="100000" y="100000"/>
                                    </p:animScale>
                                    <p:animScale>
                                      <p:cBhvr>
                                        <p:cTn id="24" dur="26">
                                          <p:stCondLst>
                                            <p:cond delay="1808"/>
                                          </p:stCondLst>
                                        </p:cTn>
                                        <p:tgtEl>
                                          <p:spTgt spid="50"/>
                                        </p:tgtEl>
                                      </p:cBhvr>
                                      <p:to x="100000" y="95000"/>
                                    </p:animScale>
                                    <p:animScale>
                                      <p:cBhvr>
                                        <p:cTn id="25" dur="166" decel="50000">
                                          <p:stCondLst>
                                            <p:cond delay="1834"/>
                                          </p:stCondLst>
                                        </p:cTn>
                                        <p:tgtEl>
                                          <p:spTgt spid="50"/>
                                        </p:tgtEl>
                                      </p:cBhvr>
                                      <p:to x="100000" y="100000"/>
                                    </p:animScale>
                                  </p:childTnLst>
                                </p:cTn>
                              </p:par>
                            </p:childTnLst>
                          </p:cTn>
                        </p:par>
                        <p:par>
                          <p:cTn id="26" fill="hold">
                            <p:stCondLst>
                              <p:cond delay="3750"/>
                            </p:stCondLst>
                            <p:childTnLst>
                              <p:par>
                                <p:cTn id="27" presetID="16" presetClass="entr" presetSubtype="21"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barn(inVertical)">
                                      <p:cBhvr>
                                        <p:cTn id="29" dur="500"/>
                                        <p:tgtEl>
                                          <p:spTgt spid="51"/>
                                        </p:tgtEl>
                                      </p:cBhvr>
                                    </p:animEffect>
                                  </p:childTnLst>
                                </p:cTn>
                              </p:par>
                            </p:childTnLst>
                          </p:cTn>
                        </p:par>
                        <p:par>
                          <p:cTn id="30" fill="hold">
                            <p:stCondLst>
                              <p:cond delay="4250"/>
                            </p:stCondLst>
                            <p:childTnLst>
                              <p:par>
                                <p:cTn id="31" presetID="34" presetClass="emph" presetSubtype="0" fill="hold" grpId="1" nodeType="afterEffect">
                                  <p:stCondLst>
                                    <p:cond delay="0"/>
                                  </p:stCondLst>
                                  <p:iterate type="lt">
                                    <p:tmPct val="10000"/>
                                  </p:iterate>
                                  <p:childTnLst>
                                    <p:animMotion origin="layout" path="M -3.33333E-6 -3.7037E-7 L -3.33333E-6 -0.07222 " pathEditMode="relative" rAng="0" ptsTypes="AA">
                                      <p:cBhvr>
                                        <p:cTn id="32" dur="250" accel="50000" decel="50000" autoRev="1" fill="hold">
                                          <p:stCondLst>
                                            <p:cond delay="0"/>
                                          </p:stCondLst>
                                        </p:cTn>
                                        <p:tgtEl>
                                          <p:spTgt spid="50"/>
                                        </p:tgtEl>
                                        <p:attrNameLst>
                                          <p:attrName>ppt_x</p:attrName>
                                          <p:attrName>ppt_y</p:attrName>
                                        </p:attrNameLst>
                                      </p:cBhvr>
                                      <p:rCtr x="0" y="-3611"/>
                                    </p:animMotion>
                                    <p:animRot by="1500000">
                                      <p:cBhvr>
                                        <p:cTn id="33" dur="125" fill="hold">
                                          <p:stCondLst>
                                            <p:cond delay="0"/>
                                          </p:stCondLst>
                                        </p:cTn>
                                        <p:tgtEl>
                                          <p:spTgt spid="50"/>
                                        </p:tgtEl>
                                        <p:attrNameLst>
                                          <p:attrName>r</p:attrName>
                                        </p:attrNameLst>
                                      </p:cBhvr>
                                    </p:animRot>
                                    <p:animRot by="-1500000">
                                      <p:cBhvr>
                                        <p:cTn id="34" dur="125" fill="hold">
                                          <p:stCondLst>
                                            <p:cond delay="125"/>
                                          </p:stCondLst>
                                        </p:cTn>
                                        <p:tgtEl>
                                          <p:spTgt spid="50"/>
                                        </p:tgtEl>
                                        <p:attrNameLst>
                                          <p:attrName>r</p:attrName>
                                        </p:attrNameLst>
                                      </p:cBhvr>
                                    </p:animRot>
                                    <p:animRot by="-1500000">
                                      <p:cBhvr>
                                        <p:cTn id="35" dur="125" fill="hold">
                                          <p:stCondLst>
                                            <p:cond delay="250"/>
                                          </p:stCondLst>
                                        </p:cTn>
                                        <p:tgtEl>
                                          <p:spTgt spid="50"/>
                                        </p:tgtEl>
                                        <p:attrNameLst>
                                          <p:attrName>r</p:attrName>
                                        </p:attrNameLst>
                                      </p:cBhvr>
                                    </p:animRot>
                                    <p:animRot by="1500000">
                                      <p:cBhvr>
                                        <p:cTn id="36" dur="125" fill="hold">
                                          <p:stCondLst>
                                            <p:cond delay="375"/>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2822359" y="273240"/>
            <a:ext cx="7278915" cy="5539978"/>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WHAT IS SPARSE MATRIX</a:t>
            </a:r>
            <a:r>
              <a:rPr lang="en-US" sz="11800" dirty="0">
                <a:solidFill>
                  <a:srgbClr val="FF5969"/>
                </a:solidFill>
                <a:latin typeface="Times New Roman" panose="02020603050405020304" pitchFamily="18" charset="0"/>
                <a:cs typeface="Times New Roman" panose="02020603050405020304" pitchFamily="18" charset="0"/>
              </a:rPr>
              <a:t>?</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4391539" y="5825808"/>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10921475" y="19998"/>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42328">
              <a:off x="11620287" y="3259357"/>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0493803" y="9998"/>
            <a:ext cx="11497014" cy="6858000"/>
            <a:chOff x="213096" y="19996"/>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1999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48011">
              <a:off x="11112719" y="3247396"/>
              <a:ext cx="528315" cy="532895"/>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9506003"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130" y="3247472"/>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1000"/>
                                        <p:tgtEl>
                                          <p:spTgt spid="50"/>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F85BDDBC-B31F-43B7-9760-DB6417E2C3E1}"/>
              </a:ext>
            </a:extLst>
          </p:cNvPr>
          <p:cNvSpPr/>
          <p:nvPr/>
        </p:nvSpPr>
        <p:spPr>
          <a:xfrm>
            <a:off x="1172934" y="1174279"/>
            <a:ext cx="698836" cy="732913"/>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82140ED-95FC-4301-8DAC-F337CD95C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438" y="1229491"/>
            <a:ext cx="645825" cy="600085"/>
          </a:xfrm>
          <a:prstGeom prst="rect">
            <a:avLst/>
          </a:prstGeom>
        </p:spPr>
      </p:pic>
      <p:sp>
        <p:nvSpPr>
          <p:cNvPr id="6" name="TextBox 5">
            <a:extLst>
              <a:ext uri="{FF2B5EF4-FFF2-40B4-BE49-F238E27FC236}">
                <a16:creationId xmlns:a16="http://schemas.microsoft.com/office/drawing/2014/main" id="{65327AF2-7E8F-4A6D-BF38-42C375637900}"/>
              </a:ext>
            </a:extLst>
          </p:cNvPr>
          <p:cNvSpPr txBox="1"/>
          <p:nvPr/>
        </p:nvSpPr>
        <p:spPr>
          <a:xfrm>
            <a:off x="2066738" y="1047691"/>
            <a:ext cx="8058524" cy="1323439"/>
          </a:xfrm>
          <a:prstGeom prst="rect">
            <a:avLst/>
          </a:prstGeom>
          <a:noFill/>
        </p:spPr>
        <p:txBody>
          <a:bodyPr wrap="square" rtlCol="0">
            <a:spAutoFit/>
            <a:scene3d>
              <a:camera prst="orthographicFront"/>
              <a:lightRig rig="threePt" dir="t"/>
            </a:scene3d>
            <a:sp3d extrusionH="57150">
              <a:bevelT h="25400" prst="softRound"/>
            </a:sp3d>
          </a:bodyPr>
          <a:lstStyle/>
          <a:p>
            <a:pPr algn="just"/>
            <a:r>
              <a:rPr lang="en-US" sz="2000" dirty="0">
                <a:solidFill>
                  <a:srgbClr val="002060"/>
                </a:solidFill>
                <a:latin typeface="Tw Cen MT" panose="020B0602020104020603" pitchFamily="34" charset="0"/>
              </a:rPr>
              <a:t>A sparse matrix or sparse array is a matrix in which most</a:t>
            </a:r>
          </a:p>
          <a:p>
            <a:pPr algn="just"/>
            <a:r>
              <a:rPr lang="en-US" sz="2000" dirty="0">
                <a:solidFill>
                  <a:srgbClr val="002060"/>
                </a:solidFill>
                <a:latin typeface="Tw Cen MT" panose="020B0602020104020603" pitchFamily="34" charset="0"/>
              </a:rPr>
              <a:t>of the elements are zero. Large sparse matrices often</a:t>
            </a:r>
          </a:p>
          <a:p>
            <a:pPr algn="just"/>
            <a:r>
              <a:rPr lang="en-US" sz="2000" dirty="0">
                <a:solidFill>
                  <a:srgbClr val="002060"/>
                </a:solidFill>
                <a:latin typeface="Tw Cen MT" panose="020B0602020104020603" pitchFamily="34" charset="0"/>
              </a:rPr>
              <a:t>appear in scientific or engineering applications when</a:t>
            </a:r>
          </a:p>
          <a:p>
            <a:pPr algn="just"/>
            <a:r>
              <a:rPr lang="en-US" sz="2000" dirty="0">
                <a:solidFill>
                  <a:srgbClr val="002060"/>
                </a:solidFill>
                <a:latin typeface="Tw Cen MT" panose="020B0602020104020603" pitchFamily="34" charset="0"/>
              </a:rPr>
              <a:t>solving partial differential equations.</a:t>
            </a:r>
          </a:p>
        </p:txBody>
      </p:sp>
      <p:sp>
        <p:nvSpPr>
          <p:cNvPr id="37" name="AutoShape 6" descr="https://media.geeksforgeeks.org/wp-content/cdn-uploads/gq/2013/03/stack.png">
            <a:extLst>
              <a:ext uri="{FF2B5EF4-FFF2-40B4-BE49-F238E27FC236}">
                <a16:creationId xmlns:a16="http://schemas.microsoft.com/office/drawing/2014/main" id="{6614A720-919F-441C-B2BC-CE3CE5CEEEFA}"/>
              </a:ext>
            </a:extLst>
          </p:cNvPr>
          <p:cNvSpPr>
            <a:spLocks noChangeAspect="1" noChangeArrowheads="1"/>
          </p:cNvSpPr>
          <p:nvPr/>
        </p:nvSpPr>
        <p:spPr bwMode="auto">
          <a:xfrm>
            <a:off x="127000" y="-545152"/>
            <a:ext cx="7124700" cy="2457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nvGrpSpPr>
          <p:cNvPr id="5" name="Group 4">
            <a:extLst>
              <a:ext uri="{FF2B5EF4-FFF2-40B4-BE49-F238E27FC236}">
                <a16:creationId xmlns:a16="http://schemas.microsoft.com/office/drawing/2014/main" id="{348C6FA3-03D8-47B0-B547-F5711F676DE5}"/>
              </a:ext>
            </a:extLst>
          </p:cNvPr>
          <p:cNvGrpSpPr/>
          <p:nvPr/>
        </p:nvGrpSpPr>
        <p:grpSpPr>
          <a:xfrm>
            <a:off x="1199436" y="3399512"/>
            <a:ext cx="698836" cy="732919"/>
            <a:chOff x="1199436" y="3556659"/>
            <a:chExt cx="698836" cy="732919"/>
          </a:xfrm>
        </p:grpSpPr>
        <p:sp>
          <p:nvSpPr>
            <p:cNvPr id="69" name="Oval 68">
              <a:extLst>
                <a:ext uri="{FF2B5EF4-FFF2-40B4-BE49-F238E27FC236}">
                  <a16:creationId xmlns:a16="http://schemas.microsoft.com/office/drawing/2014/main" id="{78830E77-C4A8-4099-AE13-8D8C1C665AD4}"/>
                </a:ext>
              </a:extLst>
            </p:cNvPr>
            <p:cNvSpPr/>
            <p:nvPr/>
          </p:nvSpPr>
          <p:spPr>
            <a:xfrm>
              <a:off x="1199436" y="3556659"/>
              <a:ext cx="698836" cy="732919"/>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0" name="Picture 69">
              <a:extLst>
                <a:ext uri="{FF2B5EF4-FFF2-40B4-BE49-F238E27FC236}">
                  <a16:creationId xmlns:a16="http://schemas.microsoft.com/office/drawing/2014/main" id="{926CFAED-8755-4A8D-909F-BFF48D69E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943" y="3597123"/>
              <a:ext cx="645825" cy="600090"/>
            </a:xfrm>
            <a:prstGeom prst="rect">
              <a:avLst/>
            </a:prstGeom>
          </p:spPr>
        </p:pic>
      </p:grpSp>
      <p:sp>
        <p:nvSpPr>
          <p:cNvPr id="71" name="TextBox 70">
            <a:extLst>
              <a:ext uri="{FF2B5EF4-FFF2-40B4-BE49-F238E27FC236}">
                <a16:creationId xmlns:a16="http://schemas.microsoft.com/office/drawing/2014/main" id="{EE38EDE5-1A39-4540-AB4F-A819E52B904A}"/>
              </a:ext>
            </a:extLst>
          </p:cNvPr>
          <p:cNvSpPr txBox="1"/>
          <p:nvPr/>
        </p:nvSpPr>
        <p:spPr>
          <a:xfrm>
            <a:off x="2134196" y="3232859"/>
            <a:ext cx="4881580" cy="2862322"/>
          </a:xfrm>
          <a:prstGeom prst="rect">
            <a:avLst/>
          </a:prstGeom>
          <a:noFill/>
          <a:ln>
            <a:noFill/>
          </a:ln>
          <a:effectLst>
            <a:outerShdw blurRad="127000" sx="103000" sy="103000" algn="ctr" rotWithShape="0">
              <a:srgbClr val="000000">
                <a:alpha val="23000"/>
              </a:srgbClr>
            </a:outerShdw>
          </a:effectLst>
        </p:spPr>
        <p:txBody>
          <a:bodyPr wrap="square" rtlCol="0">
            <a:spAutoFit/>
            <a:scene3d>
              <a:camera prst="orthographicFront"/>
              <a:lightRig rig="threePt" dir="t"/>
            </a:scene3d>
            <a:sp3d extrusionH="57150">
              <a:bevelT w="38100" h="38100" prst="relaxedInset"/>
            </a:sp3d>
          </a:bodyPr>
          <a:lstStyle/>
          <a:p>
            <a:pPr algn="just"/>
            <a:r>
              <a:rPr lang="en-US" sz="2000" dirty="0">
                <a:solidFill>
                  <a:srgbClr val="002060"/>
                </a:solidFill>
                <a:latin typeface="Tw Cen MT" panose="020B0602020104020603" pitchFamily="34" charset="0"/>
              </a:rPr>
              <a:t>If most of the elements are nonzero, then the matrix is considered dense. The number of zero-valued elements divided by the total number of elements (e.g., m × n for an m × n matrix) is called the sparsity of the matrix (which is equal to 1 minus the density of the matrix). Using those definitions, a matrix will be sparse when its sparsity is greater than 0.5.</a:t>
            </a:r>
          </a:p>
        </p:txBody>
      </p:sp>
      <p:pic>
        <p:nvPicPr>
          <p:cNvPr id="9" name="Picture 8">
            <a:extLst>
              <a:ext uri="{FF2B5EF4-FFF2-40B4-BE49-F238E27FC236}">
                <a16:creationId xmlns:a16="http://schemas.microsoft.com/office/drawing/2014/main" id="{B2558E76-E491-46CD-8A5C-3CC9857B0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8519" y="2304987"/>
            <a:ext cx="3982006" cy="4201111"/>
          </a:xfrm>
          <a:prstGeom prst="rect">
            <a:avLst/>
          </a:prstGeom>
        </p:spPr>
      </p:pic>
    </p:spTree>
    <p:extLst>
      <p:ext uri="{BB962C8B-B14F-4D97-AF65-F5344CB8AC3E}">
        <p14:creationId xmlns:p14="http://schemas.microsoft.com/office/powerpoint/2010/main" val="16516010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anim calcmode="lin" valueType="num">
                                      <p:cBhvr>
                                        <p:cTn id="13" dur="750" fill="hold"/>
                                        <p:tgtEl>
                                          <p:spTgt spid="4"/>
                                        </p:tgtEl>
                                        <p:attrNameLst>
                                          <p:attrName>ppt_x</p:attrName>
                                        </p:attrNameLst>
                                      </p:cBhvr>
                                      <p:tavLst>
                                        <p:tav tm="0">
                                          <p:val>
                                            <p:strVal val="#ppt_x"/>
                                          </p:val>
                                        </p:tav>
                                        <p:tav tm="100000">
                                          <p:val>
                                            <p:strVal val="#ppt_x"/>
                                          </p:val>
                                        </p:tav>
                                      </p:tavLst>
                                    </p:anim>
                                    <p:anim calcmode="lin" valueType="num">
                                      <p:cBhvr>
                                        <p:cTn id="14" dur="75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75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71">
                                            <p:txEl>
                                              <p:pRg st="0" end="0"/>
                                            </p:txEl>
                                          </p:spTgt>
                                        </p:tgtEl>
                                        <p:attrNameLst>
                                          <p:attrName>style.visibility</p:attrName>
                                        </p:attrNameLst>
                                      </p:cBhvr>
                                      <p:to>
                                        <p:strVal val="visible"/>
                                      </p:to>
                                    </p:set>
                                    <p:animEffect transition="in" filter="wipe(up)">
                                      <p:cBhvr>
                                        <p:cTn id="29" dur="1750"/>
                                        <p:tgtEl>
                                          <p:spTgt spid="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2118161" y="1233360"/>
            <a:ext cx="8333940" cy="3724096"/>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HOW TO STORE IT ?</a:t>
            </a:r>
            <a:endParaRPr lang="en-US" sz="11800" dirty="0">
              <a:solidFill>
                <a:srgbClr val="FF5969"/>
              </a:solidFill>
              <a:latin typeface="Times New Roman" panose="02020603050405020304" pitchFamily="18" charset="0"/>
              <a:cs typeface="Times New Roman" panose="02020603050405020304" pitchFamily="18"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4391539" y="5624640"/>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10921475" y="19998"/>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42328">
              <a:off x="11620287" y="3259357"/>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0480155" y="9998"/>
            <a:ext cx="11497014" cy="6858000"/>
            <a:chOff x="213096" y="19996"/>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1999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48011">
              <a:off x="11112719" y="3247396"/>
              <a:ext cx="528315" cy="532895"/>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9478707"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130" y="3247472"/>
              <a:ext cx="530600" cy="530600"/>
            </a:xfrm>
            <a:prstGeom prst="rect">
              <a:avLst/>
            </a:prstGeom>
          </p:spPr>
        </p:pic>
      </p:grpSp>
    </p:spTree>
    <p:extLst>
      <p:ext uri="{BB962C8B-B14F-4D97-AF65-F5344CB8AC3E}">
        <p14:creationId xmlns:p14="http://schemas.microsoft.com/office/powerpoint/2010/main" val="27513987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wipe(left)">
                                      <p:cBhvr>
                                        <p:cTn id="7" dur="1000"/>
                                        <p:tgtEl>
                                          <p:spTgt spid="50">
                                            <p:txEl>
                                              <p:pRg st="0" end="0"/>
                                            </p:txEl>
                                          </p:spTgt>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37" name="AutoShape 6" descr="https://media.geeksforgeeks.org/wp-content/cdn-uploads/gq/2013/03/stack.png">
            <a:extLst>
              <a:ext uri="{FF2B5EF4-FFF2-40B4-BE49-F238E27FC236}">
                <a16:creationId xmlns:a16="http://schemas.microsoft.com/office/drawing/2014/main" id="{6614A720-919F-441C-B2BC-CE3CE5CEEEFA}"/>
              </a:ext>
            </a:extLst>
          </p:cNvPr>
          <p:cNvSpPr>
            <a:spLocks noChangeAspect="1" noChangeArrowheads="1"/>
          </p:cNvSpPr>
          <p:nvPr/>
        </p:nvSpPr>
        <p:spPr bwMode="auto">
          <a:xfrm>
            <a:off x="1045713" y="-117734"/>
            <a:ext cx="7124700" cy="2457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9" name="AutoShape 8" descr="https://media.geeksforgeeks.org/wp-content/cdn-uploads/gq/2013/03/stack.png">
            <a:extLst>
              <a:ext uri="{FF2B5EF4-FFF2-40B4-BE49-F238E27FC236}">
                <a16:creationId xmlns:a16="http://schemas.microsoft.com/office/drawing/2014/main" id="{4BB2D0F7-E0C0-4DC7-A65E-EC700C8B8AD7}"/>
              </a:ext>
            </a:extLst>
          </p:cNvPr>
          <p:cNvSpPr>
            <a:spLocks noChangeAspect="1" noChangeArrowheads="1"/>
          </p:cNvSpPr>
          <p:nvPr/>
        </p:nvSpPr>
        <p:spPr bwMode="auto">
          <a:xfrm>
            <a:off x="279400" y="-884238"/>
            <a:ext cx="7124700" cy="2457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nvGrpSpPr>
          <p:cNvPr id="2" name="Group 1">
            <a:extLst>
              <a:ext uri="{FF2B5EF4-FFF2-40B4-BE49-F238E27FC236}">
                <a16:creationId xmlns:a16="http://schemas.microsoft.com/office/drawing/2014/main" id="{FC6AD48D-0CD1-414E-BB43-3C6997810727}"/>
              </a:ext>
            </a:extLst>
          </p:cNvPr>
          <p:cNvGrpSpPr/>
          <p:nvPr/>
        </p:nvGrpSpPr>
        <p:grpSpPr>
          <a:xfrm>
            <a:off x="1098546" y="1318325"/>
            <a:ext cx="8909761" cy="720660"/>
            <a:chOff x="894123" y="2887249"/>
            <a:chExt cx="3067515" cy="551667"/>
          </a:xfrm>
        </p:grpSpPr>
        <p:sp>
          <p:nvSpPr>
            <p:cNvPr id="3" name="Oval 2">
              <a:extLst>
                <a:ext uri="{FF2B5EF4-FFF2-40B4-BE49-F238E27FC236}">
                  <a16:creationId xmlns:a16="http://schemas.microsoft.com/office/drawing/2014/main" id="{F85BDDBC-B31F-43B7-9760-DB6417E2C3E1}"/>
                </a:ext>
              </a:extLst>
            </p:cNvPr>
            <p:cNvSpPr/>
            <p:nvPr/>
          </p:nvSpPr>
          <p:spPr>
            <a:xfrm>
              <a:off x="894123" y="2887249"/>
              <a:ext cx="240600" cy="551667"/>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82140ED-95FC-4301-8DAC-F337CD95C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248" y="2922120"/>
              <a:ext cx="222349" cy="451687"/>
            </a:xfrm>
            <a:prstGeom prst="rect">
              <a:avLst/>
            </a:prstGeom>
          </p:spPr>
        </p:pic>
        <p:sp>
          <p:nvSpPr>
            <p:cNvPr id="6" name="TextBox 5">
              <a:extLst>
                <a:ext uri="{FF2B5EF4-FFF2-40B4-BE49-F238E27FC236}">
                  <a16:creationId xmlns:a16="http://schemas.microsoft.com/office/drawing/2014/main" id="{65327AF2-7E8F-4A6D-BF38-42C375637900}"/>
                </a:ext>
              </a:extLst>
            </p:cNvPr>
            <p:cNvSpPr txBox="1"/>
            <p:nvPr/>
          </p:nvSpPr>
          <p:spPr>
            <a:xfrm>
              <a:off x="1187193" y="2908868"/>
              <a:ext cx="2774445" cy="301165"/>
            </a:xfrm>
            <a:prstGeom prst="rect">
              <a:avLst/>
            </a:prstGeom>
            <a:noFill/>
          </p:spPr>
          <p:txBody>
            <a:bodyPr wrap="square" rtlCol="0">
              <a:spAutoFit/>
              <a:scene3d>
                <a:camera prst="orthographicFront"/>
                <a:lightRig rig="threePt" dir="t"/>
              </a:scene3d>
              <a:sp3d extrusionH="57150">
                <a:bevelT h="25400" prst="softRound"/>
              </a:sp3d>
            </a:bodyPr>
            <a:lstStyle/>
            <a:p>
              <a:pPr algn="just"/>
              <a:endParaRPr lang="en-US" sz="2000" dirty="0">
                <a:solidFill>
                  <a:schemeClr val="tx1">
                    <a:lumMod val="95000"/>
                    <a:lumOff val="5000"/>
                  </a:schemeClr>
                </a:solidFill>
                <a:effectLst>
                  <a:outerShdw blurRad="127000" sx="102000" sy="102000" algn="ctr" rotWithShape="0">
                    <a:srgbClr val="000000">
                      <a:alpha val="23000"/>
                    </a:srgbClr>
                  </a:outerShdw>
                </a:effectLst>
                <a:latin typeface="Tw Cen MT" panose="020B0602020104020603" pitchFamily="34" charset="0"/>
              </a:endParaRPr>
            </a:p>
          </p:txBody>
        </p:sp>
      </p:grpSp>
      <p:sp>
        <p:nvSpPr>
          <p:cNvPr id="5" name="TextBox 4">
            <a:extLst>
              <a:ext uri="{FF2B5EF4-FFF2-40B4-BE49-F238E27FC236}">
                <a16:creationId xmlns:a16="http://schemas.microsoft.com/office/drawing/2014/main" id="{01B0358C-ACF1-4FD4-B815-D64BB7545294}"/>
              </a:ext>
            </a:extLst>
          </p:cNvPr>
          <p:cNvSpPr txBox="1"/>
          <p:nvPr/>
        </p:nvSpPr>
        <p:spPr>
          <a:xfrm>
            <a:off x="2231506" y="1282249"/>
            <a:ext cx="8519351" cy="2308324"/>
          </a:xfrm>
          <a:prstGeom prst="rect">
            <a:avLst/>
          </a:prstGeom>
          <a:noFill/>
        </p:spPr>
        <p:txBody>
          <a:bodyPr wrap="square" rtlCol="0">
            <a:spAutoFit/>
          </a:bodyPr>
          <a:lstStyle/>
          <a:p>
            <a:r>
              <a:rPr lang="en-US" sz="2400" dirty="0">
                <a:latin typeface="Tw Cen MT" panose="020B0602020104020603" pitchFamily="34" charset="0"/>
              </a:rPr>
              <a:t>Representing a sparse matrix by a 2D array leads to wastage of lots of memory as zeroes in the matrix are of no use in most of the cases. So, instead of storing zeroes with non-zero elements, we only store non-zero elements. This means storing non-zero elements with triples- (Row, Column, value). Sparse Matrix Representations can be done in many ways following are two common representations:</a:t>
            </a:r>
            <a:endParaRPr lang="en-IN" sz="2400" dirty="0">
              <a:latin typeface="Tw Cen MT" panose="020B0602020104020603" pitchFamily="34" charset="0"/>
            </a:endParaRPr>
          </a:p>
        </p:txBody>
      </p:sp>
      <p:sp>
        <p:nvSpPr>
          <p:cNvPr id="7" name="Rectangle 6">
            <a:extLst>
              <a:ext uri="{FF2B5EF4-FFF2-40B4-BE49-F238E27FC236}">
                <a16:creationId xmlns:a16="http://schemas.microsoft.com/office/drawing/2014/main" id="{3B5DA316-F0A2-4FC8-8D51-E411B66A9251}"/>
              </a:ext>
            </a:extLst>
          </p:cNvPr>
          <p:cNvSpPr/>
          <p:nvPr/>
        </p:nvSpPr>
        <p:spPr>
          <a:xfrm>
            <a:off x="2364419" y="3975840"/>
            <a:ext cx="6096000" cy="830997"/>
          </a:xfrm>
          <a:prstGeom prst="rect">
            <a:avLst/>
          </a:prstGeom>
        </p:spPr>
        <p:txBody>
          <a:bodyPr>
            <a:spAutoFit/>
          </a:bodyPr>
          <a:lstStyle/>
          <a:p>
            <a:r>
              <a:rPr lang="en-IN" sz="2400" b="1" dirty="0">
                <a:latin typeface="Tw Cen MT" panose="020B0602020104020603" pitchFamily="34" charset="0"/>
              </a:rPr>
              <a:t>1. Array representation</a:t>
            </a:r>
          </a:p>
          <a:p>
            <a:r>
              <a:rPr lang="en-IN" sz="2400" b="1" dirty="0">
                <a:latin typeface="Tw Cen MT" panose="020B0602020104020603" pitchFamily="34" charset="0"/>
              </a:rPr>
              <a:t>2. Linked list representation</a:t>
            </a:r>
          </a:p>
        </p:txBody>
      </p:sp>
    </p:spTree>
    <p:extLst>
      <p:ext uri="{BB962C8B-B14F-4D97-AF65-F5344CB8AC3E}">
        <p14:creationId xmlns:p14="http://schemas.microsoft.com/office/powerpoint/2010/main" val="261677618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37" name="AutoShape 6" descr="https://media.geeksforgeeks.org/wp-content/cdn-uploads/gq/2013/03/stack.png">
            <a:extLst>
              <a:ext uri="{FF2B5EF4-FFF2-40B4-BE49-F238E27FC236}">
                <a16:creationId xmlns:a16="http://schemas.microsoft.com/office/drawing/2014/main" id="{6614A720-919F-441C-B2BC-CE3CE5CEEEFA}"/>
              </a:ext>
            </a:extLst>
          </p:cNvPr>
          <p:cNvSpPr>
            <a:spLocks noChangeAspect="1" noChangeArrowheads="1"/>
          </p:cNvSpPr>
          <p:nvPr/>
        </p:nvSpPr>
        <p:spPr bwMode="auto">
          <a:xfrm>
            <a:off x="127000" y="-784850"/>
            <a:ext cx="7124700" cy="2457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2" name="Freeform: Shape 31">
            <a:extLst>
              <a:ext uri="{FF2B5EF4-FFF2-40B4-BE49-F238E27FC236}">
                <a16:creationId xmlns:a16="http://schemas.microsoft.com/office/drawing/2014/main" id="{E66502BE-EDB7-44E5-9974-700D85205433}"/>
              </a:ext>
            </a:extLst>
          </p:cNvPr>
          <p:cNvSpPr/>
          <p:nvPr/>
        </p:nvSpPr>
        <p:spPr>
          <a:xfrm>
            <a:off x="3869330" y="443875"/>
            <a:ext cx="4400072" cy="669694"/>
          </a:xfrm>
          <a:custGeom>
            <a:avLst/>
            <a:gdLst>
              <a:gd name="connsiteX0" fmla="*/ 160118 w 4400072"/>
              <a:gd name="connsiteY0" fmla="*/ 0 h 669694"/>
              <a:gd name="connsiteX1" fmla="*/ 4239954 w 4400072"/>
              <a:gd name="connsiteY1" fmla="*/ 0 h 669694"/>
              <a:gd name="connsiteX2" fmla="*/ 4368617 w 4400072"/>
              <a:gd name="connsiteY2" fmla="*/ 53294 h 669694"/>
              <a:gd name="connsiteX3" fmla="*/ 4400072 w 4400072"/>
              <a:gd name="connsiteY3" fmla="*/ 99948 h 669694"/>
              <a:gd name="connsiteX4" fmla="*/ 3977217 w 4400072"/>
              <a:gd name="connsiteY4" fmla="*/ 334848 h 669694"/>
              <a:gd name="connsiteX5" fmla="*/ 4400071 w 4400072"/>
              <a:gd name="connsiteY5" fmla="*/ 569747 h 669694"/>
              <a:gd name="connsiteX6" fmla="*/ 4368617 w 4400072"/>
              <a:gd name="connsiteY6" fmla="*/ 616401 h 669694"/>
              <a:gd name="connsiteX7" fmla="*/ 4239954 w 4400072"/>
              <a:gd name="connsiteY7" fmla="*/ 669694 h 669694"/>
              <a:gd name="connsiteX8" fmla="*/ 160118 w 4400072"/>
              <a:gd name="connsiteY8" fmla="*/ 669694 h 669694"/>
              <a:gd name="connsiteX9" fmla="*/ 31456 w 4400072"/>
              <a:gd name="connsiteY9" fmla="*/ 616401 h 669694"/>
              <a:gd name="connsiteX10" fmla="*/ 1 w 4400072"/>
              <a:gd name="connsiteY10" fmla="*/ 569747 h 669694"/>
              <a:gd name="connsiteX11" fmla="*/ 422857 w 4400072"/>
              <a:gd name="connsiteY11" fmla="*/ 334848 h 669694"/>
              <a:gd name="connsiteX12" fmla="*/ 0 w 4400072"/>
              <a:gd name="connsiteY12" fmla="*/ 99948 h 669694"/>
              <a:gd name="connsiteX13" fmla="*/ 31456 w 4400072"/>
              <a:gd name="connsiteY13" fmla="*/ 53294 h 669694"/>
              <a:gd name="connsiteX14" fmla="*/ 160118 w 4400072"/>
              <a:gd name="connsiteY14" fmla="*/ 0 h 669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00072" h="669694">
                <a:moveTo>
                  <a:pt x="160118" y="0"/>
                </a:moveTo>
                <a:lnTo>
                  <a:pt x="4239954" y="0"/>
                </a:lnTo>
                <a:cubicBezTo>
                  <a:pt x="4290200" y="0"/>
                  <a:pt x="4335689" y="20366"/>
                  <a:pt x="4368617" y="53294"/>
                </a:cubicBezTo>
                <a:lnTo>
                  <a:pt x="4400072" y="99948"/>
                </a:lnTo>
                <a:lnTo>
                  <a:pt x="3977217" y="334848"/>
                </a:lnTo>
                <a:lnTo>
                  <a:pt x="4400071" y="569747"/>
                </a:lnTo>
                <a:lnTo>
                  <a:pt x="4368617" y="616401"/>
                </a:lnTo>
                <a:cubicBezTo>
                  <a:pt x="4335689" y="649328"/>
                  <a:pt x="4290200" y="669694"/>
                  <a:pt x="4239954" y="669694"/>
                </a:cubicBezTo>
                <a:lnTo>
                  <a:pt x="160118" y="669694"/>
                </a:lnTo>
                <a:cubicBezTo>
                  <a:pt x="109872" y="669694"/>
                  <a:pt x="64383" y="649328"/>
                  <a:pt x="31456" y="616401"/>
                </a:cubicBezTo>
                <a:lnTo>
                  <a:pt x="1" y="569747"/>
                </a:lnTo>
                <a:lnTo>
                  <a:pt x="422857" y="334848"/>
                </a:lnTo>
                <a:lnTo>
                  <a:pt x="0" y="99948"/>
                </a:lnTo>
                <a:lnTo>
                  <a:pt x="31456" y="53294"/>
                </a:lnTo>
                <a:cubicBezTo>
                  <a:pt x="64383" y="20366"/>
                  <a:pt x="109872" y="0"/>
                  <a:pt x="160118" y="0"/>
                </a:cubicBezTo>
                <a:close/>
              </a:path>
            </a:pathLst>
          </a:custGeom>
          <a:solidFill>
            <a:srgbClr val="14E09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Tw Cen MT" panose="020B0602020104020603" pitchFamily="34" charset="0"/>
              </a:rPr>
              <a:t>USING ARRAYS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FA610E9-C1D9-438E-87DA-C5576C3F4CC6}"/>
              </a:ext>
            </a:extLst>
          </p:cNvPr>
          <p:cNvSpPr txBox="1"/>
          <p:nvPr/>
        </p:nvSpPr>
        <p:spPr>
          <a:xfrm>
            <a:off x="922020" y="1562151"/>
            <a:ext cx="10439400" cy="230832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400" b="1" dirty="0">
                <a:solidFill>
                  <a:srgbClr val="002060"/>
                </a:solidFill>
                <a:latin typeface="Tw Cen MT" panose="020B0602020104020603" pitchFamily="34" charset="0"/>
              </a:rPr>
              <a:t>2D array is used to represent a sparse matrix in which there are</a:t>
            </a:r>
          </a:p>
          <a:p>
            <a:pPr algn="just"/>
            <a:r>
              <a:rPr lang="en-US" sz="2400" b="1" dirty="0">
                <a:solidFill>
                  <a:srgbClr val="002060"/>
                </a:solidFill>
                <a:latin typeface="Tw Cen MT" panose="020B0602020104020603" pitchFamily="34" charset="0"/>
              </a:rPr>
              <a:t>three rows named as</a:t>
            </a:r>
          </a:p>
          <a:p>
            <a:pPr algn="just"/>
            <a:endParaRPr lang="en-US" sz="2400" b="1" dirty="0">
              <a:solidFill>
                <a:srgbClr val="002060"/>
              </a:solidFill>
              <a:latin typeface="Tw Cen MT" panose="020B0602020104020603" pitchFamily="34" charset="0"/>
            </a:endParaRPr>
          </a:p>
          <a:p>
            <a:pPr algn="just"/>
            <a:r>
              <a:rPr lang="en-US" sz="2400" b="1" dirty="0">
                <a:solidFill>
                  <a:srgbClr val="002060"/>
                </a:solidFill>
                <a:latin typeface="Tw Cen MT" panose="020B0602020104020603" pitchFamily="34" charset="0"/>
              </a:rPr>
              <a:t> Row: Index of row, where non-zero element is located</a:t>
            </a:r>
          </a:p>
          <a:p>
            <a:pPr algn="just"/>
            <a:r>
              <a:rPr lang="en-US" sz="2400" b="1" dirty="0">
                <a:solidFill>
                  <a:srgbClr val="002060"/>
                </a:solidFill>
                <a:latin typeface="Tw Cen MT" panose="020B0602020104020603" pitchFamily="34" charset="0"/>
              </a:rPr>
              <a:t> Column: Index of column, where non-zero element is located</a:t>
            </a:r>
          </a:p>
          <a:p>
            <a:pPr algn="just"/>
            <a:r>
              <a:rPr lang="en-US" sz="2400" b="1" dirty="0">
                <a:solidFill>
                  <a:srgbClr val="002060"/>
                </a:solidFill>
                <a:latin typeface="Tw Cen MT" panose="020B0602020104020603" pitchFamily="34" charset="0"/>
              </a:rPr>
              <a:t> Value: Value of the non-zero element located at index – (row, column)</a:t>
            </a:r>
          </a:p>
        </p:txBody>
      </p:sp>
      <p:pic>
        <p:nvPicPr>
          <p:cNvPr id="6" name="Picture 5">
            <a:extLst>
              <a:ext uri="{FF2B5EF4-FFF2-40B4-BE49-F238E27FC236}">
                <a16:creationId xmlns:a16="http://schemas.microsoft.com/office/drawing/2014/main" id="{2C45A700-C7B6-4208-B0B5-378942C3D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759" y="4063118"/>
            <a:ext cx="5782482" cy="2495898"/>
          </a:xfrm>
          <a:prstGeom prst="rect">
            <a:avLst/>
          </a:prstGeom>
        </p:spPr>
      </p:pic>
    </p:spTree>
    <p:extLst>
      <p:ext uri="{BB962C8B-B14F-4D97-AF65-F5344CB8AC3E}">
        <p14:creationId xmlns:p14="http://schemas.microsoft.com/office/powerpoint/2010/main" val="161741129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37" name="AutoShape 6" descr="https://media.geeksforgeeks.org/wp-content/cdn-uploads/gq/2013/03/stack.png">
            <a:extLst>
              <a:ext uri="{FF2B5EF4-FFF2-40B4-BE49-F238E27FC236}">
                <a16:creationId xmlns:a16="http://schemas.microsoft.com/office/drawing/2014/main" id="{6614A720-919F-441C-B2BC-CE3CE5CEEEFA}"/>
              </a:ext>
            </a:extLst>
          </p:cNvPr>
          <p:cNvSpPr>
            <a:spLocks noChangeAspect="1" noChangeArrowheads="1"/>
          </p:cNvSpPr>
          <p:nvPr/>
        </p:nvSpPr>
        <p:spPr bwMode="auto">
          <a:xfrm>
            <a:off x="127000" y="-784850"/>
            <a:ext cx="7124700" cy="2457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2" name="Freeform: Shape 31">
            <a:extLst>
              <a:ext uri="{FF2B5EF4-FFF2-40B4-BE49-F238E27FC236}">
                <a16:creationId xmlns:a16="http://schemas.microsoft.com/office/drawing/2014/main" id="{E66502BE-EDB7-44E5-9974-700D85205433}"/>
              </a:ext>
            </a:extLst>
          </p:cNvPr>
          <p:cNvSpPr/>
          <p:nvPr/>
        </p:nvSpPr>
        <p:spPr>
          <a:xfrm>
            <a:off x="3869330" y="443875"/>
            <a:ext cx="4400072" cy="669694"/>
          </a:xfrm>
          <a:custGeom>
            <a:avLst/>
            <a:gdLst>
              <a:gd name="connsiteX0" fmla="*/ 160118 w 4400072"/>
              <a:gd name="connsiteY0" fmla="*/ 0 h 669694"/>
              <a:gd name="connsiteX1" fmla="*/ 4239954 w 4400072"/>
              <a:gd name="connsiteY1" fmla="*/ 0 h 669694"/>
              <a:gd name="connsiteX2" fmla="*/ 4368617 w 4400072"/>
              <a:gd name="connsiteY2" fmla="*/ 53294 h 669694"/>
              <a:gd name="connsiteX3" fmla="*/ 4400072 w 4400072"/>
              <a:gd name="connsiteY3" fmla="*/ 99948 h 669694"/>
              <a:gd name="connsiteX4" fmla="*/ 3977217 w 4400072"/>
              <a:gd name="connsiteY4" fmla="*/ 334848 h 669694"/>
              <a:gd name="connsiteX5" fmla="*/ 4400071 w 4400072"/>
              <a:gd name="connsiteY5" fmla="*/ 569747 h 669694"/>
              <a:gd name="connsiteX6" fmla="*/ 4368617 w 4400072"/>
              <a:gd name="connsiteY6" fmla="*/ 616401 h 669694"/>
              <a:gd name="connsiteX7" fmla="*/ 4239954 w 4400072"/>
              <a:gd name="connsiteY7" fmla="*/ 669694 h 669694"/>
              <a:gd name="connsiteX8" fmla="*/ 160118 w 4400072"/>
              <a:gd name="connsiteY8" fmla="*/ 669694 h 669694"/>
              <a:gd name="connsiteX9" fmla="*/ 31456 w 4400072"/>
              <a:gd name="connsiteY9" fmla="*/ 616401 h 669694"/>
              <a:gd name="connsiteX10" fmla="*/ 1 w 4400072"/>
              <a:gd name="connsiteY10" fmla="*/ 569747 h 669694"/>
              <a:gd name="connsiteX11" fmla="*/ 422857 w 4400072"/>
              <a:gd name="connsiteY11" fmla="*/ 334848 h 669694"/>
              <a:gd name="connsiteX12" fmla="*/ 0 w 4400072"/>
              <a:gd name="connsiteY12" fmla="*/ 99948 h 669694"/>
              <a:gd name="connsiteX13" fmla="*/ 31456 w 4400072"/>
              <a:gd name="connsiteY13" fmla="*/ 53294 h 669694"/>
              <a:gd name="connsiteX14" fmla="*/ 160118 w 4400072"/>
              <a:gd name="connsiteY14" fmla="*/ 0 h 669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00072" h="669694">
                <a:moveTo>
                  <a:pt x="160118" y="0"/>
                </a:moveTo>
                <a:lnTo>
                  <a:pt x="4239954" y="0"/>
                </a:lnTo>
                <a:cubicBezTo>
                  <a:pt x="4290200" y="0"/>
                  <a:pt x="4335689" y="20366"/>
                  <a:pt x="4368617" y="53294"/>
                </a:cubicBezTo>
                <a:lnTo>
                  <a:pt x="4400072" y="99948"/>
                </a:lnTo>
                <a:lnTo>
                  <a:pt x="3977217" y="334848"/>
                </a:lnTo>
                <a:lnTo>
                  <a:pt x="4400071" y="569747"/>
                </a:lnTo>
                <a:lnTo>
                  <a:pt x="4368617" y="616401"/>
                </a:lnTo>
                <a:cubicBezTo>
                  <a:pt x="4335689" y="649328"/>
                  <a:pt x="4290200" y="669694"/>
                  <a:pt x="4239954" y="669694"/>
                </a:cubicBezTo>
                <a:lnTo>
                  <a:pt x="160118" y="669694"/>
                </a:lnTo>
                <a:cubicBezTo>
                  <a:pt x="109872" y="669694"/>
                  <a:pt x="64383" y="649328"/>
                  <a:pt x="31456" y="616401"/>
                </a:cubicBezTo>
                <a:lnTo>
                  <a:pt x="1" y="569747"/>
                </a:lnTo>
                <a:lnTo>
                  <a:pt x="422857" y="334848"/>
                </a:lnTo>
                <a:lnTo>
                  <a:pt x="0" y="99948"/>
                </a:lnTo>
                <a:lnTo>
                  <a:pt x="31456" y="53294"/>
                </a:lnTo>
                <a:cubicBezTo>
                  <a:pt x="64383" y="20366"/>
                  <a:pt x="109872" y="0"/>
                  <a:pt x="160118" y="0"/>
                </a:cubicBezTo>
                <a:close/>
              </a:path>
            </a:pathLst>
          </a:custGeom>
          <a:solidFill>
            <a:srgbClr val="14E09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Tw Cen MT" panose="020B0602020104020603" pitchFamily="34" charset="0"/>
              </a:rPr>
              <a:t>USING LINKED LIST</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FA610E9-C1D9-438E-87DA-C5576C3F4CC6}"/>
              </a:ext>
            </a:extLst>
          </p:cNvPr>
          <p:cNvSpPr txBox="1"/>
          <p:nvPr/>
        </p:nvSpPr>
        <p:spPr>
          <a:xfrm>
            <a:off x="922020" y="1562151"/>
            <a:ext cx="10439400" cy="26776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400" b="1" dirty="0">
                <a:solidFill>
                  <a:srgbClr val="002060"/>
                </a:solidFill>
                <a:latin typeface="Tw Cen MT" panose="020B0602020104020603" pitchFamily="34" charset="0"/>
              </a:rPr>
              <a:t>In linked list, each node has four fields. These four fields are</a:t>
            </a:r>
          </a:p>
          <a:p>
            <a:pPr algn="just"/>
            <a:r>
              <a:rPr lang="en-US" sz="2400" b="1" dirty="0">
                <a:solidFill>
                  <a:srgbClr val="002060"/>
                </a:solidFill>
                <a:latin typeface="Tw Cen MT" panose="020B0602020104020603" pitchFamily="34" charset="0"/>
              </a:rPr>
              <a:t>defined as:</a:t>
            </a:r>
          </a:p>
          <a:p>
            <a:pPr algn="just"/>
            <a:endParaRPr lang="en-US" sz="2400" b="1" dirty="0">
              <a:solidFill>
                <a:srgbClr val="002060"/>
              </a:solidFill>
              <a:latin typeface="Tw Cen MT" panose="020B0602020104020603" pitchFamily="34" charset="0"/>
            </a:endParaRPr>
          </a:p>
          <a:p>
            <a:pPr algn="just"/>
            <a:r>
              <a:rPr lang="en-US" sz="2400" b="1" dirty="0">
                <a:solidFill>
                  <a:srgbClr val="002060"/>
                </a:solidFill>
                <a:latin typeface="Tw Cen MT" panose="020B0602020104020603" pitchFamily="34" charset="0"/>
              </a:rPr>
              <a:t> Row: Index of row, where non-zero element is located</a:t>
            </a:r>
          </a:p>
          <a:p>
            <a:pPr algn="just"/>
            <a:r>
              <a:rPr lang="en-US" sz="2400" b="1" dirty="0">
                <a:solidFill>
                  <a:srgbClr val="002060"/>
                </a:solidFill>
                <a:latin typeface="Tw Cen MT" panose="020B0602020104020603" pitchFamily="34" charset="0"/>
              </a:rPr>
              <a:t> Column: Index of column, where non-zero element is located</a:t>
            </a:r>
          </a:p>
          <a:p>
            <a:pPr algn="just"/>
            <a:r>
              <a:rPr lang="en-US" sz="2400" b="1" dirty="0">
                <a:solidFill>
                  <a:srgbClr val="002060"/>
                </a:solidFill>
                <a:latin typeface="Tw Cen MT" panose="020B0602020104020603" pitchFamily="34" charset="0"/>
              </a:rPr>
              <a:t> Value: Value of the non-zero element located at index – (row, column)</a:t>
            </a:r>
          </a:p>
          <a:p>
            <a:pPr algn="just"/>
            <a:r>
              <a:rPr lang="en-US" sz="2400" b="1" dirty="0">
                <a:solidFill>
                  <a:srgbClr val="002060"/>
                </a:solidFill>
                <a:latin typeface="Tw Cen MT" panose="020B0602020104020603" pitchFamily="34" charset="0"/>
              </a:rPr>
              <a:t> Next node: Address of the next node</a:t>
            </a:r>
          </a:p>
        </p:txBody>
      </p:sp>
      <p:pic>
        <p:nvPicPr>
          <p:cNvPr id="4" name="Picture 3">
            <a:extLst>
              <a:ext uri="{FF2B5EF4-FFF2-40B4-BE49-F238E27FC236}">
                <a16:creationId xmlns:a16="http://schemas.microsoft.com/office/drawing/2014/main" id="{77536281-AD2F-4410-A486-5728702AD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364" y="4516290"/>
            <a:ext cx="5887272" cy="1962424"/>
          </a:xfrm>
          <a:prstGeom prst="rect">
            <a:avLst/>
          </a:prstGeom>
        </p:spPr>
      </p:pic>
    </p:spTree>
    <p:extLst>
      <p:ext uri="{BB962C8B-B14F-4D97-AF65-F5344CB8AC3E}">
        <p14:creationId xmlns:p14="http://schemas.microsoft.com/office/powerpoint/2010/main" val="10819367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1361002" y="2111184"/>
            <a:ext cx="10676100" cy="1600438"/>
          </a:xfrm>
          <a:prstGeom prst="rect">
            <a:avLst/>
          </a:prstGeom>
          <a:noFill/>
        </p:spPr>
        <p:txBody>
          <a:bodyPr wrap="square" rtlCol="0">
            <a:spAutoFit/>
          </a:bodyPr>
          <a:lstStyle/>
          <a:p>
            <a:pPr algn="ctr"/>
            <a:r>
              <a:rPr lang="en-US" sz="9800" dirty="0">
                <a:solidFill>
                  <a:srgbClr val="FF5969"/>
                </a:solidFill>
                <a:latin typeface="Tw Cen MT" panose="020B0602020104020603" pitchFamily="34" charset="0"/>
              </a:rPr>
              <a:t>OPERATIONS</a:t>
            </a:r>
            <a:endParaRPr lang="en-US" sz="11800" dirty="0">
              <a:solidFill>
                <a:srgbClr val="FF5969"/>
              </a:solidFill>
              <a:latin typeface="Times New Roman" panose="02020603050405020304" pitchFamily="18" charset="0"/>
              <a:cs typeface="Times New Roman" panose="02020603050405020304" pitchFamily="18"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4764585" y="4610723"/>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10880531" y="19998"/>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42328">
              <a:off x="11620287" y="3259357"/>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10452859" y="9998"/>
            <a:ext cx="11497014" cy="6858000"/>
            <a:chOff x="213096" y="19996"/>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19996"/>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48011">
              <a:off x="11112719" y="3247396"/>
              <a:ext cx="528315" cy="532895"/>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9437763"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130" y="3247472"/>
              <a:ext cx="530600" cy="530600"/>
            </a:xfrm>
            <a:prstGeom prst="rect">
              <a:avLst/>
            </a:prstGeom>
          </p:spPr>
        </p:pic>
      </p:grpSp>
    </p:spTree>
    <p:extLst>
      <p:ext uri="{BB962C8B-B14F-4D97-AF65-F5344CB8AC3E}">
        <p14:creationId xmlns:p14="http://schemas.microsoft.com/office/powerpoint/2010/main" val="11015708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wipe(left)">
                                      <p:cBhvr>
                                        <p:cTn id="7" dur="1000"/>
                                        <p:tgtEl>
                                          <p:spTgt spid="50">
                                            <p:txEl>
                                              <p:pRg st="0" end="0"/>
                                            </p:txEl>
                                          </p:spTgt>
                                        </p:tgtEl>
                                      </p:cBhvr>
                                    </p:animEffect>
                                  </p:childTnLst>
                                </p:cTn>
                              </p:par>
                            </p:childTnLst>
                          </p:cTn>
                        </p:par>
                        <p:par>
                          <p:cTn id="8" fill="hold">
                            <p:stCondLst>
                              <p:cond delay="1500"/>
                            </p:stCondLst>
                            <p:childTnLst>
                              <p:par>
                                <p:cTn id="9" presetID="16" presetClass="entr" presetSubtype="21"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Rescouse FIles of Animated PowerPoint Slide (PowerPoint School)</Template>
  <TotalTime>4139</TotalTime>
  <Words>1358</Words>
  <Application>Microsoft Office PowerPoint</Application>
  <PresentationFormat>Widescreen</PresentationFormat>
  <Paragraphs>153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kundan kumar</dc:creator>
  <cp:lastModifiedBy>Madhur Sahu</cp:lastModifiedBy>
  <cp:revision>297</cp:revision>
  <dcterms:created xsi:type="dcterms:W3CDTF">2019-10-08T20:41:48Z</dcterms:created>
  <dcterms:modified xsi:type="dcterms:W3CDTF">2020-04-30T17:30:56Z</dcterms:modified>
</cp:coreProperties>
</file>