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 id="2147483698" r:id="rId5"/>
  </p:sldMasterIdLst>
  <p:notesMasterIdLst>
    <p:notesMasterId r:id="rId16"/>
  </p:notesMasterIdLst>
  <p:handoutMasterIdLst>
    <p:handoutMasterId r:id="rId17"/>
  </p:handoutMasterIdLst>
  <p:sldIdLst>
    <p:sldId id="265" r:id="rId6"/>
    <p:sldId id="257" r:id="rId7"/>
    <p:sldId id="264" r:id="rId8"/>
    <p:sldId id="269" r:id="rId9"/>
    <p:sldId id="270" r:id="rId10"/>
    <p:sldId id="271" r:id="rId11"/>
    <p:sldId id="268" r:id="rId12"/>
    <p:sldId id="273" r:id="rId13"/>
    <p:sldId id="274"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16129-DFA8-4A89-B023-04CC8C72985C}" v="6" dt="2020-09-28T19:32:21.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0" autoAdjust="0"/>
    <p:restoredTop sz="94672" autoAdjust="0"/>
  </p:normalViewPr>
  <p:slideViewPr>
    <p:cSldViewPr snapToGrid="0" snapToObjects="1" showGuides="1">
      <p:cViewPr varScale="1">
        <p:scale>
          <a:sx n="142" d="100"/>
          <a:sy n="142" d="100"/>
        </p:scale>
        <p:origin x="732" y="126"/>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9/28/2020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9/28/2020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a:t>Имя и контактные данные автора</a:t>
            </a:r>
            <a:endParaRPr lang="en-US" dirty="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a:t>Контактные данные</a:t>
            </a:r>
            <a:endParaRPr lang="en-US" dirty="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a:t>International Students and Scholars Rock</a:t>
            </a:r>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a:t>Первый уровень</a:t>
            </a:r>
          </a:p>
          <a:p>
            <a:pPr lvl="1"/>
            <a:r>
              <a:rPr lang="ru-RU" dirty="0"/>
              <a:t>Второй уровень</a:t>
            </a:r>
          </a:p>
          <a:p>
            <a:pPr lvl="2"/>
            <a:r>
              <a:rPr lang="ru-RU" dirty="0"/>
              <a:t>Третий уровень</a:t>
            </a:r>
          </a:p>
          <a:p>
            <a:pPr lvl="3"/>
            <a:r>
              <a:rPr lang="ru-RU" dirty="0"/>
              <a:t>Пятый уровень</a:t>
            </a:r>
          </a:p>
          <a:p>
            <a:pPr lvl="4"/>
            <a:r>
              <a:rPr lang="ru-RU" dirty="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371600" y="2104557"/>
            <a:ext cx="6400800" cy="705749"/>
          </a:xfrm>
        </p:spPr>
        <p:txBody>
          <a:bodyPr>
            <a:normAutofit fontScale="90000"/>
          </a:bodyPr>
          <a:lstStyle/>
          <a:p>
            <a:r>
              <a:rPr lang="ru-RU" sz="4000" dirty="0"/>
              <a:t>Объёмный многоканальный органический светодиод</a:t>
            </a:r>
            <a:endParaRPr lang="en-US" sz="4000" dirty="0"/>
          </a:p>
        </p:txBody>
      </p:sp>
      <p:sp>
        <p:nvSpPr>
          <p:cNvPr id="7" name="Text Placeholder 6"/>
          <p:cNvSpPr>
            <a:spLocks noGrp="1"/>
          </p:cNvSpPr>
          <p:nvPr>
            <p:ph type="body" sz="quarter" idx="10"/>
          </p:nvPr>
        </p:nvSpPr>
        <p:spPr/>
        <p:txBody>
          <a:bodyPr>
            <a:normAutofit fontScale="70000" lnSpcReduction="20000"/>
          </a:bodyPr>
          <a:lstStyle/>
          <a:p>
            <a:r>
              <a:rPr lang="ru-RU" sz="2000" dirty="0"/>
              <a:t>Казаков Степан Владиславович</a:t>
            </a:r>
            <a:endParaRPr lang="nl-NL" sz="2000" dirty="0"/>
          </a:p>
          <a:p>
            <a:r>
              <a:rPr lang="en-US" dirty="0"/>
              <a:t>L3431, </a:t>
            </a:r>
            <a:r>
              <a:rPr lang="ru-RU" dirty="0"/>
              <a:t>факультет лазерной фотоники и оптоэлектроники</a:t>
            </a:r>
            <a:endParaRPr lang="en-US" dirty="0"/>
          </a:p>
        </p:txBody>
      </p:sp>
    </p:spTree>
    <p:extLst>
      <p:ext uri="{BB962C8B-B14F-4D97-AF65-F5344CB8AC3E}">
        <p14:creationId xmlns:p14="http://schemas.microsoft.com/office/powerpoint/2010/main" val="8717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a:t>Спасибо за внимание</a:t>
            </a:r>
            <a:r>
              <a:rPr lang="en-US" dirty="0"/>
              <a:t>!</a:t>
            </a:r>
          </a:p>
        </p:txBody>
      </p:sp>
      <p:sp>
        <p:nvSpPr>
          <p:cNvPr id="3" name="Text Placeholder 2"/>
          <p:cNvSpPr>
            <a:spLocks noGrp="1"/>
          </p:cNvSpPr>
          <p:nvPr>
            <p:ph type="body" sz="quarter" idx="10"/>
          </p:nvPr>
        </p:nvSpPr>
        <p:spPr>
          <a:xfrm>
            <a:off x="457200" y="2490643"/>
            <a:ext cx="8229600" cy="594122"/>
          </a:xfrm>
        </p:spPr>
        <p:txBody>
          <a:bodyPr/>
          <a:lstStyle/>
          <a:p>
            <a:r>
              <a:rPr lang="en-US" dirty="0"/>
              <a:t>itmo.ru</a:t>
            </a:r>
            <a:endParaRPr lang="pl-PL" dirty="0"/>
          </a:p>
        </p:txBody>
      </p:sp>
    </p:spTree>
    <p:extLst>
      <p:ext uri="{BB962C8B-B14F-4D97-AF65-F5344CB8AC3E}">
        <p14:creationId xmlns:p14="http://schemas.microsoft.com/office/powerpoint/2010/main" val="186494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92" y="832416"/>
            <a:ext cx="7203651" cy="1292017"/>
          </a:xfrm>
        </p:spPr>
        <p:txBody>
          <a:bodyPr anchor="t">
            <a:normAutofit fontScale="90000"/>
          </a:bodyPr>
          <a:lstStyle/>
          <a:p>
            <a:r>
              <a:rPr lang="ru-RU" sz="2400" dirty="0">
                <a:solidFill>
                  <a:srgbClr val="000000"/>
                </a:solidFill>
              </a:rPr>
              <a:t>Органический светоизлучающий диод (ОСИД, </a:t>
            </a:r>
            <a:r>
              <a:rPr lang="en-US" sz="2400" dirty="0">
                <a:solidFill>
                  <a:srgbClr val="000000"/>
                </a:solidFill>
              </a:rPr>
              <a:t>OLED)</a:t>
            </a:r>
            <a:br>
              <a:rPr lang="en-US" sz="2400" dirty="0">
                <a:solidFill>
                  <a:srgbClr val="000000"/>
                </a:solidFill>
              </a:rPr>
            </a:br>
            <a:r>
              <a:rPr lang="ru-RU" sz="1600" dirty="0">
                <a:solidFill>
                  <a:srgbClr val="000000"/>
                </a:solidFill>
              </a:rPr>
              <a:t>монолитный тонкопленочный полупроводниковый прибор со светоизлучающей поверхностью, состоящий из ряда тонких органических плёнок, размещённых между двумя</a:t>
            </a:r>
            <a:r>
              <a:rPr lang="en-US" sz="1600" dirty="0">
                <a:solidFill>
                  <a:srgbClr val="000000"/>
                </a:solidFill>
              </a:rPr>
              <a:t> </a:t>
            </a:r>
            <a:r>
              <a:rPr lang="ru-RU" sz="1600" dirty="0">
                <a:solidFill>
                  <a:srgbClr val="000000"/>
                </a:solidFill>
              </a:rPr>
              <a:t>тонкопленочными проводниками. Светоизлучающая поверхность образована множеством</a:t>
            </a:r>
            <a:r>
              <a:rPr lang="en-US" sz="1600" dirty="0">
                <a:solidFill>
                  <a:srgbClr val="000000"/>
                </a:solidFill>
              </a:rPr>
              <a:t> </a:t>
            </a:r>
            <a:r>
              <a:rPr lang="ru-RU" sz="1600" dirty="0">
                <a:solidFill>
                  <a:srgbClr val="000000"/>
                </a:solidFill>
              </a:rPr>
              <a:t>одновременно излучающих свет ячеек (пара катод – прозрачный анод)</a:t>
            </a:r>
            <a:endParaRPr lang="en-US" sz="1600" dirty="0">
              <a:solidFill>
                <a:srgbClr val="000000"/>
              </a:solidFill>
            </a:endParaRPr>
          </a:p>
        </p:txBody>
      </p:sp>
      <p:pic>
        <p:nvPicPr>
          <p:cNvPr id="1028" name="Picture 4" descr="VATN LCD – высококачественное отображение информации">
            <a:extLst>
              <a:ext uri="{FF2B5EF4-FFF2-40B4-BE49-F238E27FC236}">
                <a16:creationId xmlns:a16="http://schemas.microsoft.com/office/drawing/2014/main" id="{1DC6928C-6AD2-436C-8E43-6F4F6551C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333" y="2289438"/>
            <a:ext cx="3718368" cy="26216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41166E-CAFA-45FC-ADF0-299F81F7122E}"/>
              </a:ext>
            </a:extLst>
          </p:cNvPr>
          <p:cNvSpPr txBox="1"/>
          <p:nvPr/>
        </p:nvSpPr>
        <p:spPr>
          <a:xfrm>
            <a:off x="6568601" y="3081441"/>
            <a:ext cx="2218477" cy="523220"/>
          </a:xfrm>
          <a:prstGeom prst="rect">
            <a:avLst/>
          </a:prstGeom>
          <a:noFill/>
        </p:spPr>
        <p:txBody>
          <a:bodyPr wrap="square" rtlCol="0">
            <a:spAutoFit/>
          </a:bodyPr>
          <a:lstStyle/>
          <a:p>
            <a:r>
              <a:rPr lang="en-US" sz="1400" dirty="0"/>
              <a:t>SM-OLED (Small </a:t>
            </a:r>
            <a:r>
              <a:rPr lang="en-US" sz="1400" dirty="0" err="1"/>
              <a:t>Molekular</a:t>
            </a:r>
            <a:r>
              <a:rPr lang="en-US" sz="1400" dirty="0"/>
              <a:t>)</a:t>
            </a:r>
            <a:br>
              <a:rPr lang="en-US" sz="1400" dirty="0"/>
            </a:br>
            <a:r>
              <a:rPr lang="en-US" sz="1400" dirty="0"/>
              <a:t>PLED (Polymer)</a:t>
            </a:r>
            <a:endParaRPr lang="ru-RU" sz="1400" dirty="0"/>
          </a:p>
        </p:txBody>
      </p:sp>
    </p:spTree>
    <p:extLst>
      <p:ext uri="{BB962C8B-B14F-4D97-AF65-F5344CB8AC3E}">
        <p14:creationId xmlns:p14="http://schemas.microsoft.com/office/powerpoint/2010/main" val="347206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489" y="685978"/>
            <a:ext cx="6273934" cy="620483"/>
          </a:xfrm>
        </p:spPr>
        <p:txBody>
          <a:bodyPr/>
          <a:lstStyle/>
          <a:p>
            <a:r>
              <a:rPr lang="ru-RU" sz="2200" b="0" dirty="0">
                <a:solidFill>
                  <a:srgbClr val="000000"/>
                </a:solidFill>
                <a:latin typeface="Calibri"/>
              </a:rPr>
              <a:t>Достоинства </a:t>
            </a:r>
            <a:r>
              <a:rPr lang="en-US" sz="2200" b="0" dirty="0">
                <a:solidFill>
                  <a:srgbClr val="000000"/>
                </a:solidFill>
                <a:latin typeface="Calibri"/>
              </a:rPr>
              <a:t>OLED</a:t>
            </a:r>
            <a:endParaRPr lang="en-US" dirty="0"/>
          </a:p>
        </p:txBody>
      </p:sp>
      <p:sp>
        <p:nvSpPr>
          <p:cNvPr id="3" name="Content Placeholder 2"/>
          <p:cNvSpPr>
            <a:spLocks noGrp="1"/>
          </p:cNvSpPr>
          <p:nvPr>
            <p:ph sz="half" idx="1"/>
          </p:nvPr>
        </p:nvSpPr>
        <p:spPr>
          <a:xfrm>
            <a:off x="1082489" y="1571965"/>
            <a:ext cx="6273934" cy="2347853"/>
          </a:xfrm>
        </p:spPr>
        <p:txBody>
          <a:bodyPr>
            <a:normAutofit/>
          </a:bodyPr>
          <a:lstStyle/>
          <a:p>
            <a:pPr>
              <a:buClr>
                <a:srgbClr val="1946BA"/>
              </a:buClr>
            </a:pPr>
            <a:r>
              <a:rPr lang="ru-RU" sz="1800" dirty="0"/>
              <a:t>низкое напряжение питания (3–10 В)</a:t>
            </a:r>
            <a:endParaRPr lang="en-US" sz="1800" dirty="0"/>
          </a:p>
          <a:p>
            <a:pPr>
              <a:buClr>
                <a:srgbClr val="1946BA"/>
              </a:buClr>
            </a:pPr>
            <a:r>
              <a:rPr lang="ru-RU" sz="1800" dirty="0"/>
              <a:t>широкий угол обзора (более 160°)</a:t>
            </a:r>
            <a:endParaRPr lang="en-US" sz="1800" dirty="0"/>
          </a:p>
          <a:p>
            <a:pPr>
              <a:buClr>
                <a:srgbClr val="1946BA"/>
              </a:buClr>
            </a:pPr>
            <a:r>
              <a:rPr lang="ru-RU" sz="1800" dirty="0"/>
              <a:t>малое время отклика (</a:t>
            </a:r>
            <a:r>
              <a:rPr lang="en-US" sz="1800" dirty="0"/>
              <a:t>~</a:t>
            </a:r>
            <a:r>
              <a:rPr lang="ru-RU" sz="1800" dirty="0"/>
              <a:t> 10 мкс)</a:t>
            </a:r>
            <a:endParaRPr lang="en-US" sz="1800" dirty="0"/>
          </a:p>
          <a:p>
            <a:pPr>
              <a:buClr>
                <a:srgbClr val="1946BA"/>
              </a:buClr>
            </a:pPr>
            <a:r>
              <a:rPr lang="ru-RU" sz="1800" dirty="0"/>
              <a:t>простота управления</a:t>
            </a:r>
            <a:endParaRPr lang="en-US" sz="1800" dirty="0"/>
          </a:p>
          <a:p>
            <a:pPr>
              <a:buClr>
                <a:srgbClr val="1946BA"/>
              </a:buClr>
            </a:pPr>
            <a:r>
              <a:rPr lang="ru-RU" sz="1800" dirty="0"/>
              <a:t>широкий диапазон рабочих температур (от –40°C до 80°C)</a:t>
            </a:r>
          </a:p>
          <a:p>
            <a:pPr>
              <a:buClr>
                <a:srgbClr val="1946BA"/>
              </a:buClr>
            </a:pPr>
            <a:r>
              <a:rPr lang="ru-RU" sz="1800" dirty="0"/>
              <a:t>равномерная яркость</a:t>
            </a:r>
          </a:p>
          <a:p>
            <a:pPr>
              <a:buClr>
                <a:srgbClr val="1946BA"/>
              </a:buClr>
            </a:pPr>
            <a:r>
              <a:rPr lang="ru-RU" sz="1800" dirty="0"/>
              <a:t>небольшие размеры</a:t>
            </a:r>
            <a:endParaRPr lang="en-US" sz="1800" dirty="0"/>
          </a:p>
        </p:txBody>
      </p:sp>
    </p:spTree>
    <p:extLst>
      <p:ext uri="{BB962C8B-B14F-4D97-AF65-F5344CB8AC3E}">
        <p14:creationId xmlns:p14="http://schemas.microsoft.com/office/powerpoint/2010/main" val="1803256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93" y="733727"/>
            <a:ext cx="3498026" cy="720719"/>
          </a:xfrm>
        </p:spPr>
        <p:txBody>
          <a:bodyPr anchor="t">
            <a:normAutofit/>
          </a:bodyPr>
          <a:lstStyle/>
          <a:p>
            <a:r>
              <a:rPr lang="ru-RU" sz="2400" dirty="0">
                <a:solidFill>
                  <a:srgbClr val="000000"/>
                </a:solidFill>
              </a:rPr>
              <a:t>ОМОСИД</a:t>
            </a:r>
            <a:br>
              <a:rPr lang="en-US" sz="2400" dirty="0">
                <a:solidFill>
                  <a:srgbClr val="000000"/>
                </a:solidFill>
              </a:rPr>
            </a:br>
            <a:r>
              <a:rPr lang="ru-RU" sz="1600" dirty="0">
                <a:solidFill>
                  <a:srgbClr val="000000"/>
                </a:solidFill>
              </a:rPr>
              <a:t>объёмный многоканальный ОСИД</a:t>
            </a:r>
            <a:endParaRPr lang="en-US" sz="1600" dirty="0">
              <a:solidFill>
                <a:srgbClr val="000000"/>
              </a:solidFill>
            </a:endParaRPr>
          </a:p>
        </p:txBody>
      </p:sp>
      <p:pic>
        <p:nvPicPr>
          <p:cNvPr id="2050" name="Picture 2">
            <a:extLst>
              <a:ext uri="{FF2B5EF4-FFF2-40B4-BE49-F238E27FC236}">
                <a16:creationId xmlns:a16="http://schemas.microsoft.com/office/drawing/2014/main" id="{0AC0536A-1BBA-4E22-A4E1-44F94E75A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60" y="1763572"/>
            <a:ext cx="1850651" cy="2056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9B7FF6E-1C34-4DF6-B196-98DF693C3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844" y="1763572"/>
            <a:ext cx="2576792" cy="20523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421D2D1-F11F-4F33-8A56-D943F1460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1069" y="1454446"/>
            <a:ext cx="2254435" cy="23654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CEBDF80-A446-4A58-A739-A0B5750E152E}"/>
              </a:ext>
            </a:extLst>
          </p:cNvPr>
          <p:cNvSpPr txBox="1"/>
          <p:nvPr/>
        </p:nvSpPr>
        <p:spPr>
          <a:xfrm>
            <a:off x="1764085" y="3932719"/>
            <a:ext cx="7180728" cy="954107"/>
          </a:xfrm>
          <a:prstGeom prst="rect">
            <a:avLst/>
          </a:prstGeom>
          <a:noFill/>
        </p:spPr>
        <p:txBody>
          <a:bodyPr wrap="square">
            <a:spAutoFit/>
          </a:bodyPr>
          <a:lstStyle/>
          <a:p>
            <a:r>
              <a:rPr lang="ru-RU" sz="800" b="0" i="0" dirty="0">
                <a:solidFill>
                  <a:srgbClr val="333333"/>
                </a:solidFill>
                <a:effectLst/>
                <a:latin typeface="Roboto"/>
              </a:rPr>
              <a:t>ОМОСИД 1 содержит несущую основу, выполненную в виде прозрачной подложки 2, внутри которой герметично установлены прозрачный анод 3 и катод 4, между которыми размещен набор слоев органических веществ, состоящий, по меньшей мере, из прозрачного слоя 5 транспортировки дырок, эмиссионного слоя 6 светового излучения и слоя 7 транспортировки электронов. Причем анод 3, катод 4 и слои органических веществ выполнены в виде полых цилиндров, соосно вставленных друг в друга, а именно в полость 8 анода 3 установлен прозрачный цилиндрический слой 5 транспортировки дырок, в полость 9 слоя 5 транспортировки дырок установлен цилиндрический эмиссионный слой 6 светового излучения, в полость 10 эмиссионного слоя 6 установлен цилиндрический слой 7 транспортировки электронов, в полость 11 слоя 7 транспортировки электронов установлен цилиндрический катод 4 с полостью 12.</a:t>
            </a:r>
            <a:endParaRPr lang="ru-RU" sz="800" dirty="0"/>
          </a:p>
        </p:txBody>
      </p:sp>
    </p:spTree>
    <p:extLst>
      <p:ext uri="{BB962C8B-B14F-4D97-AF65-F5344CB8AC3E}">
        <p14:creationId xmlns:p14="http://schemas.microsoft.com/office/powerpoint/2010/main" val="18279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489" y="753214"/>
            <a:ext cx="6273934" cy="620483"/>
          </a:xfrm>
        </p:spPr>
        <p:txBody>
          <a:bodyPr/>
          <a:lstStyle/>
          <a:p>
            <a:r>
              <a:rPr lang="ru-RU" sz="2200" b="0" dirty="0">
                <a:solidFill>
                  <a:srgbClr val="000000"/>
                </a:solidFill>
                <a:latin typeface="Calibri"/>
              </a:rPr>
              <a:t>Режимы работы ОМОСИД</a:t>
            </a:r>
            <a:endParaRPr lang="en-US" dirty="0"/>
          </a:p>
        </p:txBody>
      </p:sp>
      <p:sp>
        <p:nvSpPr>
          <p:cNvPr id="3" name="Content Placeholder 2"/>
          <p:cNvSpPr>
            <a:spLocks noGrp="1"/>
          </p:cNvSpPr>
          <p:nvPr>
            <p:ph sz="half" idx="1"/>
          </p:nvPr>
        </p:nvSpPr>
        <p:spPr>
          <a:xfrm>
            <a:off x="1082488" y="1571965"/>
            <a:ext cx="6548717" cy="1883929"/>
          </a:xfrm>
        </p:spPr>
        <p:txBody>
          <a:bodyPr>
            <a:normAutofit/>
          </a:bodyPr>
          <a:lstStyle/>
          <a:p>
            <a:pPr>
              <a:buClr>
                <a:srgbClr val="1946BA"/>
              </a:buClr>
            </a:pPr>
            <a:r>
              <a:rPr lang="ru-RU" sz="1800" dirty="0"/>
              <a:t>светоизлучение в одном или в нескольких направлениях</a:t>
            </a:r>
          </a:p>
          <a:p>
            <a:pPr>
              <a:buClr>
                <a:srgbClr val="1946BA"/>
              </a:buClr>
            </a:pPr>
            <a:r>
              <a:rPr lang="ru-RU" sz="1800" dirty="0"/>
              <a:t>одновременное круговое светоизлучение всех сегментов</a:t>
            </a:r>
          </a:p>
          <a:p>
            <a:pPr>
              <a:buClr>
                <a:srgbClr val="1946BA"/>
              </a:buClr>
            </a:pPr>
            <a:r>
              <a:rPr lang="ru-RU" sz="1800" dirty="0"/>
              <a:t>светоизлучение в виде строчной круговой развертки</a:t>
            </a:r>
            <a:endParaRPr lang="en-US" sz="1800" dirty="0"/>
          </a:p>
          <a:p>
            <a:pPr>
              <a:buClr>
                <a:srgbClr val="1946BA"/>
              </a:buClr>
            </a:pPr>
            <a:r>
              <a:rPr lang="ru-RU" sz="1800" dirty="0"/>
              <a:t>поворот (сдвиг) изображения вокруг оси</a:t>
            </a:r>
            <a:endParaRPr lang="en-US" sz="1800" dirty="0"/>
          </a:p>
        </p:txBody>
      </p:sp>
      <p:pic>
        <p:nvPicPr>
          <p:cNvPr id="5" name="Рисунок 4">
            <a:extLst>
              <a:ext uri="{FF2B5EF4-FFF2-40B4-BE49-F238E27FC236}">
                <a16:creationId xmlns:a16="http://schemas.microsoft.com/office/drawing/2014/main" id="{AF20AD54-6259-4AC5-9645-CC5A1332BAD7}"/>
              </a:ext>
            </a:extLst>
          </p:cNvPr>
          <p:cNvPicPr>
            <a:picLocks noChangeAspect="1"/>
          </p:cNvPicPr>
          <p:nvPr/>
        </p:nvPicPr>
        <p:blipFill>
          <a:blip r:embed="rId2"/>
          <a:stretch>
            <a:fillRect/>
          </a:stretch>
        </p:blipFill>
        <p:spPr>
          <a:xfrm>
            <a:off x="6099109" y="2968498"/>
            <a:ext cx="2399968" cy="1367696"/>
          </a:xfrm>
          <a:prstGeom prst="rect">
            <a:avLst/>
          </a:prstGeom>
        </p:spPr>
      </p:pic>
      <p:pic>
        <p:nvPicPr>
          <p:cNvPr id="11" name="Рисунок 10">
            <a:extLst>
              <a:ext uri="{FF2B5EF4-FFF2-40B4-BE49-F238E27FC236}">
                <a16:creationId xmlns:a16="http://schemas.microsoft.com/office/drawing/2014/main" id="{77DFA563-A55E-4FD8-8C11-04C0C38A67CD}"/>
              </a:ext>
            </a:extLst>
          </p:cNvPr>
          <p:cNvPicPr>
            <a:picLocks noChangeAspect="1"/>
          </p:cNvPicPr>
          <p:nvPr/>
        </p:nvPicPr>
        <p:blipFill>
          <a:blip r:embed="rId3"/>
          <a:stretch>
            <a:fillRect/>
          </a:stretch>
        </p:blipFill>
        <p:spPr>
          <a:xfrm>
            <a:off x="1082488" y="2968499"/>
            <a:ext cx="2595945" cy="1367695"/>
          </a:xfrm>
          <a:prstGeom prst="rect">
            <a:avLst/>
          </a:prstGeom>
        </p:spPr>
      </p:pic>
      <p:pic>
        <p:nvPicPr>
          <p:cNvPr id="13" name="Рисунок 12">
            <a:extLst>
              <a:ext uri="{FF2B5EF4-FFF2-40B4-BE49-F238E27FC236}">
                <a16:creationId xmlns:a16="http://schemas.microsoft.com/office/drawing/2014/main" id="{7B8B832A-9206-4BB0-8B37-368785125D22}"/>
              </a:ext>
            </a:extLst>
          </p:cNvPr>
          <p:cNvPicPr>
            <a:picLocks noChangeAspect="1"/>
          </p:cNvPicPr>
          <p:nvPr/>
        </p:nvPicPr>
        <p:blipFill>
          <a:blip r:embed="rId4"/>
          <a:stretch>
            <a:fillRect/>
          </a:stretch>
        </p:blipFill>
        <p:spPr>
          <a:xfrm>
            <a:off x="3678433" y="2968499"/>
            <a:ext cx="2420676" cy="1367695"/>
          </a:xfrm>
          <a:prstGeom prst="rect">
            <a:avLst/>
          </a:prstGeom>
        </p:spPr>
      </p:pic>
    </p:spTree>
    <p:extLst>
      <p:ext uri="{BB962C8B-B14F-4D97-AF65-F5344CB8AC3E}">
        <p14:creationId xmlns:p14="http://schemas.microsoft.com/office/powerpoint/2010/main" val="216203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93" y="823443"/>
            <a:ext cx="3121507" cy="720719"/>
          </a:xfrm>
        </p:spPr>
        <p:txBody>
          <a:bodyPr anchor="t">
            <a:normAutofit/>
          </a:bodyPr>
          <a:lstStyle/>
          <a:p>
            <a:r>
              <a:rPr lang="ru-RU" sz="2400" dirty="0">
                <a:solidFill>
                  <a:srgbClr val="000000"/>
                </a:solidFill>
              </a:rPr>
              <a:t>ОМОСИД</a:t>
            </a:r>
            <a:br>
              <a:rPr lang="en-US" sz="2400" dirty="0">
                <a:solidFill>
                  <a:srgbClr val="000000"/>
                </a:solidFill>
              </a:rPr>
            </a:br>
            <a:r>
              <a:rPr lang="ru-RU" sz="1600" dirty="0">
                <a:solidFill>
                  <a:srgbClr val="000000"/>
                </a:solidFill>
              </a:rPr>
              <a:t>Диаграммы направленности </a:t>
            </a:r>
            <a:r>
              <a:rPr lang="en-US" sz="1600" dirty="0">
                <a:solidFill>
                  <a:srgbClr val="000000"/>
                </a:solidFill>
              </a:rPr>
              <a:t>RGB</a:t>
            </a:r>
          </a:p>
        </p:txBody>
      </p:sp>
      <p:pic>
        <p:nvPicPr>
          <p:cNvPr id="4" name="Рисунок 3">
            <a:extLst>
              <a:ext uri="{FF2B5EF4-FFF2-40B4-BE49-F238E27FC236}">
                <a16:creationId xmlns:a16="http://schemas.microsoft.com/office/drawing/2014/main" id="{C090B3C7-6FB0-4520-9F82-363B7A396B80}"/>
              </a:ext>
            </a:extLst>
          </p:cNvPr>
          <p:cNvPicPr>
            <a:picLocks noChangeAspect="1"/>
          </p:cNvPicPr>
          <p:nvPr/>
        </p:nvPicPr>
        <p:blipFill>
          <a:blip r:embed="rId2"/>
          <a:stretch>
            <a:fillRect/>
          </a:stretch>
        </p:blipFill>
        <p:spPr>
          <a:xfrm>
            <a:off x="1000017" y="1671909"/>
            <a:ext cx="3063114" cy="2772344"/>
          </a:xfrm>
          <a:prstGeom prst="rect">
            <a:avLst/>
          </a:prstGeom>
        </p:spPr>
      </p:pic>
      <p:pic>
        <p:nvPicPr>
          <p:cNvPr id="6" name="Рисунок 5">
            <a:extLst>
              <a:ext uri="{FF2B5EF4-FFF2-40B4-BE49-F238E27FC236}">
                <a16:creationId xmlns:a16="http://schemas.microsoft.com/office/drawing/2014/main" id="{C01F4AF9-0B3E-4D1F-8527-F3971AC61856}"/>
              </a:ext>
            </a:extLst>
          </p:cNvPr>
          <p:cNvPicPr>
            <a:picLocks noChangeAspect="1"/>
          </p:cNvPicPr>
          <p:nvPr/>
        </p:nvPicPr>
        <p:blipFill>
          <a:blip r:embed="rId3"/>
          <a:stretch>
            <a:fillRect/>
          </a:stretch>
        </p:blipFill>
        <p:spPr>
          <a:xfrm>
            <a:off x="4572000" y="1671909"/>
            <a:ext cx="3240741" cy="2426223"/>
          </a:xfrm>
          <a:prstGeom prst="rect">
            <a:avLst/>
          </a:prstGeom>
        </p:spPr>
      </p:pic>
      <p:sp>
        <p:nvSpPr>
          <p:cNvPr id="14" name="TextBox 13">
            <a:extLst>
              <a:ext uri="{FF2B5EF4-FFF2-40B4-BE49-F238E27FC236}">
                <a16:creationId xmlns:a16="http://schemas.microsoft.com/office/drawing/2014/main" id="{50871DE7-64C1-4366-B22B-6D9DF50EEA9E}"/>
              </a:ext>
            </a:extLst>
          </p:cNvPr>
          <p:cNvSpPr txBox="1"/>
          <p:nvPr/>
        </p:nvSpPr>
        <p:spPr>
          <a:xfrm>
            <a:off x="4316176" y="1180810"/>
            <a:ext cx="4063131" cy="338554"/>
          </a:xfrm>
          <a:prstGeom prst="rect">
            <a:avLst/>
          </a:prstGeom>
          <a:noFill/>
        </p:spPr>
        <p:txBody>
          <a:bodyPr wrap="square">
            <a:spAutoFit/>
          </a:bodyPr>
          <a:lstStyle/>
          <a:p>
            <a:r>
              <a:rPr lang="ru-RU" sz="1600" dirty="0">
                <a:solidFill>
                  <a:srgbClr val="000000"/>
                </a:solidFill>
              </a:rPr>
              <a:t>Диаграмма излучения с эмиссионного слоя</a:t>
            </a:r>
            <a:endParaRPr lang="ru-RU" sz="16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C0E59D5-BE69-4962-B233-F849193FE2DE}"/>
                  </a:ext>
                </a:extLst>
              </p:cNvPr>
              <p:cNvSpPr txBox="1"/>
              <p:nvPr/>
            </p:nvSpPr>
            <p:spPr>
              <a:xfrm>
                <a:off x="5267884" y="4138036"/>
                <a:ext cx="184897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dirty="0" smtClean="0">
                          <a:solidFill>
                            <a:srgbClr val="000000"/>
                          </a:solidFill>
                          <a:latin typeface="Cambria Math" panose="02040503050406030204" pitchFamily="18" charset="0"/>
                        </a:rPr>
                        <m:t>𝐼</m:t>
                      </m:r>
                      <m:r>
                        <a:rPr lang="ru-RU" i="0" dirty="0">
                          <a:solidFill>
                            <a:srgbClr val="000000"/>
                          </a:solidFill>
                          <a:latin typeface="Cambria Math" panose="02040503050406030204" pitchFamily="18" charset="0"/>
                        </a:rPr>
                        <m:t>=</m:t>
                      </m:r>
                      <m:sSub>
                        <m:sSubPr>
                          <m:ctrlPr>
                            <a:rPr lang="ru-RU" i="1" dirty="0">
                              <a:solidFill>
                                <a:srgbClr val="000000"/>
                              </a:solidFill>
                              <a:latin typeface="Cambria Math" panose="02040503050406030204" pitchFamily="18" charset="0"/>
                            </a:rPr>
                          </m:ctrlPr>
                        </m:sSubPr>
                        <m:e>
                          <m:r>
                            <a:rPr lang="ru-RU" i="1" dirty="0">
                              <a:solidFill>
                                <a:srgbClr val="000000"/>
                              </a:solidFill>
                              <a:latin typeface="Cambria Math" panose="02040503050406030204" pitchFamily="18" charset="0"/>
                            </a:rPr>
                            <m:t>𝐼</m:t>
                          </m:r>
                        </m:e>
                        <m:sub>
                          <m:r>
                            <a:rPr lang="ru-RU" i="0" dirty="0">
                              <a:solidFill>
                                <a:srgbClr val="000000"/>
                              </a:solidFill>
                              <a:latin typeface="Cambria Math" panose="02040503050406030204" pitchFamily="18" charset="0"/>
                            </a:rPr>
                            <m:t>0</m:t>
                          </m:r>
                        </m:sub>
                      </m:sSub>
                      <m:r>
                        <a:rPr lang="ru-RU" i="0" dirty="0">
                          <a:solidFill>
                            <a:srgbClr val="000000"/>
                          </a:solidFill>
                          <a:latin typeface="Cambria Math" panose="02040503050406030204" pitchFamily="18" charset="0"/>
                        </a:rPr>
                        <m:t>⋅</m:t>
                      </m:r>
                      <m:func>
                        <m:funcPr>
                          <m:ctrlPr>
                            <a:rPr lang="ru-RU" i="1" dirty="0">
                              <a:solidFill>
                                <a:srgbClr val="000000"/>
                              </a:solidFill>
                              <a:latin typeface="Cambria Math" panose="02040503050406030204" pitchFamily="18" charset="0"/>
                            </a:rPr>
                          </m:ctrlPr>
                        </m:funcPr>
                        <m:fName>
                          <m:r>
                            <m:rPr>
                              <m:sty m:val="p"/>
                            </m:rPr>
                            <a:rPr lang="ru-RU" i="0" dirty="0">
                              <a:solidFill>
                                <a:srgbClr val="000000"/>
                              </a:solidFill>
                              <a:latin typeface="Cambria Math" panose="02040503050406030204" pitchFamily="18" charset="0"/>
                            </a:rPr>
                            <m:t>cos</m:t>
                          </m:r>
                        </m:fName>
                        <m:e>
                          <m:r>
                            <a:rPr lang="ru-RU" i="1" dirty="0">
                              <a:solidFill>
                                <a:srgbClr val="000000"/>
                              </a:solidFill>
                              <a:latin typeface="Cambria Math" panose="02040503050406030204" pitchFamily="18" charset="0"/>
                            </a:rPr>
                            <m:t>𝜃</m:t>
                          </m:r>
                        </m:e>
                      </m:func>
                    </m:oMath>
                  </m:oMathPara>
                </a14:m>
                <a:endParaRPr lang="ru-RU" dirty="0">
                  <a:solidFill>
                    <a:srgbClr val="000000"/>
                  </a:solidFill>
                </a:endParaRPr>
              </a:p>
            </p:txBody>
          </p:sp>
        </mc:Choice>
        <mc:Fallback xmlns="">
          <p:sp>
            <p:nvSpPr>
              <p:cNvPr id="18" name="TextBox 17">
                <a:extLst>
                  <a:ext uri="{FF2B5EF4-FFF2-40B4-BE49-F238E27FC236}">
                    <a16:creationId xmlns:a16="http://schemas.microsoft.com/office/drawing/2014/main" id="{FC0E59D5-BE69-4962-B233-F849193FE2DE}"/>
                  </a:ext>
                </a:extLst>
              </p:cNvPr>
              <p:cNvSpPr txBox="1">
                <a:spLocks noRot="1" noChangeAspect="1" noMove="1" noResize="1" noEditPoints="1" noAdjustHandles="1" noChangeArrowheads="1" noChangeShapeType="1" noTextEdit="1"/>
              </p:cNvSpPr>
              <p:nvPr/>
            </p:nvSpPr>
            <p:spPr>
              <a:xfrm>
                <a:off x="5267884" y="4138036"/>
                <a:ext cx="1848971" cy="369332"/>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23778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FF0AEAC-2522-4BAF-8655-44F6284D70A9}"/>
              </a:ext>
            </a:extLst>
          </p:cNvPr>
          <p:cNvPicPr>
            <a:picLocks noChangeAspect="1"/>
          </p:cNvPicPr>
          <p:nvPr/>
        </p:nvPicPr>
        <p:blipFill rotWithShape="1">
          <a:blip r:embed="rId2"/>
          <a:srcRect l="6523" t="2482" r="4475" b="2307"/>
          <a:stretch/>
        </p:blipFill>
        <p:spPr>
          <a:xfrm>
            <a:off x="295835" y="739588"/>
            <a:ext cx="4679578" cy="3671047"/>
          </a:xfrm>
          <a:prstGeom prst="rect">
            <a:avLst/>
          </a:prstGeom>
        </p:spPr>
      </p:pic>
      <p:sp>
        <p:nvSpPr>
          <p:cNvPr id="9" name="TextBox 8">
            <a:extLst>
              <a:ext uri="{FF2B5EF4-FFF2-40B4-BE49-F238E27FC236}">
                <a16:creationId xmlns:a16="http://schemas.microsoft.com/office/drawing/2014/main" id="{A0D69395-9A2C-40D8-B834-040C9C0A6BC1}"/>
              </a:ext>
            </a:extLst>
          </p:cNvPr>
          <p:cNvSpPr txBox="1"/>
          <p:nvPr/>
        </p:nvSpPr>
        <p:spPr>
          <a:xfrm>
            <a:off x="4975413" y="1663809"/>
            <a:ext cx="3872752" cy="1815882"/>
          </a:xfrm>
          <a:prstGeom prst="rect">
            <a:avLst/>
          </a:prstGeom>
          <a:noFill/>
        </p:spPr>
        <p:txBody>
          <a:bodyPr wrap="square">
            <a:spAutoFit/>
          </a:bodyPr>
          <a:lstStyle/>
          <a:p>
            <a:r>
              <a:rPr lang="ru-RU" sz="1400" dirty="0"/>
              <a:t>Ввиду сложения излучений и усиления светового потока в некоторых определенных точках приема, существует возможность использования ОМОСИД для передачи информации в системе беспроводной передачи </a:t>
            </a:r>
            <a:r>
              <a:rPr lang="ru-RU" sz="1400" dirty="0" err="1"/>
              <a:t>Li-Fi</a:t>
            </a:r>
            <a:r>
              <a:rPr lang="ru-RU" sz="1400" dirty="0"/>
              <a:t>, способной одновременно освещать помещение и передавать данные с помощью наборов </a:t>
            </a:r>
            <a:r>
              <a:rPr lang="en-US" sz="1400" dirty="0"/>
              <a:t>RGB </a:t>
            </a:r>
            <a:r>
              <a:rPr lang="ru-RU" sz="1400" dirty="0"/>
              <a:t>цветов</a:t>
            </a:r>
          </a:p>
        </p:txBody>
      </p:sp>
    </p:spTree>
    <p:extLst>
      <p:ext uri="{BB962C8B-B14F-4D97-AF65-F5344CB8AC3E}">
        <p14:creationId xmlns:p14="http://schemas.microsoft.com/office/powerpoint/2010/main" val="229047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93" y="832417"/>
            <a:ext cx="7552313" cy="485396"/>
          </a:xfrm>
        </p:spPr>
        <p:txBody>
          <a:bodyPr anchor="t">
            <a:normAutofit/>
          </a:bodyPr>
          <a:lstStyle/>
          <a:p>
            <a:r>
              <a:rPr lang="ru-RU" sz="2400" dirty="0">
                <a:solidFill>
                  <a:srgbClr val="000000"/>
                </a:solidFill>
              </a:rPr>
              <a:t>Приёмно-передающее устройство на основе ОМОСИД</a:t>
            </a:r>
            <a:endParaRPr lang="en-US" sz="1600" dirty="0">
              <a:solidFill>
                <a:srgbClr val="000000"/>
              </a:solidFill>
            </a:endParaRPr>
          </a:p>
        </p:txBody>
      </p:sp>
      <p:pic>
        <p:nvPicPr>
          <p:cNvPr id="4" name="Рисунок 3">
            <a:extLst>
              <a:ext uri="{FF2B5EF4-FFF2-40B4-BE49-F238E27FC236}">
                <a16:creationId xmlns:a16="http://schemas.microsoft.com/office/drawing/2014/main" id="{6A42A370-F654-4490-BB54-9E7A1E29F38F}"/>
              </a:ext>
            </a:extLst>
          </p:cNvPr>
          <p:cNvPicPr>
            <a:picLocks noChangeAspect="1"/>
          </p:cNvPicPr>
          <p:nvPr/>
        </p:nvPicPr>
        <p:blipFill>
          <a:blip r:embed="rId2"/>
          <a:stretch>
            <a:fillRect/>
          </a:stretch>
        </p:blipFill>
        <p:spPr>
          <a:xfrm>
            <a:off x="2315245" y="1352912"/>
            <a:ext cx="3961419" cy="3340112"/>
          </a:xfrm>
          <a:prstGeom prst="rect">
            <a:avLst/>
          </a:prstGeom>
        </p:spPr>
      </p:pic>
    </p:spTree>
    <p:extLst>
      <p:ext uri="{BB962C8B-B14F-4D97-AF65-F5344CB8AC3E}">
        <p14:creationId xmlns:p14="http://schemas.microsoft.com/office/powerpoint/2010/main" val="188044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93" y="832417"/>
            <a:ext cx="7552313" cy="485396"/>
          </a:xfrm>
        </p:spPr>
        <p:txBody>
          <a:bodyPr anchor="t">
            <a:normAutofit/>
          </a:bodyPr>
          <a:lstStyle/>
          <a:p>
            <a:r>
              <a:rPr lang="ru-RU" sz="2400" dirty="0">
                <a:solidFill>
                  <a:srgbClr val="000000"/>
                </a:solidFill>
              </a:rPr>
              <a:t>Кодирование изображения по стандарту </a:t>
            </a:r>
            <a:r>
              <a:rPr lang="en-US" sz="2400" dirty="0">
                <a:solidFill>
                  <a:srgbClr val="000000"/>
                </a:solidFill>
              </a:rPr>
              <a:t>JPEG</a:t>
            </a:r>
            <a:r>
              <a:rPr lang="ru-RU" sz="2400" dirty="0">
                <a:solidFill>
                  <a:srgbClr val="000000"/>
                </a:solidFill>
              </a:rPr>
              <a:t> </a:t>
            </a:r>
            <a:endParaRPr lang="en-US" sz="1600" dirty="0">
              <a:solidFill>
                <a:srgbClr val="000000"/>
              </a:solidFill>
            </a:endParaRPr>
          </a:p>
        </p:txBody>
      </p:sp>
      <p:pic>
        <p:nvPicPr>
          <p:cNvPr id="5" name="Рисунок 4">
            <a:extLst>
              <a:ext uri="{FF2B5EF4-FFF2-40B4-BE49-F238E27FC236}">
                <a16:creationId xmlns:a16="http://schemas.microsoft.com/office/drawing/2014/main" id="{44A9D626-66E9-439D-B924-A7CF331FFC0E}"/>
              </a:ext>
            </a:extLst>
          </p:cNvPr>
          <p:cNvPicPr>
            <a:picLocks noChangeAspect="1"/>
          </p:cNvPicPr>
          <p:nvPr/>
        </p:nvPicPr>
        <p:blipFill>
          <a:blip r:embed="rId2"/>
          <a:stretch>
            <a:fillRect/>
          </a:stretch>
        </p:blipFill>
        <p:spPr>
          <a:xfrm>
            <a:off x="1382713" y="1440865"/>
            <a:ext cx="6378573" cy="2492399"/>
          </a:xfrm>
          <a:prstGeom prst="rect">
            <a:avLst/>
          </a:prstGeom>
        </p:spPr>
      </p:pic>
    </p:spTree>
    <p:extLst>
      <p:ext uri="{BB962C8B-B14F-4D97-AF65-F5344CB8AC3E}">
        <p14:creationId xmlns:p14="http://schemas.microsoft.com/office/powerpoint/2010/main" val="3666546124"/>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F8026DB408BD4D4A8F91A0C82C4FDC46" ma:contentTypeVersion="2" ma:contentTypeDescription="Создание документа." ma:contentTypeScope="" ma:versionID="c2df6a3c09734127574468692818e178">
  <xsd:schema xmlns:xsd="http://www.w3.org/2001/XMLSchema" xmlns:xs="http://www.w3.org/2001/XMLSchema" xmlns:p="http://schemas.microsoft.com/office/2006/metadata/properties" xmlns:ns3="e8ef456b-3d87-4cdc-85e1-cd5bd422bf40" targetNamespace="http://schemas.microsoft.com/office/2006/metadata/properties" ma:root="true" ma:fieldsID="6048211b5f34e8fbac3c0e6591bd0c7f" ns3:_="">
    <xsd:import namespace="e8ef456b-3d87-4cdc-85e1-cd5bd422bf4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ef456b-3d87-4cdc-85e1-cd5bd422bf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C78CDD-6094-412E-88BB-F1BC52A975F6}">
  <ds:schemaRefs>
    <ds:schemaRef ds:uri="http://www.w3.org/XML/1998/namespace"/>
    <ds:schemaRef ds:uri="http://purl.org/dc/elements/1.1/"/>
    <ds:schemaRef ds:uri="http://purl.org/dc/dcmitype/"/>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e8ef456b-3d87-4cdc-85e1-cd5bd422bf40"/>
  </ds:schemaRefs>
</ds:datastoreItem>
</file>

<file path=customXml/itemProps2.xml><?xml version="1.0" encoding="utf-8"?>
<ds:datastoreItem xmlns:ds="http://schemas.openxmlformats.org/officeDocument/2006/customXml" ds:itemID="{AACD29E9-2CB8-4452-9CD0-6C9E6EC7DE3C}">
  <ds:schemaRefs>
    <ds:schemaRef ds:uri="http://schemas.microsoft.com/sharepoint/v3/contenttype/forms"/>
  </ds:schemaRefs>
</ds:datastoreItem>
</file>

<file path=customXml/itemProps3.xml><?xml version="1.0" encoding="utf-8"?>
<ds:datastoreItem xmlns:ds="http://schemas.openxmlformats.org/officeDocument/2006/customXml" ds:itemID="{3DB2B71F-EF30-46AF-9B12-8CDCE47C6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ef456b-3d87-4cdc-85e1-cd5bd422b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4761</TotalTime>
  <Words>353</Words>
  <Application>Microsoft Office PowerPoint</Application>
  <PresentationFormat>Экран (16:9)</PresentationFormat>
  <Paragraphs>28</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10</vt:i4>
      </vt:variant>
    </vt:vector>
  </HeadingPairs>
  <TitlesOfParts>
    <vt:vector size="16" baseType="lpstr">
      <vt:lpstr>Arial</vt:lpstr>
      <vt:lpstr>Calibri</vt:lpstr>
      <vt:lpstr>Cambria Math</vt:lpstr>
      <vt:lpstr>Roboto</vt:lpstr>
      <vt:lpstr>Cover</vt:lpstr>
      <vt:lpstr>1_Cover</vt:lpstr>
      <vt:lpstr>Объёмный многоканальный органический светодиод</vt:lpstr>
      <vt:lpstr>Органический светоизлучающий диод (ОСИД, OLED) монолитный тонкопленочный полупроводниковый прибор со светоизлучающей поверхностью, состоящий из ряда тонких органических плёнок, размещённых между двумя тонкопленочными проводниками. Светоизлучающая поверхность образована множеством одновременно излучающих свет ячеек (пара катод – прозрачный анод)</vt:lpstr>
      <vt:lpstr>Достоинства OLED</vt:lpstr>
      <vt:lpstr>ОМОСИД объёмный многоканальный ОСИД</vt:lpstr>
      <vt:lpstr>Режимы работы ОМОСИД</vt:lpstr>
      <vt:lpstr>ОМОСИД Диаграммы направленности RGB</vt:lpstr>
      <vt:lpstr>Презентация PowerPoint</vt:lpstr>
      <vt:lpstr>Приёмно-передающее устройство на основе ОМОСИД</vt:lpstr>
      <vt:lpstr>Кодирование изображения по стандарту JPEG </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Казаков Степан Владиславович</cp:lastModifiedBy>
  <cp:revision>53</cp:revision>
  <dcterms:created xsi:type="dcterms:W3CDTF">2014-06-27T12:30:22Z</dcterms:created>
  <dcterms:modified xsi:type="dcterms:W3CDTF">2020-09-28T20:38:58Z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0x010100F8026DB408BD4D4A8F91A0C82C4FDC46</vt:lpwstr>
  </property>
</Properties>
</file>