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2" r:id="rId5"/>
    <p:sldId id="283" r:id="rId6"/>
    <p:sldId id="264" r:id="rId7"/>
    <p:sldId id="284" r:id="rId8"/>
    <p:sldId id="285" r:id="rId9"/>
    <p:sldId id="286" r:id="rId10"/>
    <p:sldId id="266" r:id="rId11"/>
    <p:sldId id="288" r:id="rId12"/>
    <p:sldId id="289" r:id="rId13"/>
    <p:sldId id="290" r:id="rId14"/>
    <p:sldId id="292" r:id="rId15"/>
    <p:sldId id="291" r:id="rId16"/>
    <p:sldId id="294" r:id="rId17"/>
    <p:sldId id="296" r:id="rId18"/>
    <p:sldId id="295" r:id="rId19"/>
    <p:sldId id="297" r:id="rId20"/>
    <p:sldId id="298" r:id="rId21"/>
    <p:sldId id="277" r:id="rId22"/>
    <p:sldId id="282" r:id="rId23"/>
  </p:sldIdLst>
  <p:sldSz cx="14224000" cy="889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3247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UNG" initials="S" lastIdx="1" clrIdx="0">
    <p:extLst>
      <p:ext uri="{19B8F6BF-5375-455C-9EA6-DF929625EA0E}">
        <p15:presenceInfo xmlns:p15="http://schemas.microsoft.com/office/powerpoint/2012/main" userId="fada5f191f707d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74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342885" y="1493242"/>
            <a:ext cx="9538230" cy="3009636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42885" y="4583906"/>
            <a:ext cx="9538230" cy="103022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42885" y="5799335"/>
            <a:ext cx="9538230" cy="4318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42885" y="3889375"/>
            <a:ext cx="9538230" cy="6250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185333" y="0"/>
            <a:ext cx="11853334" cy="889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649636" y="578776"/>
            <a:ext cx="8913152" cy="53941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342885" y="6123450"/>
            <a:ext cx="9538230" cy="1296459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342885" y="7466210"/>
            <a:ext cx="9538230" cy="103022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953585" y="8426979"/>
            <a:ext cx="305254" cy="3339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342885" y="2940182"/>
            <a:ext cx="9538230" cy="300963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7308784" y="578776"/>
            <a:ext cx="4861719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053497" y="578776"/>
            <a:ext cx="4861720" cy="3634714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053497" y="4340820"/>
            <a:ext cx="4861720" cy="373889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  <a:lvl2pPr marL="0" indent="228600" algn="ctr">
              <a:spcBef>
                <a:spcPts val="0"/>
              </a:spcBef>
              <a:buSzTx/>
              <a:buNone/>
              <a:defRPr sz="2800"/>
            </a:lvl2pPr>
            <a:lvl3pPr marL="0" indent="457200" algn="ctr">
              <a:spcBef>
                <a:spcPts val="0"/>
              </a:spcBef>
              <a:buSzTx/>
              <a:buNone/>
              <a:defRPr sz="2800"/>
            </a:lvl3pPr>
            <a:lvl4pPr marL="0" indent="685800" algn="ctr">
              <a:spcBef>
                <a:spcPts val="0"/>
              </a:spcBef>
              <a:buSzTx/>
              <a:buNone/>
              <a:defRPr sz="2800"/>
            </a:lvl4pPr>
            <a:lvl5pPr marL="0" indent="914400" algn="ctr">
              <a:spcBef>
                <a:spcPts val="0"/>
              </a:spcBef>
              <a:buSzTx/>
              <a:buNone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308783" y="2372981"/>
            <a:ext cx="4861720" cy="57298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053497" y="2372981"/>
            <a:ext cx="4861720" cy="5729884"/>
          </a:xfrm>
          <a:prstGeom prst="rect">
            <a:avLst/>
          </a:prstGeom>
        </p:spPr>
        <p:txBody>
          <a:bodyPr/>
          <a:lstStyle>
            <a:lvl1pPr marL="293914" indent="-293914">
              <a:spcBef>
                <a:spcPts val="2900"/>
              </a:spcBef>
              <a:defRPr sz="2400"/>
            </a:lvl1pPr>
            <a:lvl2pPr marL="636814" indent="-293914">
              <a:spcBef>
                <a:spcPts val="2900"/>
              </a:spcBef>
              <a:defRPr sz="2400"/>
            </a:lvl2pPr>
            <a:lvl3pPr marL="979714" indent="-293914">
              <a:spcBef>
                <a:spcPts val="2900"/>
              </a:spcBef>
              <a:defRPr sz="2400"/>
            </a:lvl3pPr>
            <a:lvl4pPr marL="1322614" indent="-293914">
              <a:spcBef>
                <a:spcPts val="2900"/>
              </a:spcBef>
              <a:defRPr sz="2400"/>
            </a:lvl4pPr>
            <a:lvl5pPr marL="1665514" indent="-293914">
              <a:spcBef>
                <a:spcPts val="2900"/>
              </a:spcBef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053497" y="1157552"/>
            <a:ext cx="10117006" cy="657489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08784" y="4641784"/>
            <a:ext cx="4861719" cy="3437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14451" y="810286"/>
            <a:ext cx="4861720" cy="34379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053497" y="810286"/>
            <a:ext cx="4861720" cy="72694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053497" y="405143"/>
            <a:ext cx="10117006" cy="1967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053497" y="2372981"/>
            <a:ext cx="10117006" cy="57298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953585" y="8432766"/>
            <a:ext cx="305254" cy="333905"/>
          </a:xfrm>
          <a:prstGeom prst="rect">
            <a:avLst/>
          </a:prstGeom>
          <a:ln w="3175">
            <a:miter lim="400000"/>
          </a:ln>
        </p:spPr>
        <p:txBody>
          <a:bodyPr wrap="none" lIns="46302" tIns="46302" rIns="46302" bIns="46302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95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39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284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28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173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17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062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066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3951111" marR="0" indent="-395111" algn="l" defTabSz="532473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324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76783" y="3103637"/>
            <a:ext cx="11731739" cy="7398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4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 technology valuation model to support technology transfer negotiations</a:t>
            </a:r>
          </a:p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1800" b="1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solidFill>
                  <a:srgbClr val="F38F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Management, 2007</a:t>
            </a:r>
          </a:p>
        </p:txBody>
      </p:sp>
      <p:sp>
        <p:nvSpPr>
          <p:cNvPr id="122" name="Shape 122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820579" y="7120678"/>
            <a:ext cx="1119430" cy="11341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lnSpc>
                <a:spcPct val="130000"/>
              </a:lnSpc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산업공학과</a:t>
            </a:r>
            <a:endParaRPr lang="en-US" altLang="ko-KR" sz="1800" dirty="0" smtClean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2000" spc="-200">
                <a:solidFill>
                  <a:srgbClr val="4F4F4F"/>
                </a:solidFill>
              </a:defRPr>
            </a:pPr>
            <a:r>
              <a:rPr lang="en-US" altLang="ko-KR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201925593</a:t>
            </a:r>
            <a:endParaRPr lang="en-US" altLang="ko-KR" sz="1800" dirty="0" smtClean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2000" spc="-200">
                <a:solidFill>
                  <a:srgbClr val="4F4F4F"/>
                </a:solidFill>
              </a:defRPr>
            </a:pPr>
            <a:r>
              <a:rPr lang="ko-KR" altLang="en-US" sz="1800" dirty="0" smtClean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김수성</a:t>
            </a:r>
            <a:endParaRPr sz="18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655143" y="2706272"/>
            <a:ext cx="7668242" cy="1830556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94" name="Shape 294"/>
          <p:cNvSpPr/>
          <p:nvPr/>
        </p:nvSpPr>
        <p:spPr>
          <a:xfrm>
            <a:off x="774951" y="2547688"/>
            <a:ext cx="2236724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Profit generation period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76513" y="2939454"/>
            <a:ext cx="7667377" cy="11399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대상 기술을 통해 수익을 발생시킬 수 있는 기간을 추론하는 것이 어려움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산업 특성 별로 나누어 수익 창출 기간을 산정하는 방식의 연구도 제안됨 </a:t>
            </a:r>
            <a:r>
              <a:rPr lang="en-US" altLang="ko-KR" sz="1200" i="1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(Hong et. Al., 2001)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대상 기술과 비슷한 특허들의 서지 분석을 통해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피인용되는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기간 수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수익 발생 기간 추론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3670952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Analysis of </a:t>
            </a:r>
            <a:r>
              <a:rPr lang="en-US" dirty="0" smtClean="0"/>
              <a:t>expected returns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582" y="1783651"/>
            <a:ext cx="4454070" cy="32828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368" y="4091171"/>
            <a:ext cx="4414326" cy="41307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264475" y="8185352"/>
            <a:ext cx="2768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http://www.starvalue.or.kr/</a:t>
            </a:r>
          </a:p>
        </p:txBody>
      </p:sp>
      <p:sp>
        <p:nvSpPr>
          <p:cNvPr id="29" name="Shape 295"/>
          <p:cNvSpPr/>
          <p:nvPr/>
        </p:nvSpPr>
        <p:spPr>
          <a:xfrm>
            <a:off x="570389" y="4107563"/>
            <a:ext cx="7657117" cy="355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논문에서는 대상 기술과 유사한 특허들의 서지 분석을 통해 수익 발생 기간을 입력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286"/>
          <p:cNvSpPr/>
          <p:nvPr/>
        </p:nvSpPr>
        <p:spPr>
          <a:xfrm>
            <a:off x="655143" y="4930270"/>
            <a:ext cx="7668242" cy="885956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 294"/>
          <p:cNvSpPr/>
          <p:nvPr/>
        </p:nvSpPr>
        <p:spPr>
          <a:xfrm>
            <a:off x="774951" y="4771686"/>
            <a:ext cx="1960686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Residual value </a:t>
            </a: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295"/>
          <p:cNvSpPr/>
          <p:nvPr/>
        </p:nvSpPr>
        <p:spPr>
          <a:xfrm>
            <a:off x="576513" y="5239346"/>
            <a:ext cx="5904073" cy="355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수익 창출 기간 이후에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잔존 가치를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얻을 수 있는 기간을 입력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286"/>
          <p:cNvSpPr/>
          <p:nvPr/>
        </p:nvSpPr>
        <p:spPr>
          <a:xfrm>
            <a:off x="655143" y="6174906"/>
            <a:ext cx="7668242" cy="893129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294"/>
          <p:cNvSpPr/>
          <p:nvPr/>
        </p:nvSpPr>
        <p:spPr>
          <a:xfrm>
            <a:off x="774951" y="6016323"/>
            <a:ext cx="1908749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Risk-free interest rate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Shape 295"/>
          <p:cNvSpPr/>
          <p:nvPr/>
        </p:nvSpPr>
        <p:spPr>
          <a:xfrm>
            <a:off x="576513" y="6376624"/>
            <a:ext cx="6579258" cy="6167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무위험이자율은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또는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만기 국고채금리를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활용하여 입력함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미래 예상 수익을 현재 가치로 변환하는데 활용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Shape 286"/>
          <p:cNvSpPr/>
          <p:nvPr/>
        </p:nvSpPr>
        <p:spPr>
          <a:xfrm>
            <a:off x="655143" y="7514960"/>
            <a:ext cx="7668242" cy="893129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294"/>
          <p:cNvSpPr/>
          <p:nvPr/>
        </p:nvSpPr>
        <p:spPr>
          <a:xfrm>
            <a:off x="774951" y="7356377"/>
            <a:ext cx="2225502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Technology classification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Shape 295"/>
          <p:cNvSpPr/>
          <p:nvPr/>
        </p:nvSpPr>
        <p:spPr>
          <a:xfrm>
            <a:off x="576513" y="7847483"/>
            <a:ext cx="7216292" cy="355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Personal network storage device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“existing market penetration technology”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분류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Shape 660"/>
          <p:cNvSpPr/>
          <p:nvPr/>
        </p:nvSpPr>
        <p:spPr>
          <a:xfrm>
            <a:off x="1067705" y="2041022"/>
            <a:ext cx="6778993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대상 기술의 시장 규모를 파악하기 위해 아래의 지표를 시스템에 입력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765109" y="1773391"/>
            <a:ext cx="4428000" cy="88901"/>
          </a:xfrm>
          <a:prstGeom prst="rect">
            <a:avLst/>
          </a:prstGeom>
          <a:effectLst/>
        </p:spPr>
      </p:pic>
      <p:pic>
        <p:nvPicPr>
          <p:cNvPr id="42" name="그림 41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378120" y="8201112"/>
            <a:ext cx="4500000" cy="88901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3670952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Analysis of </a:t>
            </a:r>
            <a:r>
              <a:rPr lang="en-US" dirty="0" smtClean="0"/>
              <a:t>expected returns</a:t>
            </a:r>
            <a:endParaRPr dirty="0"/>
          </a:p>
        </p:txBody>
      </p:sp>
      <p:grpSp>
        <p:nvGrpSpPr>
          <p:cNvPr id="27" name="Group 319"/>
          <p:cNvGrpSpPr/>
          <p:nvPr/>
        </p:nvGrpSpPr>
        <p:grpSpPr>
          <a:xfrm>
            <a:off x="1613274" y="2745185"/>
            <a:ext cx="4403663" cy="697795"/>
            <a:chOff x="0" y="-4256"/>
            <a:chExt cx="4403662" cy="697793"/>
          </a:xfrm>
        </p:grpSpPr>
        <p:sp>
          <p:nvSpPr>
            <p:cNvPr id="28" name="Shape 317"/>
            <p:cNvSpPr/>
            <p:nvPr/>
          </p:nvSpPr>
          <p:spPr>
            <a:xfrm>
              <a:off x="0" y="-4256"/>
              <a:ext cx="2695182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New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market creation technology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33" name="Shape 318"/>
            <p:cNvSpPr/>
            <p:nvPr/>
          </p:nvSpPr>
          <p:spPr>
            <a:xfrm>
              <a:off x="0" y="338420"/>
              <a:ext cx="4403662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시장 규모와 점유율은 수익 발생 기간을 통해 예측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50" name="Shape 328"/>
          <p:cNvSpPr/>
          <p:nvPr/>
        </p:nvSpPr>
        <p:spPr>
          <a:xfrm>
            <a:off x="818368" y="2490807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sp>
        <p:nvSpPr>
          <p:cNvPr id="51" name="Shape 329"/>
          <p:cNvSpPr/>
          <p:nvPr/>
        </p:nvSpPr>
        <p:spPr>
          <a:xfrm>
            <a:off x="496270" y="2438079"/>
            <a:ext cx="6360527" cy="3004910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330"/>
          <p:cNvSpPr/>
          <p:nvPr/>
        </p:nvSpPr>
        <p:spPr>
          <a:xfrm>
            <a:off x="652666" y="2246489"/>
            <a:ext cx="1858094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Market size estimation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Shape 331"/>
          <p:cNvSpPr/>
          <p:nvPr/>
        </p:nvSpPr>
        <p:spPr>
          <a:xfrm rot="13500000">
            <a:off x="6944001" y="3715220"/>
            <a:ext cx="276265" cy="2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" name="Group 319"/>
          <p:cNvGrpSpPr/>
          <p:nvPr/>
        </p:nvGrpSpPr>
        <p:grpSpPr>
          <a:xfrm>
            <a:off x="1613274" y="3632542"/>
            <a:ext cx="4403663" cy="697795"/>
            <a:chOff x="0" y="-4256"/>
            <a:chExt cx="4403662" cy="697793"/>
          </a:xfrm>
        </p:grpSpPr>
        <p:sp>
          <p:nvSpPr>
            <p:cNvPr id="55" name="Shape 317"/>
            <p:cNvSpPr/>
            <p:nvPr/>
          </p:nvSpPr>
          <p:spPr>
            <a:xfrm>
              <a:off x="0" y="-4256"/>
              <a:ext cx="3171594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Existing market penetration technology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56" name="Shape 318"/>
            <p:cNvSpPr/>
            <p:nvPr/>
          </p:nvSpPr>
          <p:spPr>
            <a:xfrm>
              <a:off x="0" y="338420"/>
              <a:ext cx="4403662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시장 규모와 점유율은 수익 발생 기간을 통해 예측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grpSp>
        <p:nvGrpSpPr>
          <p:cNvPr id="57" name="Group 319"/>
          <p:cNvGrpSpPr/>
          <p:nvPr/>
        </p:nvGrpSpPr>
        <p:grpSpPr>
          <a:xfrm>
            <a:off x="1613274" y="4580642"/>
            <a:ext cx="3508546" cy="697795"/>
            <a:chOff x="0" y="-4256"/>
            <a:chExt cx="3508545" cy="697793"/>
          </a:xfrm>
        </p:grpSpPr>
        <p:sp>
          <p:nvSpPr>
            <p:cNvPr id="58" name="Shape 317"/>
            <p:cNvSpPr/>
            <p:nvPr/>
          </p:nvSpPr>
          <p:spPr>
            <a:xfrm>
              <a:off x="0" y="-4256"/>
              <a:ext cx="3244691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Cost structure improvement technology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59" name="Shape 318"/>
            <p:cNvSpPr/>
            <p:nvPr/>
          </p:nvSpPr>
          <p:spPr>
            <a:xfrm>
              <a:off x="0" y="338420"/>
              <a:ext cx="3508545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기존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제품의 시장 규모와 점유율을 사용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60" name="Shape 328"/>
          <p:cNvSpPr/>
          <p:nvPr/>
        </p:nvSpPr>
        <p:spPr>
          <a:xfrm>
            <a:off x="821565" y="3380986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sp>
        <p:nvSpPr>
          <p:cNvPr id="61" name="Shape 328"/>
          <p:cNvSpPr/>
          <p:nvPr/>
        </p:nvSpPr>
        <p:spPr>
          <a:xfrm>
            <a:off x="817391" y="4333693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03</a:t>
            </a:r>
            <a:endParaRPr dirty="0"/>
          </a:p>
        </p:txBody>
      </p:sp>
      <p:sp>
        <p:nvSpPr>
          <p:cNvPr id="66" name="Shape 329"/>
          <p:cNvSpPr/>
          <p:nvPr/>
        </p:nvSpPr>
        <p:spPr>
          <a:xfrm>
            <a:off x="7448055" y="2438079"/>
            <a:ext cx="6360527" cy="2223629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330"/>
          <p:cNvSpPr/>
          <p:nvPr/>
        </p:nvSpPr>
        <p:spPr>
          <a:xfrm>
            <a:off x="7604451" y="2246489"/>
            <a:ext cx="3171595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Existing market penetration technology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Shape 295"/>
          <p:cNvSpPr/>
          <p:nvPr/>
        </p:nvSpPr>
        <p:spPr>
          <a:xfrm>
            <a:off x="7483857" y="2698977"/>
            <a:ext cx="5974234" cy="17939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Personal network storage device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existing market penetration </a:t>
            </a:r>
          </a:p>
          <a:p>
            <a:pPr lvl="1"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기술로 분류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수익 발생 기간은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년으로 추정했으며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유사기업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해당업종의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재무비율을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간의 시장 규모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점유율을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계산할 수 있음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유사기업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해당업종은</a:t>
            </a:r>
            <a:r>
              <a:rPr lang="ko-KR" altLang="en-US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앞서 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선택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482" y="4904422"/>
            <a:ext cx="3878199" cy="26045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583" y="5906896"/>
            <a:ext cx="3511358" cy="27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680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3670952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Analysis of </a:t>
            </a:r>
            <a:r>
              <a:rPr lang="en-US" dirty="0" smtClean="0"/>
              <a:t>expected returns</a:t>
            </a:r>
            <a:endParaRPr dirty="0"/>
          </a:p>
        </p:txBody>
      </p:sp>
      <p:sp>
        <p:nvSpPr>
          <p:cNvPr id="66" name="Shape 329"/>
          <p:cNvSpPr/>
          <p:nvPr/>
        </p:nvSpPr>
        <p:spPr>
          <a:xfrm>
            <a:off x="719000" y="2309127"/>
            <a:ext cx="9222169" cy="1436182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204276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Cost structure estimation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Shape 295"/>
          <p:cNvSpPr/>
          <p:nvPr/>
        </p:nvSpPr>
        <p:spPr>
          <a:xfrm>
            <a:off x="754802" y="2523257"/>
            <a:ext cx="12503998" cy="1113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수익 창출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기간 동안의 영업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이익률을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추정하여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수익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구조를 간접적으로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추정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      : </a:t>
            </a:r>
            <a:r>
              <a:rPr lang="ko-KR" altLang="en-US" dirty="0" err="1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유사기업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또는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해당업종의 </a:t>
            </a:r>
            <a:r>
              <a:rPr lang="ko-KR" altLang="en-US" dirty="0" err="1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재무비율을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이용 가능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lvl="1"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Personal network storage device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수익 창출 기간 동안에 영업 이익률을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20~25%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정도로 추정함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00" y="3903657"/>
            <a:ext cx="8668960" cy="1933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951" y="5659354"/>
            <a:ext cx="4962461" cy="29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424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3670952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1. </a:t>
            </a:r>
            <a:r>
              <a:rPr lang="en-US" dirty="0"/>
              <a:t>Analysis of </a:t>
            </a:r>
            <a:r>
              <a:rPr lang="en-US" dirty="0" smtClean="0"/>
              <a:t>expected returns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317"/>
          <p:cNvSpPr/>
          <p:nvPr/>
        </p:nvSpPr>
        <p:spPr>
          <a:xfrm>
            <a:off x="1613274" y="2748516"/>
            <a:ext cx="6669026" cy="6167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앞서 구한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연간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시장 규모와 영업 이익률을 곱하여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expected re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turns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를 계산함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Expected returns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를 현재 기준으로 의사결정 하기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위해 현재 가치로 변환함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6" name="Shape 328"/>
          <p:cNvSpPr/>
          <p:nvPr/>
        </p:nvSpPr>
        <p:spPr>
          <a:xfrm>
            <a:off x="818368" y="2490807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sp>
        <p:nvSpPr>
          <p:cNvPr id="17" name="Shape 329"/>
          <p:cNvSpPr/>
          <p:nvPr/>
        </p:nvSpPr>
        <p:spPr>
          <a:xfrm>
            <a:off x="496270" y="2438079"/>
            <a:ext cx="12967774" cy="4750892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317"/>
          <p:cNvSpPr/>
          <p:nvPr/>
        </p:nvSpPr>
        <p:spPr>
          <a:xfrm>
            <a:off x="1613274" y="3973848"/>
            <a:ext cx="6898897" cy="8783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현재 가치는 다음의 식을 통해 쉽게 계산할 수 있음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여기서 기술의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residual value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를 고려해야 할 지 결정할 수 있으며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</a:t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본 사례 연구에서는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residual value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가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1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년 간 지속될 것으로 정하여 계산을 진행함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2" name="Shape 317"/>
          <p:cNvSpPr/>
          <p:nvPr/>
        </p:nvSpPr>
        <p:spPr>
          <a:xfrm>
            <a:off x="1613274" y="5340785"/>
            <a:ext cx="6942178" cy="6167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Residual value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는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expected return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에 대해 매년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50%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의 비율로 감가상각 되는 값과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동일하다고 가정하여 계산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4" name="Shape 328"/>
          <p:cNvSpPr/>
          <p:nvPr/>
        </p:nvSpPr>
        <p:spPr>
          <a:xfrm>
            <a:off x="821565" y="3720953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sp>
        <p:nvSpPr>
          <p:cNvPr id="25" name="Shape 328"/>
          <p:cNvSpPr/>
          <p:nvPr/>
        </p:nvSpPr>
        <p:spPr>
          <a:xfrm>
            <a:off x="817391" y="5095688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03</a:t>
            </a:r>
            <a:endParaRPr dirty="0"/>
          </a:p>
        </p:txBody>
      </p:sp>
      <p:sp>
        <p:nvSpPr>
          <p:cNvPr id="26" name="Shape 330"/>
          <p:cNvSpPr/>
          <p:nvPr/>
        </p:nvSpPr>
        <p:spPr>
          <a:xfrm>
            <a:off x="652666" y="2246489"/>
            <a:ext cx="3896152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Estimating the present value of expected returns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34" y="3941481"/>
            <a:ext cx="2791215" cy="990738"/>
          </a:xfrm>
          <a:prstGeom prst="rect">
            <a:avLst/>
          </a:prstGeom>
        </p:spPr>
      </p:pic>
      <p:sp>
        <p:nvSpPr>
          <p:cNvPr id="28" name="Shape 208"/>
          <p:cNvSpPr/>
          <p:nvPr/>
        </p:nvSpPr>
        <p:spPr>
          <a:xfrm>
            <a:off x="1593860" y="6407865"/>
            <a:ext cx="9955877" cy="339730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1,667,000,000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value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1,184,500,000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value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061989" y="6245340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</p:spTree>
    <p:extLst>
      <p:ext uri="{BB962C8B-B14F-4D97-AF65-F5344CB8AC3E}">
        <p14:creationId xmlns:p14="http://schemas.microsoft.com/office/powerpoint/2010/main" val="287799333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317"/>
          <p:cNvSpPr/>
          <p:nvPr/>
        </p:nvSpPr>
        <p:spPr>
          <a:xfrm>
            <a:off x="909894" y="3367983"/>
            <a:ext cx="3060987" cy="8783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기술 기여도를 산출하는 영향 인자</a:t>
            </a:r>
            <a:endParaRPr lang="en-US" altLang="ko-KR" dirty="0" smtClean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- Classification of stage of innovation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 -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Industry characteristics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496270" y="3047675"/>
            <a:ext cx="12967774" cy="4750892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652665" y="2856085"/>
            <a:ext cx="39896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Calculation of technology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contribution coefficient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4" y="4362779"/>
            <a:ext cx="7825441" cy="319431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90" y="3192120"/>
            <a:ext cx="3995059" cy="3123174"/>
          </a:xfrm>
          <a:prstGeom prst="rect">
            <a:avLst/>
          </a:prstGeom>
        </p:spPr>
      </p:pic>
      <p:sp>
        <p:nvSpPr>
          <p:cNvPr id="16" name="Shape 208"/>
          <p:cNvSpPr/>
          <p:nvPr/>
        </p:nvSpPr>
        <p:spPr>
          <a:xfrm>
            <a:off x="2954995" y="7394272"/>
            <a:ext cx="3516142" cy="30895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기여도를 계산하는 프로세스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004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660392" y="3047675"/>
            <a:ext cx="6162438" cy="4750892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816787" y="2856085"/>
            <a:ext cx="2934597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of stage of innovation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208"/>
          <p:cNvSpPr/>
          <p:nvPr/>
        </p:nvSpPr>
        <p:spPr>
          <a:xfrm>
            <a:off x="2192996" y="7394271"/>
            <a:ext cx="3516142" cy="30895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혁신 단계를 결정하는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" y="3390259"/>
            <a:ext cx="6030717" cy="3991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890" y="2724642"/>
            <a:ext cx="5074935" cy="24248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0265" y="4796608"/>
            <a:ext cx="4620270" cy="1219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416" y="5702701"/>
            <a:ext cx="4563112" cy="8383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739" y="6585046"/>
            <a:ext cx="4601217" cy="8859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0453" y="7492202"/>
            <a:ext cx="4620270" cy="857370"/>
          </a:xfrm>
          <a:prstGeom prst="rect">
            <a:avLst/>
          </a:prstGeom>
        </p:spPr>
      </p:pic>
      <p:sp>
        <p:nvSpPr>
          <p:cNvPr id="40" name="Shape 208"/>
          <p:cNvSpPr/>
          <p:nvPr/>
        </p:nvSpPr>
        <p:spPr>
          <a:xfrm>
            <a:off x="1134431" y="8035876"/>
            <a:ext cx="5618451" cy="339730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사례 연구에서는 오른쪽 문답에 따라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 technology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분류됨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hape 209"/>
          <p:cNvSpPr/>
          <p:nvPr/>
        </p:nvSpPr>
        <p:spPr>
          <a:xfrm>
            <a:off x="602560" y="7854422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  <p:sp>
        <p:nvSpPr>
          <p:cNvPr id="42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>
            <a:off x="7244497" y="3626972"/>
            <a:ext cx="5042328" cy="354706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0141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660392" y="3047675"/>
            <a:ext cx="6162438" cy="4423320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816787" y="2856085"/>
            <a:ext cx="1856075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Industry characteristics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317"/>
          <p:cNvSpPr/>
          <p:nvPr/>
        </p:nvSpPr>
        <p:spPr>
          <a:xfrm>
            <a:off x="1566382" y="3511336"/>
            <a:ext cx="5010264" cy="6167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산업에서의 기술 중요성을 고려하여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industry characteristic</a:t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을 측정함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1" name="Shape 328"/>
          <p:cNvSpPr/>
          <p:nvPr/>
        </p:nvSpPr>
        <p:spPr>
          <a:xfrm>
            <a:off x="771476" y="3241904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sp>
        <p:nvSpPr>
          <p:cNvPr id="22" name="Shape 317"/>
          <p:cNvSpPr/>
          <p:nvPr/>
        </p:nvSpPr>
        <p:spPr>
          <a:xfrm>
            <a:off x="1566382" y="4515783"/>
            <a:ext cx="5218629" cy="6167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Industry characteristics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는 그 산업의 매출대비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R&amp;D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평균 투자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비율로 고려할 수 있음 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(</a:t>
            </a:r>
            <a:r>
              <a:rPr lang="ko-KR" altLang="en-US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통계청 정보를 활용</a:t>
            </a:r>
            <a:r>
              <a:rPr lang="en-US" altLang="ko-KR" sz="14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4" name="Shape 317"/>
          <p:cNvSpPr/>
          <p:nvPr/>
        </p:nvSpPr>
        <p:spPr>
          <a:xfrm>
            <a:off x="1568584" y="5634685"/>
            <a:ext cx="4269973" cy="6167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매우 낮음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낮음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보통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높음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매우 높음의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5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단계로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분류할 수 있음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5" name="Shape 328"/>
          <p:cNvSpPr/>
          <p:nvPr/>
        </p:nvSpPr>
        <p:spPr>
          <a:xfrm>
            <a:off x="774673" y="4249313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sp>
        <p:nvSpPr>
          <p:cNvPr id="27" name="Shape 328"/>
          <p:cNvSpPr/>
          <p:nvPr/>
        </p:nvSpPr>
        <p:spPr>
          <a:xfrm>
            <a:off x="770499" y="5342696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03</a:t>
            </a:r>
            <a:endParaRPr dirty="0"/>
          </a:p>
        </p:txBody>
      </p:sp>
      <p:sp>
        <p:nvSpPr>
          <p:cNvPr id="28" name="Shape 208"/>
          <p:cNvSpPr/>
          <p:nvPr/>
        </p:nvSpPr>
        <p:spPr>
          <a:xfrm>
            <a:off x="1404063" y="6578284"/>
            <a:ext cx="5278092" cy="585951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사례 연구에서는 앞에서 분류한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IPC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코드에 맞추어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높음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(very high)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자동 분류함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872191" y="6482822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03" y="3019626"/>
            <a:ext cx="5074935" cy="2424884"/>
          </a:xfrm>
          <a:prstGeom prst="rect">
            <a:avLst/>
          </a:prstGeom>
        </p:spPr>
      </p:pic>
      <p:sp>
        <p:nvSpPr>
          <p:cNvPr id="31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>
            <a:off x="7228710" y="4273646"/>
            <a:ext cx="2946921" cy="354706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1278" y="4245014"/>
            <a:ext cx="3592950" cy="39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2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754176" y="3047675"/>
            <a:ext cx="4603270" cy="2976025"/>
          </a:xfrm>
          <a:prstGeom prst="rect">
            <a:avLst/>
          </a:prstGeom>
          <a:noFill/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910571" y="2856085"/>
            <a:ext cx="4446875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The range of technology </a:t>
            </a:r>
            <a:r>
              <a:rPr lang="en-US" altLang="ko-KR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contribution coefficient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Group 319"/>
          <p:cNvGrpSpPr/>
          <p:nvPr/>
        </p:nvGrpSpPr>
        <p:grpSpPr>
          <a:xfrm>
            <a:off x="1707058" y="4175397"/>
            <a:ext cx="2834323" cy="697795"/>
            <a:chOff x="0" y="-4256"/>
            <a:chExt cx="2834322" cy="697793"/>
          </a:xfrm>
        </p:grpSpPr>
        <p:sp>
          <p:nvSpPr>
            <p:cNvPr id="33" name="Shape 317"/>
            <p:cNvSpPr/>
            <p:nvPr/>
          </p:nvSpPr>
          <p:spPr>
            <a:xfrm>
              <a:off x="0" y="-4256"/>
              <a:ext cx="2834322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Classification of stage of innovation</a:t>
              </a:r>
            </a:p>
          </p:txBody>
        </p:sp>
        <p:sp>
          <p:nvSpPr>
            <p:cNvPr id="34" name="Shape 318"/>
            <p:cNvSpPr/>
            <p:nvPr/>
          </p:nvSpPr>
          <p:spPr>
            <a:xfrm>
              <a:off x="35169" y="338420"/>
              <a:ext cx="1317561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Key technology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35" name="Shape 328"/>
          <p:cNvSpPr/>
          <p:nvPr/>
        </p:nvSpPr>
        <p:spPr>
          <a:xfrm>
            <a:off x="912152" y="3921019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grpSp>
        <p:nvGrpSpPr>
          <p:cNvPr id="36" name="Group 319"/>
          <p:cNvGrpSpPr/>
          <p:nvPr/>
        </p:nvGrpSpPr>
        <p:grpSpPr>
          <a:xfrm>
            <a:off x="1707058" y="5062753"/>
            <a:ext cx="2126388" cy="697796"/>
            <a:chOff x="0" y="-4257"/>
            <a:chExt cx="2126388" cy="697794"/>
          </a:xfrm>
        </p:grpSpPr>
        <p:sp>
          <p:nvSpPr>
            <p:cNvPr id="37" name="Shape 317"/>
            <p:cNvSpPr/>
            <p:nvPr/>
          </p:nvSpPr>
          <p:spPr>
            <a:xfrm>
              <a:off x="0" y="-4257"/>
              <a:ext cx="2126388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Industry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characteristics</a:t>
              </a:r>
              <a:endPara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38" name="Shape 318"/>
            <p:cNvSpPr/>
            <p:nvPr/>
          </p:nvSpPr>
          <p:spPr>
            <a:xfrm>
              <a:off x="35169" y="338420"/>
              <a:ext cx="851088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Very high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42" name="Shape 328"/>
          <p:cNvSpPr/>
          <p:nvPr/>
        </p:nvSpPr>
        <p:spPr>
          <a:xfrm>
            <a:off x="915349" y="4811198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sp>
        <p:nvSpPr>
          <p:cNvPr id="44" name="Shape 660"/>
          <p:cNvSpPr/>
          <p:nvPr/>
        </p:nvSpPr>
        <p:spPr>
          <a:xfrm>
            <a:off x="1620540" y="3478739"/>
            <a:ext cx="2755776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18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646" y="2677787"/>
            <a:ext cx="7467600" cy="5837864"/>
          </a:xfrm>
          <a:prstGeom prst="rect">
            <a:avLst/>
          </a:prstGeom>
        </p:spPr>
      </p:pic>
      <p:sp>
        <p:nvSpPr>
          <p:cNvPr id="46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 rot="2680396">
            <a:off x="8741476" y="4832099"/>
            <a:ext cx="4547042" cy="46800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38100">
            <a:noFill/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 rot="16200000">
            <a:off x="10137651" y="5456226"/>
            <a:ext cx="2124000" cy="42919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>
            <a:off x="10977463" y="5011405"/>
            <a:ext cx="448326" cy="42919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noFill/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 rot="10800000">
            <a:off x="9145722" y="5022470"/>
            <a:ext cx="2284277" cy="42919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208"/>
          <p:cNvSpPr/>
          <p:nvPr/>
        </p:nvSpPr>
        <p:spPr>
          <a:xfrm>
            <a:off x="1286832" y="6484499"/>
            <a:ext cx="5278092" cy="585951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매트릭스에서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Level 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분류할 수 있고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technology contribution coefficient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33~37%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확인함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Shape 209"/>
          <p:cNvSpPr/>
          <p:nvPr/>
        </p:nvSpPr>
        <p:spPr>
          <a:xfrm>
            <a:off x="754960" y="6389037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</p:spTree>
    <p:extLst>
      <p:ext uri="{BB962C8B-B14F-4D97-AF65-F5344CB8AC3E}">
        <p14:creationId xmlns:p14="http://schemas.microsoft.com/office/powerpoint/2010/main" val="35647249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754176" y="3047675"/>
            <a:ext cx="12709868" cy="4295337"/>
          </a:xfrm>
          <a:prstGeom prst="rect">
            <a:avLst/>
          </a:prstGeom>
          <a:solidFill>
            <a:srgbClr val="FFFFFF">
              <a:alpha val="65000"/>
            </a:srgbClr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910572" y="2856085"/>
            <a:ext cx="4083460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Adjustment of technology contribution coefficient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328"/>
          <p:cNvSpPr/>
          <p:nvPr/>
        </p:nvSpPr>
        <p:spPr>
          <a:xfrm>
            <a:off x="912152" y="3147301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sp>
        <p:nvSpPr>
          <p:cNvPr id="42" name="Shape 328"/>
          <p:cNvSpPr/>
          <p:nvPr/>
        </p:nvSpPr>
        <p:spPr>
          <a:xfrm>
            <a:off x="915349" y="4184810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sp>
        <p:nvSpPr>
          <p:cNvPr id="56" name="Shape 317"/>
          <p:cNvSpPr/>
          <p:nvPr/>
        </p:nvSpPr>
        <p:spPr>
          <a:xfrm>
            <a:off x="1730505" y="3386252"/>
            <a:ext cx="10711800" cy="8783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Technology contribution coefficient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을 계산할 때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, 1)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기술 혁신 단계와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2)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산업 특성이 중요한 요인이라는 것은 당연할 수 있지만</a:t>
            </a:r>
            <a:b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Technology contribution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에 영향을 미치는 다른 요인도 분명히 있음</a:t>
            </a:r>
            <a:b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따라서 본 연구에서는 기술의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1) dominance, 2) exclusiveness, 3) limitations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을 추가로 고려하여 앞에서 구한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coefficient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에 반영함</a:t>
            </a:r>
          </a:p>
        </p:txBody>
      </p:sp>
      <p:grpSp>
        <p:nvGrpSpPr>
          <p:cNvPr id="58" name="Group 319"/>
          <p:cNvGrpSpPr/>
          <p:nvPr/>
        </p:nvGrpSpPr>
        <p:grpSpPr>
          <a:xfrm>
            <a:off x="1730505" y="4417989"/>
            <a:ext cx="8629499" cy="922384"/>
            <a:chOff x="0" y="-4256"/>
            <a:chExt cx="8629499" cy="922382"/>
          </a:xfrm>
        </p:grpSpPr>
        <p:sp>
          <p:nvSpPr>
            <p:cNvPr id="59" name="Shape 317"/>
            <p:cNvSpPr/>
            <p:nvPr/>
          </p:nvSpPr>
          <p:spPr>
            <a:xfrm>
              <a:off x="0" y="-4256"/>
              <a:ext cx="1016197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Dominance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60" name="Shape 318"/>
            <p:cNvSpPr/>
            <p:nvPr/>
          </p:nvSpPr>
          <p:spPr>
            <a:xfrm>
              <a:off x="0" y="301399"/>
              <a:ext cx="8629499" cy="61672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 자체의 우수성을 나타내는 지표 </a:t>
              </a:r>
              <a:r>
                <a:rPr lang="en-US" altLang="ko-KR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(</a:t>
              </a:r>
              <a:r>
                <a:rPr lang="ko-KR" altLang="en-US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다른 기술에 비해 얼마나 차별화된 가치를 제공할 수 있는가</a:t>
              </a:r>
              <a:r>
                <a:rPr lang="en-US" altLang="ko-KR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?)</a:t>
              </a:r>
            </a:p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구체적으로는 기술의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applicability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와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transferability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를 나타내는 지표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grpSp>
        <p:nvGrpSpPr>
          <p:cNvPr id="61" name="Group 319"/>
          <p:cNvGrpSpPr/>
          <p:nvPr/>
        </p:nvGrpSpPr>
        <p:grpSpPr>
          <a:xfrm>
            <a:off x="1730505" y="5479791"/>
            <a:ext cx="5832259" cy="697795"/>
            <a:chOff x="0" y="-4256"/>
            <a:chExt cx="5832259" cy="697793"/>
          </a:xfrm>
        </p:grpSpPr>
        <p:sp>
          <p:nvSpPr>
            <p:cNvPr id="62" name="Shape 317"/>
            <p:cNvSpPr/>
            <p:nvPr/>
          </p:nvSpPr>
          <p:spPr>
            <a:xfrm>
              <a:off x="0" y="-4256"/>
              <a:ext cx="1108530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Exclusiveness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63" name="Shape 318"/>
            <p:cNvSpPr/>
            <p:nvPr/>
          </p:nvSpPr>
          <p:spPr>
            <a:xfrm>
              <a:off x="0" y="338420"/>
              <a:ext cx="5832259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기술을 독점적으로 실시할 수 있는 권리가 있는지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를 나타내는 지표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64" name="Shape 328"/>
          <p:cNvSpPr/>
          <p:nvPr/>
        </p:nvSpPr>
        <p:spPr>
          <a:xfrm>
            <a:off x="915349" y="5222319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65" name="Shape 328"/>
          <p:cNvSpPr/>
          <p:nvPr/>
        </p:nvSpPr>
        <p:spPr>
          <a:xfrm>
            <a:off x="915349" y="6259829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grpSp>
        <p:nvGrpSpPr>
          <p:cNvPr id="70" name="Group 319"/>
          <p:cNvGrpSpPr/>
          <p:nvPr/>
        </p:nvGrpSpPr>
        <p:grpSpPr>
          <a:xfrm>
            <a:off x="1730505" y="6487684"/>
            <a:ext cx="6365738" cy="697795"/>
            <a:chOff x="0" y="-4256"/>
            <a:chExt cx="6365738" cy="697793"/>
          </a:xfrm>
        </p:grpSpPr>
        <p:sp>
          <p:nvSpPr>
            <p:cNvPr id="71" name="Shape 317"/>
            <p:cNvSpPr/>
            <p:nvPr/>
          </p:nvSpPr>
          <p:spPr>
            <a:xfrm>
              <a:off x="0" y="-4256"/>
              <a:ext cx="924505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Limitations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72" name="Shape 318"/>
            <p:cNvSpPr/>
            <p:nvPr/>
          </p:nvSpPr>
          <p:spPr>
            <a:xfrm>
              <a:off x="0" y="338420"/>
              <a:ext cx="6365738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기술을 사용하여 상업화하는데 얼마나 어려움이 있는지를 나타내는 지표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77" name="Shape 208"/>
          <p:cNvSpPr/>
          <p:nvPr/>
        </p:nvSpPr>
        <p:spPr>
          <a:xfrm>
            <a:off x="1007709" y="7638750"/>
            <a:ext cx="10797429" cy="83217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Technology contribution coefficient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상기 요인들의 영향을 계산하기 위해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설문 방식을 시스템 상에 추가로 진행함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단계의 선택지를 주고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직접 평가를 진행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설문 결과에 따라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-6 ~ 0%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범위의 값이 도출되고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앞서 구한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coefficient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반영하여 조정함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Shape 209"/>
          <p:cNvSpPr/>
          <p:nvPr/>
        </p:nvSpPr>
        <p:spPr>
          <a:xfrm>
            <a:off x="745469" y="7677871"/>
            <a:ext cx="93573" cy="632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endParaRPr dirty="0"/>
          </a:p>
        </p:txBody>
      </p:sp>
      <p:sp>
        <p:nvSpPr>
          <p:cNvPr id="79" name="Shape 146"/>
          <p:cNvSpPr/>
          <p:nvPr/>
        </p:nvSpPr>
        <p:spPr>
          <a:xfrm>
            <a:off x="789679" y="7629104"/>
            <a:ext cx="84741" cy="82805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475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2. </a:t>
            </a:r>
            <a:r>
              <a:rPr lang="en-US" dirty="0"/>
              <a:t>Analysis of </a:t>
            </a:r>
            <a:r>
              <a:rPr lang="en-US" dirty="0" smtClean="0"/>
              <a:t>technology’s degree of contribution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754176" y="3047676"/>
            <a:ext cx="5154255" cy="3435086"/>
          </a:xfrm>
          <a:prstGeom prst="rect">
            <a:avLst/>
          </a:prstGeom>
          <a:solidFill>
            <a:srgbClr val="FFFFFF">
              <a:alpha val="65000"/>
            </a:srgbClr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 330"/>
          <p:cNvSpPr/>
          <p:nvPr/>
        </p:nvSpPr>
        <p:spPr>
          <a:xfrm>
            <a:off x="910572" y="2856085"/>
            <a:ext cx="3989674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Calculation of returns contributed by technology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660"/>
          <p:cNvSpPr/>
          <p:nvPr/>
        </p:nvSpPr>
        <p:spPr>
          <a:xfrm>
            <a:off x="2331738" y="2132443"/>
            <a:ext cx="956052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에서 계산한 현재 가치에서 기술이 기여하는 정도를 분석하여 기술 자체의 가치 금액을 계산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64" y="4996709"/>
            <a:ext cx="7074820" cy="3424032"/>
          </a:xfrm>
          <a:prstGeom prst="rect">
            <a:avLst/>
          </a:prstGeom>
        </p:spPr>
      </p:pic>
      <p:sp>
        <p:nvSpPr>
          <p:cNvPr id="33" name="Shape 317"/>
          <p:cNvSpPr/>
          <p:nvPr/>
        </p:nvSpPr>
        <p:spPr>
          <a:xfrm>
            <a:off x="2762133" y="4351607"/>
            <a:ext cx="2946854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전체 시장 기준의 현재 가치</a:t>
            </a:r>
            <a:endParaRPr lang="en-US" altLang="ko-KR" sz="20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36" name="Shape 328"/>
          <p:cNvSpPr/>
          <p:nvPr/>
        </p:nvSpPr>
        <p:spPr>
          <a:xfrm>
            <a:off x="912152" y="3838433"/>
            <a:ext cx="1663490" cy="115533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dirty="0" smtClean="0"/>
              <a:t>Step 1.</a:t>
            </a:r>
            <a:endParaRPr dirty="0"/>
          </a:p>
        </p:txBody>
      </p:sp>
      <p:sp>
        <p:nvSpPr>
          <p:cNvPr id="40" name="Shape 328"/>
          <p:cNvSpPr/>
          <p:nvPr/>
        </p:nvSpPr>
        <p:spPr>
          <a:xfrm>
            <a:off x="915349" y="4998241"/>
            <a:ext cx="1801668" cy="115533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lang="en-US" dirty="0" smtClean="0"/>
              <a:t>Step </a:t>
            </a:r>
            <a:r>
              <a:rPr dirty="0" smtClean="0"/>
              <a:t>2</a:t>
            </a:r>
            <a:r>
              <a:rPr lang="en-US" dirty="0" smtClean="0"/>
              <a:t>. </a:t>
            </a:r>
            <a:endParaRPr dirty="0"/>
          </a:p>
        </p:txBody>
      </p:sp>
      <p:sp>
        <p:nvSpPr>
          <p:cNvPr id="41" name="Shape 660"/>
          <p:cNvSpPr/>
          <p:nvPr/>
        </p:nvSpPr>
        <p:spPr>
          <a:xfrm>
            <a:off x="1937061" y="3478739"/>
            <a:ext cx="2755776" cy="3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sz="18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Shape 317"/>
          <p:cNvSpPr/>
          <p:nvPr/>
        </p:nvSpPr>
        <p:spPr>
          <a:xfrm>
            <a:off x="2762133" y="5528085"/>
            <a:ext cx="1872200" cy="4012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기술 기여도 범위</a:t>
            </a:r>
            <a:endParaRPr lang="en-US" altLang="ko-KR" sz="20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44" name="Shape 317"/>
          <p:cNvSpPr/>
          <p:nvPr/>
        </p:nvSpPr>
        <p:spPr>
          <a:xfrm>
            <a:off x="3954971" y="4889730"/>
            <a:ext cx="288113" cy="52439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</a:defRPr>
            </a:pPr>
            <a:r>
              <a:rPr lang="en-US" altLang="ko-KR" sz="28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X</a:t>
            </a:r>
            <a:endParaRPr lang="en-US" altLang="ko-KR" sz="2000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442" y="2791421"/>
            <a:ext cx="4814893" cy="3331385"/>
          </a:xfrm>
          <a:prstGeom prst="rect">
            <a:avLst/>
          </a:prstGeom>
        </p:spPr>
      </p:pic>
      <p:cxnSp>
        <p:nvCxnSpPr>
          <p:cNvPr id="46" name="꺾인 연결선 45"/>
          <p:cNvCxnSpPr/>
          <p:nvPr/>
        </p:nvCxnSpPr>
        <p:spPr>
          <a:xfrm>
            <a:off x="4368705" y="5205424"/>
            <a:ext cx="3274741" cy="1969099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FF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/>
          <p:nvPr/>
        </p:nvCxnSpPr>
        <p:spPr>
          <a:xfrm>
            <a:off x="4368705" y="5054723"/>
            <a:ext cx="5880169" cy="12700"/>
          </a:xfrm>
          <a:prstGeom prst="bentConnector3">
            <a:avLst>
              <a:gd name="adj1" fmla="val 50000"/>
            </a:avLst>
          </a:prstGeom>
          <a:noFill/>
          <a:ln w="28575" cap="flat">
            <a:solidFill>
              <a:srgbClr val="FF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Shape 208"/>
          <p:cNvSpPr/>
          <p:nvPr/>
        </p:nvSpPr>
        <p:spPr>
          <a:xfrm>
            <a:off x="1216493" y="6750298"/>
            <a:ext cx="5278092" cy="83217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 연구 결과로 아래와 같이 기술 기여 이익을 산출함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value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value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Shape 209"/>
          <p:cNvSpPr/>
          <p:nvPr/>
        </p:nvSpPr>
        <p:spPr>
          <a:xfrm>
            <a:off x="684621" y="6646945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</p:spTree>
    <p:extLst>
      <p:ext uri="{BB962C8B-B14F-4D97-AF65-F5344CB8AC3E}">
        <p14:creationId xmlns:p14="http://schemas.microsoft.com/office/powerpoint/2010/main" val="2628555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62484" y="2213378"/>
            <a:ext cx="5344621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2000" spc="-20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solidFill>
                <a:srgbClr val="F38F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68866" y="2661252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81566" y="6321090"/>
            <a:ext cx="4297814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89484" y="2938633"/>
            <a:ext cx="5344621" cy="309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>
            <a:spAutoFit/>
          </a:bodyPr>
          <a:lstStyle/>
          <a:p>
            <a:pPr marL="352777" indent="-352777" algn="l">
              <a:lnSpc>
                <a:spcPct val="120000"/>
              </a:lnSpc>
              <a:buSzPct val="100000"/>
              <a:buAutoNum type="arabicPeriod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문헌연구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pc="-300" dirty="0" err="1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spc="-300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2777" indent="-352777" algn="l">
              <a:lnSpc>
                <a:spcPct val="180000"/>
              </a:lnSpc>
              <a:buSzPct val="100000"/>
              <a:buAutoNum type="arabicPeriod" startAt="2"/>
              <a:defRPr sz="2400" spc="-24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92967" y="3475938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20430" y="817302"/>
            <a:ext cx="8450604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시스템을  활용한 사례 연구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Personal network storage device</a:t>
            </a:r>
            <a:r>
              <a:rPr lang="en-US" altLang="ko-KR" sz="2000" dirty="0" smtClean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04</a:t>
            </a:r>
          </a:p>
        </p:txBody>
      </p:sp>
      <p:sp>
        <p:nvSpPr>
          <p:cNvPr id="2" name="Shape 175">
            <a:extLst>
              <a:ext uri="{FF2B5EF4-FFF2-40B4-BE49-F238E27FC236}">
                <a16:creationId xmlns:a16="http://schemas.microsoft.com/office/drawing/2014/main" id="{574451CC-F8B0-4A62-8BEC-AFA9EF99705A}"/>
              </a:ext>
            </a:extLst>
          </p:cNvPr>
          <p:cNvSpPr/>
          <p:nvPr/>
        </p:nvSpPr>
        <p:spPr>
          <a:xfrm>
            <a:off x="232833" y="1390650"/>
            <a:ext cx="5851444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</a:t>
            </a:r>
            <a:r>
              <a:rPr lang="en-US" dirty="0" smtClean="0"/>
              <a:t>3. Technology valuation from the buyer’s perspective</a:t>
            </a:r>
            <a:endParaRPr dirty="0"/>
          </a:p>
        </p:txBody>
      </p:sp>
      <p:sp>
        <p:nvSpPr>
          <p:cNvPr id="67" name="Shape 330"/>
          <p:cNvSpPr/>
          <p:nvPr/>
        </p:nvSpPr>
        <p:spPr>
          <a:xfrm>
            <a:off x="875396" y="2117536"/>
            <a:ext cx="93573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329"/>
          <p:cNvSpPr/>
          <p:nvPr/>
        </p:nvSpPr>
        <p:spPr>
          <a:xfrm>
            <a:off x="754176" y="2942168"/>
            <a:ext cx="12709868" cy="5640396"/>
          </a:xfrm>
          <a:prstGeom prst="rect">
            <a:avLst/>
          </a:prstGeom>
          <a:solidFill>
            <a:srgbClr val="FFFFFF">
              <a:alpha val="65000"/>
            </a:srgbClr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660"/>
          <p:cNvSpPr/>
          <p:nvPr/>
        </p:nvSpPr>
        <p:spPr>
          <a:xfrm>
            <a:off x="3460216" y="2192570"/>
            <a:ext cx="7278167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 smtClean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구매자 관점에서의 기술 가치 가격을 계산하기 위해 실물 옵션 모형을 이용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Shape 317"/>
          <p:cNvSpPr/>
          <p:nvPr/>
        </p:nvSpPr>
        <p:spPr>
          <a:xfrm>
            <a:off x="1402258" y="3270890"/>
            <a:ext cx="12079280" cy="73624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lnSpc>
                <a:spcPct val="130000"/>
              </a:lnSpc>
              <a:defRPr sz="1700" spc="-170">
                <a:solidFill>
                  <a:srgbClr val="818181"/>
                </a:solidFill>
              </a:defRPr>
            </a:pP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Step 1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에서 입력하였던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Time for commercialization, risk-free interest rate, expected return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값들이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Black-Scholes option pricing model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을 통해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/>
            </a:r>
            <a:b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</a:b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자동으로 계산되어 기술의 </a:t>
            </a:r>
            <a:r>
              <a: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estimated value </a:t>
            </a:r>
            <a:r>
              <a:rPr lang="ko-KR" altLang="en-US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를 산출됨</a:t>
            </a:r>
            <a:endParaRPr lang="ko-KR" altLang="en-US" dirty="0">
              <a:ln>
                <a:solidFill>
                  <a:srgbClr val="696969">
                    <a:alpha val="1000"/>
                  </a:srgbClr>
                </a:solidFill>
              </a:ln>
              <a:solidFill>
                <a:srgbClr val="5358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403" y="4937568"/>
            <a:ext cx="3904332" cy="216760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41" y="5430804"/>
            <a:ext cx="2491773" cy="23317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997" y="4472302"/>
            <a:ext cx="3042190" cy="2242252"/>
          </a:xfrm>
          <a:prstGeom prst="rect">
            <a:avLst/>
          </a:prstGeom>
        </p:spPr>
      </p:pic>
      <p:sp>
        <p:nvSpPr>
          <p:cNvPr id="37" name="Shape 331"/>
          <p:cNvSpPr/>
          <p:nvPr/>
        </p:nvSpPr>
        <p:spPr>
          <a:xfrm rot="13500000">
            <a:off x="4634558" y="6001220"/>
            <a:ext cx="276265" cy="2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 rotWithShape="1">
            <a:blip r:embed="rId7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31"/>
          <p:cNvSpPr/>
          <p:nvPr/>
        </p:nvSpPr>
        <p:spPr>
          <a:xfrm rot="13500000">
            <a:off x="9141991" y="6001218"/>
            <a:ext cx="276265" cy="276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 rotWithShape="1">
            <a:blip r:embed="rId7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208"/>
          <p:cNvSpPr/>
          <p:nvPr/>
        </p:nvSpPr>
        <p:spPr>
          <a:xfrm>
            <a:off x="1012083" y="7856969"/>
            <a:ext cx="3513024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구매자 관점의 요인인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상업화까지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시간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시장의 불확실성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수익을 입력함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Shape 208"/>
          <p:cNvSpPr/>
          <p:nvPr/>
        </p:nvSpPr>
        <p:spPr>
          <a:xfrm>
            <a:off x="5350889" y="7131770"/>
            <a:ext cx="3513024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실물 옵션 모델을 통해 구매자 관점의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가치를 계산함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8370" y="4650662"/>
            <a:ext cx="3617500" cy="2502919"/>
          </a:xfrm>
          <a:prstGeom prst="rect">
            <a:avLst/>
          </a:prstGeom>
        </p:spPr>
      </p:pic>
      <p:sp>
        <p:nvSpPr>
          <p:cNvPr id="44" name="Shape 208"/>
          <p:cNvSpPr/>
          <p:nvPr/>
        </p:nvSpPr>
        <p:spPr>
          <a:xfrm>
            <a:off x="9763711" y="7239492"/>
            <a:ext cx="3513024" cy="30895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최종의 기술 가치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평가액을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도출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Shape 208"/>
          <p:cNvSpPr/>
          <p:nvPr/>
        </p:nvSpPr>
        <p:spPr>
          <a:xfrm>
            <a:off x="9262145" y="7674428"/>
            <a:ext cx="4182000" cy="83217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사례 연구 결과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평가액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value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(residual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Shape 209"/>
          <p:cNvSpPr/>
          <p:nvPr/>
        </p:nvSpPr>
        <p:spPr>
          <a:xfrm>
            <a:off x="8730273" y="7571075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</p:spTree>
    <p:extLst>
      <p:ext uri="{BB962C8B-B14F-4D97-AF65-F5344CB8AC3E}">
        <p14:creationId xmlns:p14="http://schemas.microsoft.com/office/powerpoint/2010/main" val="1940505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20430" y="817302"/>
            <a:ext cx="739839" cy="524396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05</a:t>
            </a:r>
          </a:p>
        </p:txBody>
      </p:sp>
      <p:sp>
        <p:nvSpPr>
          <p:cNvPr id="32" name="Shape 329"/>
          <p:cNvSpPr/>
          <p:nvPr/>
        </p:nvSpPr>
        <p:spPr>
          <a:xfrm>
            <a:off x="754176" y="1654668"/>
            <a:ext cx="12709868" cy="6682477"/>
          </a:xfrm>
          <a:prstGeom prst="rect">
            <a:avLst/>
          </a:prstGeom>
          <a:solidFill>
            <a:srgbClr val="FFFFFF">
              <a:alpha val="65000"/>
            </a:srgbClr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 328"/>
          <p:cNvSpPr/>
          <p:nvPr/>
        </p:nvSpPr>
        <p:spPr>
          <a:xfrm>
            <a:off x="912152" y="1763980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01</a:t>
            </a:r>
            <a:endParaRPr dirty="0"/>
          </a:p>
        </p:txBody>
      </p:sp>
      <p:sp>
        <p:nvSpPr>
          <p:cNvPr id="35" name="Shape 328"/>
          <p:cNvSpPr/>
          <p:nvPr/>
        </p:nvSpPr>
        <p:spPr>
          <a:xfrm>
            <a:off x="915349" y="3121918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02</a:t>
            </a:r>
            <a:endParaRPr dirty="0"/>
          </a:p>
        </p:txBody>
      </p:sp>
      <p:grpSp>
        <p:nvGrpSpPr>
          <p:cNvPr id="37" name="Group 319"/>
          <p:cNvGrpSpPr/>
          <p:nvPr/>
        </p:nvGrpSpPr>
        <p:grpSpPr>
          <a:xfrm>
            <a:off x="1730505" y="2044405"/>
            <a:ext cx="10953533" cy="992721"/>
            <a:chOff x="0" y="-4256"/>
            <a:chExt cx="9297381" cy="992719"/>
          </a:xfrm>
        </p:grpSpPr>
        <p:sp>
          <p:nvSpPr>
            <p:cNvPr id="38" name="Shape 317"/>
            <p:cNvSpPr/>
            <p:nvPr/>
          </p:nvSpPr>
          <p:spPr>
            <a:xfrm>
              <a:off x="0" y="-4256"/>
              <a:ext cx="8869053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국가 경쟁력이 점점 기술에 의존하는 시대에서 일반적인 물품과 같이 기술을 활발히 거래할 수 있는 것은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중요한 부분임 </a:t>
              </a:r>
              <a:endPara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39" name="Shape 318"/>
            <p:cNvSpPr/>
            <p:nvPr/>
          </p:nvSpPr>
          <p:spPr>
            <a:xfrm>
              <a:off x="0" y="371737"/>
              <a:ext cx="9297381" cy="61672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기술의 경우 상호간 동의하는 합리적인 가격을 결정하기 어렵지만 본 연구를 통해 기술의 객관적인 가치를 도출하고자 하였고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,</a:t>
              </a:r>
            </a:p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 거래 활성화를 위해 기술 평가 시스템을 구현하고자 했음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.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sp>
        <p:nvSpPr>
          <p:cNvPr id="43" name="Shape 328"/>
          <p:cNvSpPr/>
          <p:nvPr/>
        </p:nvSpPr>
        <p:spPr>
          <a:xfrm>
            <a:off x="915349" y="4479856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44" name="Shape 328"/>
          <p:cNvSpPr/>
          <p:nvPr/>
        </p:nvSpPr>
        <p:spPr>
          <a:xfrm>
            <a:off x="915349" y="5837794"/>
            <a:ext cx="651995" cy="99016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lnSpc>
                <a:spcPct val="150000"/>
              </a:lnSpc>
              <a:defRPr sz="4600" spc="-46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grpSp>
        <p:nvGrpSpPr>
          <p:cNvPr id="49" name="Group 319"/>
          <p:cNvGrpSpPr/>
          <p:nvPr/>
        </p:nvGrpSpPr>
        <p:grpSpPr>
          <a:xfrm>
            <a:off x="1730505" y="3394461"/>
            <a:ext cx="10446342" cy="980997"/>
            <a:chOff x="0" y="-4256"/>
            <a:chExt cx="8866879" cy="980995"/>
          </a:xfrm>
        </p:grpSpPr>
        <p:sp>
          <p:nvSpPr>
            <p:cNvPr id="50" name="Shape 317"/>
            <p:cNvSpPr/>
            <p:nvPr/>
          </p:nvSpPr>
          <p:spPr>
            <a:xfrm>
              <a:off x="0" y="-4256"/>
              <a:ext cx="7849124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기존 연구에서는 기술을 보유하고 있는 쪽의 이익을 중심으로 기술 가치를 평가하는 방향에 많이 의존했음</a:t>
              </a:r>
              <a:endPara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51" name="Shape 318"/>
            <p:cNvSpPr/>
            <p:nvPr/>
          </p:nvSpPr>
          <p:spPr>
            <a:xfrm>
              <a:off x="0" y="360013"/>
              <a:ext cx="8866879" cy="61672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거래에 참여하는 구매자 입장도 거래 성공 여부에 큰 요인이므로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,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본 연구에서는 구매자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,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판매자의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관점을 모두 고려하여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/>
              </a:r>
              <a:b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</a:b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합리적인 가격 협상 범위를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제시할 수 있었음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grpSp>
        <p:nvGrpSpPr>
          <p:cNvPr id="52" name="Group 319"/>
          <p:cNvGrpSpPr/>
          <p:nvPr/>
        </p:nvGrpSpPr>
        <p:grpSpPr>
          <a:xfrm>
            <a:off x="1730505" y="4750495"/>
            <a:ext cx="11495348" cy="1063056"/>
            <a:chOff x="0" y="-135060"/>
            <a:chExt cx="9757278" cy="1063053"/>
          </a:xfrm>
        </p:grpSpPr>
        <p:sp>
          <p:nvSpPr>
            <p:cNvPr id="53" name="Shape 317"/>
            <p:cNvSpPr/>
            <p:nvPr/>
          </p:nvSpPr>
          <p:spPr>
            <a:xfrm>
              <a:off x="0" y="-135060"/>
              <a:ext cx="9757278" cy="61672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본 연구는 이미 완전히 개발된 기술을 이전하는 것을 목적으로 기술 가치를 평가하기 때문에 공동 또는 기업의 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R&amp;D </a:t>
              </a:r>
              <a:r>
                <a:rPr lang="ko-KR" altLang="en-US" dirty="0" err="1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프로그램를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위한</a:t>
              </a:r>
              <a:b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</a:b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기술 평가나 기술 개발에 대한 투자 결정을 하는데 적합하지 않을 수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있음</a:t>
              </a:r>
              <a:endPara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54" name="Shape 318"/>
            <p:cNvSpPr/>
            <p:nvPr/>
          </p:nvSpPr>
          <p:spPr>
            <a:xfrm>
              <a:off x="0" y="572876"/>
              <a:ext cx="6811780" cy="35511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이러한 요구를 반영하기 위해선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R&amp;D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프로그램 평가</a:t>
              </a:r>
              <a:r>
                <a:rPr lang="en-US" altLang="ko-KR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및 선정에 적합한 모델로 연구가 필요함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  <p:grpSp>
        <p:nvGrpSpPr>
          <p:cNvPr id="55" name="Group 319"/>
          <p:cNvGrpSpPr/>
          <p:nvPr/>
        </p:nvGrpSpPr>
        <p:grpSpPr>
          <a:xfrm>
            <a:off x="1730505" y="6097139"/>
            <a:ext cx="11768499" cy="1852145"/>
            <a:chOff x="0" y="-135060"/>
            <a:chExt cx="9989131" cy="1852143"/>
          </a:xfrm>
        </p:grpSpPr>
        <p:sp>
          <p:nvSpPr>
            <p:cNvPr id="56" name="Shape 317"/>
            <p:cNvSpPr/>
            <p:nvPr/>
          </p:nvSpPr>
          <p:spPr>
            <a:xfrm>
              <a:off x="0" y="-135060"/>
              <a:ext cx="8432021" cy="61672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본 연구를 통해 개발한 기술 가치 평가 시스템을 통해 평가한 기술 중 이전된 실제 사례가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1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건 있었음 </a:t>
              </a:r>
              <a:r>
                <a:rPr lang="en-US" altLang="ko-KR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(</a:t>
              </a:r>
              <a:r>
                <a:rPr lang="en-US" altLang="ko-KR" sz="1400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2007</a:t>
              </a:r>
              <a:r>
                <a:rPr lang="ko-KR" altLang="en-US" sz="1400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년 기준</a:t>
              </a:r>
              <a:r>
                <a:rPr lang="en-US" altLang="ko-KR" sz="1400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)</a:t>
              </a:r>
              <a:r>
                <a:rPr lang="en-US" altLang="ko-KR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/>
              </a:r>
              <a:br>
                <a:rPr lang="en-US" altLang="ko-KR" i="1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rgbClr val="5358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</a:br>
              <a:endParaRPr lang="ko-KR" altLang="en-US" i="1"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rgbClr val="5358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  <p:sp>
          <p:nvSpPr>
            <p:cNvPr id="57" name="Shape 318"/>
            <p:cNvSpPr/>
            <p:nvPr/>
          </p:nvSpPr>
          <p:spPr>
            <a:xfrm>
              <a:off x="0" y="315526"/>
              <a:ext cx="9989131" cy="140155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302" tIns="46302" rIns="46302" bIns="46302" numCol="1" anchor="ctr">
              <a:spAutoFit/>
            </a:bodyPr>
            <a:lstStyle/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그러나 한 가지 사례로는 본 연구 결과가 우수하다고 뒷받침하기에는 충분하지 않음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/>
              </a:r>
              <a:b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</a:b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따라서 이러한 한계를 극복하기 위해 향후 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2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가지 접근 방식으로 고민하고 있음</a:t>
              </a:r>
              <a:endPara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1)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개발 시스템을 통해 평가한 기술을 데이터베이스화 하여 실제로 거래된 기술을 추적하여 시스템이 추정한 기술 가치와 실제로 거래된</a:t>
              </a: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/>
              </a:r>
              <a:b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</a:br>
              <a:r>
                <a:rPr lang="en-US" altLang="ko-KR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   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가치가 어떤 지 차이를 비교할 수 있도록 시스템화를 함 </a:t>
              </a:r>
              <a:endParaRPr lang="en-US" altLang="ko-KR" dirty="0" smtClean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  <a:p>
              <a:pPr algn="l">
                <a:defRPr sz="1700" spc="-170">
                  <a:solidFill>
                    <a:srgbClr val="818181"/>
                  </a:solidFill>
                </a:defRPr>
              </a:pPr>
              <a:r>
                <a:rPr 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2) </a:t>
              </a:r>
              <a:r>
                <a:rPr lang="ko-KR" altLang="en-US" dirty="0" smtClean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시스템이 제시한 가치와 실제 가치를 비교하기 위해 기술 거래소에서 거래되는 기술에 기술 가치 평가 시스템을 적용해 </a:t>
              </a:r>
              <a:r>
                <a:rPr lang="ko-KR" altLang="en-US" dirty="0">
                  <a:ln>
                    <a:solidFill>
                      <a:srgbClr val="696969">
                        <a:alpha val="1000"/>
                      </a:srgbClr>
                    </a:solidFill>
                  </a:ln>
                  <a:solidFill>
                    <a:schemeClr val="accent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pple SD 산돌고딕 Neo 세미볼드체"/>
                  <a:sym typeface="Apple SD 산돌고딕 Neo 세미볼드체"/>
                </a:rPr>
                <a:t>봄</a:t>
              </a:r>
              <a:endParaRPr dirty="0">
                <a:ln>
                  <a:solidFill>
                    <a:srgbClr val="696969">
                      <a:alpha val="1000"/>
                    </a:srgbClr>
                  </a:solidFill>
                </a:ln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718" name="Shape 718"/>
          <p:cNvSpPr/>
          <p:nvPr/>
        </p:nvSpPr>
        <p:spPr>
          <a:xfrm>
            <a:off x="11355164" y="144197"/>
            <a:ext cx="2672738" cy="3974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r>
              <a:t>연구조사방법론 </a:t>
            </a:r>
            <a:r>
              <a:rPr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rPr>
              <a:t>연구과제발표</a:t>
            </a:r>
          </a:p>
        </p:txBody>
      </p:sp>
      <p:sp>
        <p:nvSpPr>
          <p:cNvPr id="720" name="Shape 720"/>
          <p:cNvSpPr/>
          <p:nvPr/>
        </p:nvSpPr>
        <p:spPr>
          <a:xfrm>
            <a:off x="537633" y="2943357"/>
            <a:ext cx="68462" cy="1048677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 flipV="1">
            <a:off x="-8467" y="8501575"/>
            <a:ext cx="388425" cy="3884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0" y="0"/>
            <a:ext cx="14343851" cy="8876849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8387502" y="4907896"/>
            <a:ext cx="5447538" cy="693673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경청해 주셔서</a:t>
            </a:r>
            <a:r>
              <a:rPr spc="-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pc="-300" dirty="0" err="1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pc="-300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863" y="2557016"/>
            <a:ext cx="1706575" cy="234966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20430" y="817302"/>
            <a:ext cx="1386170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pic>
        <p:nvPicPr>
          <p:cNvPr id="16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8209" y="3997009"/>
            <a:ext cx="1580059" cy="1742648"/>
          </a:xfrm>
          <a:prstGeom prst="rect">
            <a:avLst/>
          </a:prstGeom>
          <a:ln w="3175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2810204" y="373388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70" name="Shape 170"/>
          <p:cNvSpPr/>
          <p:nvPr/>
        </p:nvSpPr>
        <p:spPr>
          <a:xfrm>
            <a:off x="3385830" y="3931655"/>
            <a:ext cx="3750279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거래 활성화에 대한 어려움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886297" y="4480267"/>
            <a:ext cx="10717571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가치에 대한 신뢰성 있는 정보가 가장 중요하나 기술에 대한 정보를 일반 상품처럼 제공하기가 어려움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거래자 간 수용 가능한 합리적인 시장 가격이 형성되어 있지 않음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10204" y="5343861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3385830" y="5541627"/>
            <a:ext cx="342519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평가에 대한 필요성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886297" y="6090240"/>
            <a:ext cx="9061348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가치를 거래자들이 수용 가능한 시장 가격으로 평가하기 위한 많은 노력을 하고 있음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시장 가격은 가격 협상의 시작점으로 기술 거래의 기폭제가 될 수 있음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169"/>
          <p:cNvSpPr/>
          <p:nvPr/>
        </p:nvSpPr>
        <p:spPr>
          <a:xfrm>
            <a:off x="2810204" y="1645417"/>
            <a:ext cx="555393" cy="7149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8" name="Shape 170"/>
          <p:cNvSpPr/>
          <p:nvPr/>
        </p:nvSpPr>
        <p:spPr>
          <a:xfrm>
            <a:off x="3385830" y="1846105"/>
            <a:ext cx="2267180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거래의 중요성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171"/>
          <p:cNvSpPr/>
          <p:nvPr/>
        </p:nvSpPr>
        <p:spPr>
          <a:xfrm>
            <a:off x="2886297" y="2394717"/>
            <a:ext cx="8781464" cy="12630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전세계적으로 국가 경쟁력을 높이기 위해 기술 혁신에 대한 많은 노력을 함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혁신을 위해 남들이 모방하기 어려운 기술을 개발하는 역량을 키우려고 하고 있음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이러한 기술 역량들을 잘 키우기 위해서는 기술 거래 시장이 활성화 되어야 함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 나라에서는 기술 거래 활성화를 위한 조직을 만들어 운영을 하고 있음</a:t>
            </a: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Shape 174"/>
          <p:cNvSpPr/>
          <p:nvPr/>
        </p:nvSpPr>
        <p:spPr>
          <a:xfrm>
            <a:off x="2886296" y="7683692"/>
            <a:ext cx="10220103" cy="6782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다양한 요인을 복합적으로 고려한 기술 가치 평가 방법론이 많이 제안되고 있지 않음 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  <a:p>
            <a:pPr marL="343122" indent="-343122" algn="l">
              <a:buSzPct val="75000"/>
              <a:buChar char="-"/>
              <a:defRPr sz="1900" spc="-190">
                <a:solidFill>
                  <a:srgbClr val="777777"/>
                </a:solidFill>
              </a:defRPr>
            </a:pP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pple SD 산돌고딕 Neo 세미볼드체"/>
                <a:sym typeface="Apple SD 산돌고딕 Neo 세미볼드체"/>
              </a:rPr>
              <a:t>또한 누구나 사용 가능한 시스템이 존재하지 않음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21" name="Shape 172"/>
          <p:cNvSpPr/>
          <p:nvPr/>
        </p:nvSpPr>
        <p:spPr>
          <a:xfrm>
            <a:off x="2810204" y="6956559"/>
            <a:ext cx="580821" cy="709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000" spc="-40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2" name="Shape 173"/>
          <p:cNvSpPr/>
          <p:nvPr/>
        </p:nvSpPr>
        <p:spPr>
          <a:xfrm>
            <a:off x="3385830" y="7154325"/>
            <a:ext cx="3171274" cy="4320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연구의 한계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13861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문헌연구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200" name="Shape 200"/>
          <p:cNvSpPr/>
          <p:nvPr/>
        </p:nvSpPr>
        <p:spPr>
          <a:xfrm>
            <a:off x="974127" y="2100423"/>
            <a:ext cx="499132" cy="6387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01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8029" y="2251832"/>
            <a:ext cx="1191566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Technology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974127" y="3827754"/>
            <a:ext cx="499132" cy="6387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203" name="Shape 203"/>
          <p:cNvSpPr/>
          <p:nvPr/>
        </p:nvSpPr>
        <p:spPr>
          <a:xfrm>
            <a:off x="1778029" y="3979163"/>
            <a:ext cx="617691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578613" y="4373859"/>
            <a:ext cx="10281554" cy="113994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경제학적으로 말하면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기회 비용이며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거래의 표준이 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algn="l">
              <a:defRPr sz="1700" spc="-170">
                <a:solidFill>
                  <a:srgbClr val="818181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가격은 완벽한 시장이 전제되었을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exchange 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0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시장이 쉽게 형성되기 어렵기 때문에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시장 메커니즘에 따라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exchange 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결정되는 것이 어려움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합리적인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value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추정하기 위해 추가의 노력이 필요함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982426" y="5531087"/>
            <a:ext cx="499132" cy="6387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03</a:t>
            </a:r>
          </a:p>
        </p:txBody>
      </p:sp>
      <p:sp>
        <p:nvSpPr>
          <p:cNvPr id="206" name="Shape 206"/>
          <p:cNvSpPr/>
          <p:nvPr/>
        </p:nvSpPr>
        <p:spPr>
          <a:xfrm>
            <a:off x="1786328" y="5682495"/>
            <a:ext cx="2103674" cy="3858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Technology valuation</a:t>
            </a:r>
            <a:endParaRPr b="1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757983" y="7826357"/>
            <a:ext cx="9955877" cy="339730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논문에서는 회사와 사업 단위에서 경제적인 가치로 표현되는 기술 가치 평가를 다룸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(Microscopic)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226112" y="7663832"/>
            <a:ext cx="382076" cy="6133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※</a:t>
            </a:r>
          </a:p>
        </p:txBody>
      </p:sp>
      <p:sp>
        <p:nvSpPr>
          <p:cNvPr id="21" name="Shape 175"/>
          <p:cNvSpPr/>
          <p:nvPr/>
        </p:nvSpPr>
        <p:spPr>
          <a:xfrm>
            <a:off x="232833" y="1390650"/>
            <a:ext cx="5734213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Concept of technology, value, and technology valuation</a:t>
            </a:r>
            <a:endParaRPr dirty="0"/>
          </a:p>
        </p:txBody>
      </p:sp>
      <p:sp>
        <p:nvSpPr>
          <p:cNvPr id="22" name="Shape 204"/>
          <p:cNvSpPr/>
          <p:nvPr/>
        </p:nvSpPr>
        <p:spPr>
          <a:xfrm>
            <a:off x="1578613" y="2627005"/>
            <a:ext cx="11885430" cy="113994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Narrow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실용신안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상표권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노하우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영업비밀 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Broad 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 하나의 기술보다는 회사 전체의 기술 역량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intangible asset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말할 수 있으며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법적으로 보호받는 지식재산권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그렇지 않은 기술이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지식재산권으로 정의할 수 없는 기술들은 대게 소유자와 독립적으로 가치를 평가하기 어렵기에 가치평가 대상이 되는 경우가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657" y="6388789"/>
            <a:ext cx="4086086" cy="2291043"/>
          </a:xfrm>
          <a:prstGeom prst="rect">
            <a:avLst/>
          </a:prstGeom>
        </p:spPr>
      </p:pic>
      <p:sp>
        <p:nvSpPr>
          <p:cNvPr id="207" name="Shape 207"/>
          <p:cNvSpPr/>
          <p:nvPr/>
        </p:nvSpPr>
        <p:spPr>
          <a:xfrm>
            <a:off x="1578613" y="6075340"/>
            <a:ext cx="11058864" cy="1401559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자본 시장이 완벽하고 경쟁적인 형태를 유지하는 상황을 전제로 기술 가치 평가를 시도하고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그럼에도 불구하고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평가자의 관점에 따라 기술 가치 평가 내용이 달라질 수 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관점으로 기술 가치 평가를 바라볼 수 있어서 범용적인 모델을 제시하는 것은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어려움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(Fig 1.)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측정 범위 등 모두 기술 가치 평가 결과에 영향을 줄 수 있기 때문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208"/>
          <p:cNvSpPr/>
          <p:nvPr/>
        </p:nvSpPr>
        <p:spPr>
          <a:xfrm>
            <a:off x="11149427" y="6128179"/>
            <a:ext cx="2599015" cy="30895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>
              <a:defRPr sz="1600" spc="-160">
                <a:solidFill>
                  <a:srgbClr val="404040"/>
                </a:solidFill>
              </a:defRPr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 1.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평가의 다양한 관점</a:t>
            </a:r>
            <a:endParaRPr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20430" y="817302"/>
            <a:ext cx="1386170" cy="524396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문헌연구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t>02</a:t>
            </a:r>
          </a:p>
        </p:txBody>
      </p:sp>
      <p:sp>
        <p:nvSpPr>
          <p:cNvPr id="21" name="Shape 175"/>
          <p:cNvSpPr/>
          <p:nvPr/>
        </p:nvSpPr>
        <p:spPr>
          <a:xfrm>
            <a:off x="232834" y="1390650"/>
            <a:ext cx="4456398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Previous research on technology valuation</a:t>
            </a:r>
            <a:endParaRPr dirty="0"/>
          </a:p>
        </p:txBody>
      </p:sp>
      <p:sp>
        <p:nvSpPr>
          <p:cNvPr id="26" name="Shape 625"/>
          <p:cNvSpPr/>
          <p:nvPr/>
        </p:nvSpPr>
        <p:spPr>
          <a:xfrm>
            <a:off x="654852" y="2735883"/>
            <a:ext cx="6402438" cy="43950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626"/>
          <p:cNvSpPr/>
          <p:nvPr/>
        </p:nvSpPr>
        <p:spPr>
          <a:xfrm>
            <a:off x="654852" y="2735884"/>
            <a:ext cx="6402438" cy="2383637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629"/>
          <p:cNvSpPr/>
          <p:nvPr/>
        </p:nvSpPr>
        <p:spPr>
          <a:xfrm>
            <a:off x="726974" y="3217143"/>
            <a:ext cx="6271701" cy="17739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대상기술이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보유하고 있는 가치와 동일한 수준의 가치를 얻기 위해  필요한 금액을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기술의 가치로 평가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비용이나 시장 자료가 확보되어 있는 경우 측정이 용이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기술자산에서 얻을 수 있는 미래의 경제적 이익이 고려 안됨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미래의 경제적 이익에 영향을 줄 사회나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시장구조적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요인을 반영하지  못함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기술수익의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획득에 수반되는 위험을 고려하지 못함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Shape 660"/>
          <p:cNvSpPr/>
          <p:nvPr/>
        </p:nvSpPr>
        <p:spPr>
          <a:xfrm>
            <a:off x="2454368" y="2052747"/>
            <a:ext cx="931526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Microscopic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기술을 경제적인 가치로 평가하기 위한 방법들은 대표적으로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가지가 있음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Shape 625"/>
          <p:cNvSpPr/>
          <p:nvPr/>
        </p:nvSpPr>
        <p:spPr>
          <a:xfrm>
            <a:off x="654852" y="5314369"/>
            <a:ext cx="6402438" cy="43950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626"/>
          <p:cNvSpPr/>
          <p:nvPr/>
        </p:nvSpPr>
        <p:spPr>
          <a:xfrm>
            <a:off x="654852" y="5314370"/>
            <a:ext cx="6402438" cy="2383637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5"/>
          <p:cNvSpPr/>
          <p:nvPr/>
        </p:nvSpPr>
        <p:spPr>
          <a:xfrm>
            <a:off x="7256099" y="2735883"/>
            <a:ext cx="6402438" cy="43950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626"/>
          <p:cNvSpPr/>
          <p:nvPr/>
        </p:nvSpPr>
        <p:spPr>
          <a:xfrm>
            <a:off x="7256099" y="2735884"/>
            <a:ext cx="6402438" cy="2383637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Shape 625"/>
          <p:cNvSpPr/>
          <p:nvPr/>
        </p:nvSpPr>
        <p:spPr>
          <a:xfrm>
            <a:off x="7256099" y="5314369"/>
            <a:ext cx="6402438" cy="439508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Shape 626"/>
          <p:cNvSpPr/>
          <p:nvPr/>
        </p:nvSpPr>
        <p:spPr>
          <a:xfrm>
            <a:off x="7256099" y="5314370"/>
            <a:ext cx="6402438" cy="2383637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hape 623"/>
          <p:cNvSpPr/>
          <p:nvPr/>
        </p:nvSpPr>
        <p:spPr>
          <a:xfrm>
            <a:off x="7712975" y="2762726"/>
            <a:ext cx="3873710" cy="401285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approach methods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접근법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Shape 624"/>
          <p:cNvSpPr/>
          <p:nvPr/>
        </p:nvSpPr>
        <p:spPr>
          <a:xfrm>
            <a:off x="7321011" y="2705570"/>
            <a:ext cx="341012" cy="4628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z="2400" dirty="0"/>
              <a:t>0</a:t>
            </a:r>
            <a:r>
              <a:rPr lang="en-US" sz="2400" dirty="0"/>
              <a:t>2</a:t>
            </a:r>
            <a:endParaRPr sz="2400" dirty="0"/>
          </a:p>
        </p:txBody>
      </p:sp>
      <p:sp>
        <p:nvSpPr>
          <p:cNvPr id="68" name="Shape 623"/>
          <p:cNvSpPr/>
          <p:nvPr/>
        </p:nvSpPr>
        <p:spPr>
          <a:xfrm>
            <a:off x="1112714" y="5363903"/>
            <a:ext cx="3915388" cy="401285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Income approach methods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수익 접근법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Shape 624"/>
          <p:cNvSpPr/>
          <p:nvPr/>
        </p:nvSpPr>
        <p:spPr>
          <a:xfrm>
            <a:off x="720750" y="5306747"/>
            <a:ext cx="341012" cy="4628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z="2400" dirty="0"/>
              <a:t>0</a:t>
            </a:r>
            <a:r>
              <a:rPr lang="en-US" sz="2400" dirty="0"/>
              <a:t>3</a:t>
            </a:r>
            <a:endParaRPr sz="2400" dirty="0"/>
          </a:p>
        </p:txBody>
      </p:sp>
      <p:sp>
        <p:nvSpPr>
          <p:cNvPr id="70" name="Shape 623"/>
          <p:cNvSpPr/>
          <p:nvPr/>
        </p:nvSpPr>
        <p:spPr>
          <a:xfrm>
            <a:off x="7712975" y="5354775"/>
            <a:ext cx="2363360" cy="401285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 Options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실물 옵션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Shape 624"/>
          <p:cNvSpPr/>
          <p:nvPr/>
        </p:nvSpPr>
        <p:spPr>
          <a:xfrm>
            <a:off x="7321011" y="5297619"/>
            <a:ext cx="341012" cy="4628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z="2400" dirty="0"/>
              <a:t>0</a:t>
            </a:r>
            <a:r>
              <a:rPr lang="en-US" sz="2400" dirty="0"/>
              <a:t>4</a:t>
            </a:r>
            <a:endParaRPr sz="2400" dirty="0"/>
          </a:p>
        </p:txBody>
      </p:sp>
      <p:sp>
        <p:nvSpPr>
          <p:cNvPr id="72" name="Shape 629"/>
          <p:cNvSpPr/>
          <p:nvPr/>
        </p:nvSpPr>
        <p:spPr>
          <a:xfrm>
            <a:off x="7328221" y="3217143"/>
            <a:ext cx="6271701" cy="1213815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기술거래 시장에서 이루어지고 있는 거래의 정보를 종합해서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기술자산의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가치를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기술거래 시장이 존재하는 경우 가장 합리적인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유사거래의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빈도가 낮고 관련정보가 부족한 경우 효용이 떨어짐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Shape 629"/>
          <p:cNvSpPr/>
          <p:nvPr/>
        </p:nvSpPr>
        <p:spPr>
          <a:xfrm>
            <a:off x="726974" y="5753877"/>
            <a:ext cx="6271701" cy="17739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기술자산의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가치를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해당기술의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수명기간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동안 거둘 수 있는 경제적  이익의 현재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가치로 평가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현실적으로 기술거래시장이 존재하지 않는 상황에서 보다 실용적인  접근 방법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가치는 필연적으로 불확실성과 위험요소를 동반하며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 요소를 반영하는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할인율의 산정이 어려움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현금흐름에 대한 정확한 예측이 어려움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Shape 629"/>
          <p:cNvSpPr/>
          <p:nvPr/>
        </p:nvSpPr>
        <p:spPr>
          <a:xfrm>
            <a:off x="7325340" y="5753877"/>
            <a:ext cx="6271701" cy="1773968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>
            <a:spAutoFit/>
          </a:bodyPr>
          <a:lstStyle/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실물 옵션의 불확실성에 의한 미래가치를 반영하여 기술 가치를 평가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수익률에 대한 주관적인 평가에 의존할 필요가 없으며 불확실성을 기회로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여길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30000"/>
              </a:lnSpc>
              <a:defRPr sz="1600" spc="-160">
                <a:solidFill>
                  <a:srgbClr val="53585F"/>
                </a:solidFill>
              </a:defRPr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중요한 변수를 계산하는데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복잡성하고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합리적인 가정에 대한 암묵적 수용이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필요하므로 모델을 실제 상황에 적용하기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어렵움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Shape 208"/>
          <p:cNvSpPr/>
          <p:nvPr/>
        </p:nvSpPr>
        <p:spPr>
          <a:xfrm>
            <a:off x="902202" y="7826320"/>
            <a:ext cx="9955877" cy="832172"/>
          </a:xfrm>
          <a:prstGeom prst="rect">
            <a:avLst/>
          </a:prstGeom>
          <a:ln w="3175">
            <a:solidFill>
              <a:srgbClr val="69696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>
            <a:spAutoFit/>
          </a:bodyPr>
          <a:lstStyle/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대부분의 연구들은 평가자의 목표와 관점을 기반으로 기존 모델 중에 가장 적합한 모델을 선정하여 연구를 진행함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모델들을 통합하는 통합 모델을 만들려는 연구도 점점 더 많아지고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404040"/>
                </a:solidFill>
              </a:defRPr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논문에서는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Income approach methods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 options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기반으로 연구를 진행 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Shape 209"/>
          <p:cNvSpPr/>
          <p:nvPr/>
        </p:nvSpPr>
        <p:spPr>
          <a:xfrm>
            <a:off x="639962" y="7865441"/>
            <a:ext cx="93573" cy="6321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3500" spc="-350">
                <a:solidFill>
                  <a:srgbClr val="AD422F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endParaRPr dirty="0"/>
          </a:p>
        </p:txBody>
      </p:sp>
      <p:sp>
        <p:nvSpPr>
          <p:cNvPr id="77" name="Shape 146"/>
          <p:cNvSpPr/>
          <p:nvPr/>
        </p:nvSpPr>
        <p:spPr>
          <a:xfrm>
            <a:off x="684172" y="7816674"/>
            <a:ext cx="84741" cy="828057"/>
          </a:xfrm>
          <a:prstGeom prst="rect">
            <a:avLst/>
          </a:prstGeom>
          <a:blipFill>
            <a:blip r:embed="rId4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623"/>
          <p:cNvSpPr/>
          <p:nvPr/>
        </p:nvSpPr>
        <p:spPr>
          <a:xfrm>
            <a:off x="1112714" y="2762726"/>
            <a:ext cx="3632939" cy="401285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300" spc="-23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Cost approach methods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접근법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Shape 624"/>
          <p:cNvSpPr/>
          <p:nvPr/>
        </p:nvSpPr>
        <p:spPr>
          <a:xfrm>
            <a:off x="720750" y="2705570"/>
            <a:ext cx="341012" cy="4628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100" spc="-41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sz="2400" dirty="0"/>
              <a:t>0</a:t>
            </a:r>
            <a:r>
              <a:rPr lang="en-US" sz="2400" dirty="0"/>
              <a:t>1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580390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11657" y="448812"/>
            <a:ext cx="6542544" cy="9232707"/>
          </a:xfrm>
          <a:prstGeom prst="rect">
            <a:avLst/>
          </a:prstGeom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34883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 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모델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12" name="Shape 286"/>
          <p:cNvSpPr/>
          <p:nvPr/>
        </p:nvSpPr>
        <p:spPr>
          <a:xfrm>
            <a:off x="5508505" y="1381987"/>
            <a:ext cx="6040833" cy="994763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 294"/>
          <p:cNvSpPr/>
          <p:nvPr/>
        </p:nvSpPr>
        <p:spPr>
          <a:xfrm>
            <a:off x="5628313" y="1223404"/>
            <a:ext cx="2955189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1. Expected returns analysis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295"/>
          <p:cNvSpPr/>
          <p:nvPr/>
        </p:nvSpPr>
        <p:spPr>
          <a:xfrm>
            <a:off x="5441598" y="1689213"/>
            <a:ext cx="2187351" cy="6167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Product market analysis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Cost structure analysis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hape 628"/>
          <p:cNvSpPr/>
          <p:nvPr/>
        </p:nvSpPr>
        <p:spPr>
          <a:xfrm rot="13500000">
            <a:off x="7612661" y="1905542"/>
            <a:ext cx="276265" cy="27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295"/>
          <p:cNvSpPr/>
          <p:nvPr/>
        </p:nvSpPr>
        <p:spPr>
          <a:xfrm>
            <a:off x="7907807" y="1727685"/>
            <a:ext cx="1966116" cy="5397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Expected Return 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특정 기간</a:t>
            </a:r>
            <a:r>
              <a:rPr lang="en-US" altLang="ko-KR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Shape 628"/>
          <p:cNvSpPr/>
          <p:nvPr/>
        </p:nvSpPr>
        <p:spPr>
          <a:xfrm rot="13500000">
            <a:off x="9502930" y="1905541"/>
            <a:ext cx="276265" cy="27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295"/>
          <p:cNvSpPr/>
          <p:nvPr/>
        </p:nvSpPr>
        <p:spPr>
          <a:xfrm>
            <a:off x="9843212" y="1855187"/>
            <a:ext cx="1483389" cy="355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Present value</a:t>
            </a:r>
            <a:endParaRPr sz="14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Shape 295"/>
          <p:cNvSpPr/>
          <p:nvPr/>
        </p:nvSpPr>
        <p:spPr>
          <a:xfrm>
            <a:off x="8746788" y="1419455"/>
            <a:ext cx="1966116" cy="30895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sz="1400" i="1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Discount cash flow model</a:t>
            </a:r>
            <a:endParaRPr sz="1400" i="1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286"/>
          <p:cNvSpPr/>
          <p:nvPr/>
        </p:nvSpPr>
        <p:spPr>
          <a:xfrm>
            <a:off x="8381227" y="3628286"/>
            <a:ext cx="5412204" cy="994763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94"/>
          <p:cNvSpPr/>
          <p:nvPr/>
        </p:nvSpPr>
        <p:spPr>
          <a:xfrm>
            <a:off x="8501035" y="3469703"/>
            <a:ext cx="3607291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2. Technology contribution analysis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Shape 295"/>
          <p:cNvSpPr/>
          <p:nvPr/>
        </p:nvSpPr>
        <p:spPr>
          <a:xfrm>
            <a:off x="8243982" y="3935512"/>
            <a:ext cx="2248265" cy="6167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Technology contribution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coefficient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Shape 628"/>
          <p:cNvSpPr/>
          <p:nvPr/>
        </p:nvSpPr>
        <p:spPr>
          <a:xfrm rot="13500000">
            <a:off x="10438491" y="4151841"/>
            <a:ext cx="276265" cy="27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 295"/>
          <p:cNvSpPr/>
          <p:nvPr/>
        </p:nvSpPr>
        <p:spPr>
          <a:xfrm>
            <a:off x="10628130" y="3827790"/>
            <a:ext cx="1966116" cy="8321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1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Present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와 곱함</a:t>
            </a:r>
            <a:endParaRPr lang="en-US" altLang="ko-KR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기여도 반영</a:t>
            </a:r>
            <a:r>
              <a:rPr lang="en-US" altLang="ko-KR" sz="12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2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Shape 628"/>
          <p:cNvSpPr/>
          <p:nvPr/>
        </p:nvSpPr>
        <p:spPr>
          <a:xfrm rot="13500000">
            <a:off x="12279504" y="4151841"/>
            <a:ext cx="276265" cy="276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3175"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 295"/>
          <p:cNvSpPr/>
          <p:nvPr/>
        </p:nvSpPr>
        <p:spPr>
          <a:xfrm>
            <a:off x="12487974" y="3935512"/>
            <a:ext cx="1221967" cy="6167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sz="17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Objective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sz="17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endParaRPr sz="17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Shape 286"/>
          <p:cNvSpPr/>
          <p:nvPr/>
        </p:nvSpPr>
        <p:spPr>
          <a:xfrm>
            <a:off x="9407844" y="5244185"/>
            <a:ext cx="4385587" cy="994763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 294"/>
          <p:cNvSpPr/>
          <p:nvPr/>
        </p:nvSpPr>
        <p:spPr>
          <a:xfrm>
            <a:off x="9527652" y="5085602"/>
            <a:ext cx="3712448" cy="3858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404040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Step 3. Technology valuation </a:t>
            </a:r>
            <a:r>
              <a:rPr 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구매자 관점</a:t>
            </a: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Shape 295"/>
          <p:cNvSpPr/>
          <p:nvPr/>
        </p:nvSpPr>
        <p:spPr>
          <a:xfrm>
            <a:off x="9270599" y="5385437"/>
            <a:ext cx="4347237" cy="8783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Additional development costs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Adjustment period and costs for commercialization</a:t>
            </a:r>
          </a:p>
          <a:p>
            <a:pPr lvl="1" algn="l">
              <a:defRPr sz="1700" spc="-17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Dynamics of profit</a:t>
            </a:r>
          </a:p>
        </p:txBody>
      </p:sp>
      <p:pic>
        <p:nvPicPr>
          <p:cNvPr id="38" name="pasted-image.pdf"/>
          <p:cNvPicPr>
            <a:picLocks noChangeAspect="1"/>
          </p:cNvPicPr>
          <p:nvPr/>
        </p:nvPicPr>
        <p:blipFill>
          <a:blip r:embed="rId4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2" y="3114309"/>
            <a:ext cx="7607829" cy="3878277"/>
          </a:xfrm>
          <a:prstGeom prst="rect">
            <a:avLst/>
          </a:prstGeom>
        </p:spPr>
      </p:pic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34883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 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모델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5" name="Shape 175"/>
          <p:cNvSpPr/>
          <p:nvPr/>
        </p:nvSpPr>
        <p:spPr>
          <a:xfrm>
            <a:off x="232834" y="1390650"/>
            <a:ext cx="3556420" cy="400566"/>
          </a:xfrm>
          <a:prstGeom prst="rect">
            <a:avLst/>
          </a:prstGeom>
          <a:blipFill>
            <a:blip r:embed="rId3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1. </a:t>
            </a:r>
            <a:r>
              <a:rPr lang="en-US" altLang="ko-KR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Expected returns analysis</a:t>
            </a:r>
            <a:endParaRPr dirty="0"/>
          </a:p>
        </p:txBody>
      </p:sp>
      <p:sp>
        <p:nvSpPr>
          <p:cNvPr id="36" name="Shape 303"/>
          <p:cNvSpPr/>
          <p:nvPr/>
        </p:nvSpPr>
        <p:spPr>
          <a:xfrm>
            <a:off x="579973" y="4175798"/>
            <a:ext cx="4965042" cy="1606798"/>
          </a:xfrm>
          <a:prstGeom prst="rect">
            <a:avLst/>
          </a:prstGeom>
          <a:ln w="1016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660"/>
          <p:cNvSpPr/>
          <p:nvPr/>
        </p:nvSpPr>
        <p:spPr>
          <a:xfrm>
            <a:off x="1616158" y="2240315"/>
            <a:ext cx="10991685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특정 기술에 대한 기대 수익을 계산하기 위해 기술 분류 모델 </a:t>
            </a:r>
            <a:r>
              <a:rPr lang="ko-KR" altLang="en-US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별로 나누어 기대 수익을 계산하고 현재 가치로 변환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984738" y="5782596"/>
            <a:ext cx="1805354" cy="1872000"/>
          </a:xfrm>
          <a:prstGeom prst="bentConnector3">
            <a:avLst>
              <a:gd name="adj1" fmla="val 0"/>
            </a:avLst>
          </a:prstGeom>
          <a:noFill/>
          <a:ln w="28575" cap="flat">
            <a:solidFill>
              <a:schemeClr val="bg1">
                <a:lumMod val="65000"/>
              </a:schemeClr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Shape 307"/>
          <p:cNvSpPr/>
          <p:nvPr/>
        </p:nvSpPr>
        <p:spPr>
          <a:xfrm>
            <a:off x="3025110" y="7400455"/>
            <a:ext cx="6598174" cy="5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Surplus profit </a:t>
            </a: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얻을 수 있는 기간 예측을 통해 </a:t>
            </a: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surplus profit</a:t>
            </a: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이익 금액을 추정하고</a:t>
            </a: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기술의 </a:t>
            </a:r>
            <a:r>
              <a:rPr lang="en-US" altLang="ko-KR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residual value </a:t>
            </a: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더하여 계산함</a:t>
            </a:r>
            <a:endParaRPr sz="16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Shape 308"/>
          <p:cNvSpPr/>
          <p:nvPr/>
        </p:nvSpPr>
        <p:spPr>
          <a:xfrm>
            <a:off x="2867874" y="7251984"/>
            <a:ext cx="6755409" cy="791106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309"/>
          <p:cNvSpPr/>
          <p:nvPr/>
        </p:nvSpPr>
        <p:spPr>
          <a:xfrm>
            <a:off x="3125870" y="7079479"/>
            <a:ext cx="1828599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기대 수익 계산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Shape 303"/>
          <p:cNvSpPr/>
          <p:nvPr/>
        </p:nvSpPr>
        <p:spPr>
          <a:xfrm>
            <a:off x="5778933" y="4175798"/>
            <a:ext cx="2415498" cy="1606798"/>
          </a:xfrm>
          <a:prstGeom prst="rect">
            <a:avLst/>
          </a:prstGeom>
          <a:ln w="1016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 307"/>
          <p:cNvSpPr/>
          <p:nvPr/>
        </p:nvSpPr>
        <p:spPr>
          <a:xfrm>
            <a:off x="7425543" y="6291593"/>
            <a:ext cx="5786365" cy="5859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anchor="ctr">
            <a:spAutoFit/>
          </a:bodyPr>
          <a:lstStyle/>
          <a:p>
            <a:pPr algn="l">
              <a:defRPr sz="1700" spc="-17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16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제품의 시장 규모를 확인할 수 있으므로 기존의 시장 규모에 공정 개선을 통해 얻을 수 있는 이익 금액을 더하여 계산</a:t>
            </a:r>
            <a:endParaRPr sz="160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Shape 308"/>
          <p:cNvSpPr/>
          <p:nvPr/>
        </p:nvSpPr>
        <p:spPr>
          <a:xfrm>
            <a:off x="7268308" y="6072783"/>
            <a:ext cx="5838092" cy="896672"/>
          </a:xfrm>
          <a:prstGeom prst="rect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309"/>
          <p:cNvSpPr/>
          <p:nvPr/>
        </p:nvSpPr>
        <p:spPr>
          <a:xfrm>
            <a:off x="7526304" y="5900278"/>
            <a:ext cx="1828599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기대 수익 계산 방법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꺾인 연결선 49"/>
          <p:cNvCxnSpPr>
            <a:stCxn id="42" idx="3"/>
          </p:cNvCxnSpPr>
          <p:nvPr/>
        </p:nvCxnSpPr>
        <p:spPr>
          <a:xfrm>
            <a:off x="8194431" y="4979197"/>
            <a:ext cx="656492" cy="839596"/>
          </a:xfrm>
          <a:prstGeom prst="bentConnector2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4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sp>
        <p:nvSpPr>
          <p:cNvPr id="56" name="Shape 305"/>
          <p:cNvSpPr/>
          <p:nvPr/>
        </p:nvSpPr>
        <p:spPr>
          <a:xfrm>
            <a:off x="9481243" y="3508735"/>
            <a:ext cx="4261782" cy="1852801"/>
          </a:xfrm>
          <a:prstGeom prst="rect">
            <a:avLst/>
          </a:prstGeom>
          <a:solidFill>
            <a:schemeClr val="bg1">
              <a:alpha val="65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306"/>
          <p:cNvSpPr/>
          <p:nvPr/>
        </p:nvSpPr>
        <p:spPr>
          <a:xfrm>
            <a:off x="9633087" y="3374183"/>
            <a:ext cx="2668572" cy="35511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700" spc="-17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기대 수익을 현재 가치로 변환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C1477-8F97-4E3E-87CC-8362AA063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200081" y="363317"/>
            <a:ext cx="1423848" cy="20093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7A5FF0E-7609-49FD-BF58-F34A823420C0}"/>
              </a:ext>
            </a:extLst>
          </p:cNvPr>
          <p:cNvSpPr/>
          <p:nvPr/>
        </p:nvSpPr>
        <p:spPr>
          <a:xfrm>
            <a:off x="11931416" y="721217"/>
            <a:ext cx="1632184" cy="84795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406" y="3827483"/>
            <a:ext cx="4035588" cy="13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105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34883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 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모델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5" name="Shape 175"/>
          <p:cNvSpPr/>
          <p:nvPr/>
        </p:nvSpPr>
        <p:spPr>
          <a:xfrm>
            <a:off x="232833" y="1390650"/>
            <a:ext cx="5570090" cy="400566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2. Analysis of technology’s degree of contribution</a:t>
            </a:r>
            <a:endParaRPr dirty="0"/>
          </a:p>
        </p:txBody>
      </p:sp>
      <p:sp>
        <p:nvSpPr>
          <p:cNvPr id="37" name="Shape 660"/>
          <p:cNvSpPr/>
          <p:nvPr/>
        </p:nvSpPr>
        <p:spPr>
          <a:xfrm>
            <a:off x="3412323" y="2240315"/>
            <a:ext cx="7399354" cy="385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산업 및 기술 특성에 </a:t>
            </a:r>
            <a:r>
              <a:rPr lang="ko-KR" altLang="en-US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따른 매트릭스 가중치를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통해 기술 가치 </a:t>
            </a:r>
            <a:r>
              <a:rPr lang="ko-KR" altLang="en-US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기여도를  측정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Shape 290"/>
          <p:cNvSpPr/>
          <p:nvPr/>
        </p:nvSpPr>
        <p:spPr>
          <a:xfrm>
            <a:off x="-12700" y="876299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94" y="3392917"/>
            <a:ext cx="5849166" cy="4572638"/>
          </a:xfrm>
          <a:prstGeom prst="rect">
            <a:avLst/>
          </a:prstGeom>
        </p:spPr>
      </p:pic>
      <p:sp>
        <p:nvSpPr>
          <p:cNvPr id="26" name="Shape 451"/>
          <p:cNvSpPr/>
          <p:nvPr/>
        </p:nvSpPr>
        <p:spPr>
          <a:xfrm>
            <a:off x="7386863" y="3384895"/>
            <a:ext cx="5841441" cy="4971705"/>
          </a:xfrm>
          <a:prstGeom prst="rect">
            <a:avLst/>
          </a:prstGeom>
          <a:solidFill>
            <a:srgbClr val="FFFFFF">
              <a:alpha val="64729"/>
            </a:srgbClr>
          </a:solidFill>
          <a:ln w="12700" cap="flat">
            <a:solidFill>
              <a:srgbClr val="A6AAA9">
                <a:alpha val="64729"/>
              </a:srgbClr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 452"/>
          <p:cNvSpPr/>
          <p:nvPr/>
        </p:nvSpPr>
        <p:spPr>
          <a:xfrm>
            <a:off x="7543259" y="3214027"/>
            <a:ext cx="1325897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매트릭스 특징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Shape 454"/>
          <p:cNvSpPr/>
          <p:nvPr/>
        </p:nvSpPr>
        <p:spPr>
          <a:xfrm>
            <a:off x="7576229" y="3408124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01</a:t>
            </a:r>
          </a:p>
        </p:txBody>
      </p:sp>
      <p:sp>
        <p:nvSpPr>
          <p:cNvPr id="29" name="Shape 455"/>
          <p:cNvSpPr/>
          <p:nvPr/>
        </p:nvSpPr>
        <p:spPr>
          <a:xfrm>
            <a:off x="8301596" y="3752415"/>
            <a:ext cx="4846733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Dimension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산업에서 경쟁 이점의 요소로써 기술의 중요성</a:t>
            </a:r>
            <a:endParaRPr lang="en-US" altLang="ko-KR"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기술의 희귀도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잠재력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부가 효과에 따른 혁신 단계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Shape 456"/>
          <p:cNvSpPr/>
          <p:nvPr/>
        </p:nvSpPr>
        <p:spPr>
          <a:xfrm>
            <a:off x="8301596" y="4665841"/>
            <a:ext cx="4012530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기술을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Level 1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부터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Level 9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중에 분류하여 기술의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degree of contribution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정함</a:t>
            </a:r>
          </a:p>
        </p:txBody>
      </p:sp>
      <p:sp>
        <p:nvSpPr>
          <p:cNvPr id="31" name="Shape 457"/>
          <p:cNvSpPr/>
          <p:nvPr/>
        </p:nvSpPr>
        <p:spPr>
          <a:xfrm>
            <a:off x="8301596" y="5526805"/>
            <a:ext cx="4329924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기술의 기여도 범위를 결정한 후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기술의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우위성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독점성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고려하여 조정 계수를 계산함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Shape 458"/>
          <p:cNvSpPr/>
          <p:nvPr/>
        </p:nvSpPr>
        <p:spPr>
          <a:xfrm>
            <a:off x="8301596" y="6389846"/>
            <a:ext cx="484577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번째에서 구한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degree of contribution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번째에서 구한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조정 계수를 반영하여 최종의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degree of contribution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결정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Shape 454">
            <a:extLst>
              <a:ext uri="{FF2B5EF4-FFF2-40B4-BE49-F238E27FC236}">
                <a16:creationId xmlns:a16="http://schemas.microsoft.com/office/drawing/2014/main" id="{502128C2-FB7D-41FA-A8C4-D1DD0C04710E}"/>
              </a:ext>
            </a:extLst>
          </p:cNvPr>
          <p:cNvSpPr/>
          <p:nvPr/>
        </p:nvSpPr>
        <p:spPr>
          <a:xfrm>
            <a:off x="7576229" y="4288835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1" name="Shape 454">
            <a:extLst>
              <a:ext uri="{FF2B5EF4-FFF2-40B4-BE49-F238E27FC236}">
                <a16:creationId xmlns:a16="http://schemas.microsoft.com/office/drawing/2014/main" id="{15B2E09D-4F98-413B-9EA1-397811B8A842}"/>
              </a:ext>
            </a:extLst>
          </p:cNvPr>
          <p:cNvSpPr/>
          <p:nvPr/>
        </p:nvSpPr>
        <p:spPr>
          <a:xfrm>
            <a:off x="7576229" y="5169546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E59949-89E6-44CE-B146-6074DED81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200081" y="363317"/>
            <a:ext cx="1423848" cy="200930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59987B9-3031-4ABB-AEE8-C3FB0A0B4469}"/>
              </a:ext>
            </a:extLst>
          </p:cNvPr>
          <p:cNvSpPr/>
          <p:nvPr/>
        </p:nvSpPr>
        <p:spPr>
          <a:xfrm>
            <a:off x="12119466" y="1529018"/>
            <a:ext cx="1187460" cy="52439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33" name="Shape 454">
            <a:extLst>
              <a:ext uri="{FF2B5EF4-FFF2-40B4-BE49-F238E27FC236}">
                <a16:creationId xmlns:a16="http://schemas.microsoft.com/office/drawing/2014/main" id="{BEEB64C0-C8A5-4FBF-AB4A-69426A688103}"/>
              </a:ext>
            </a:extLst>
          </p:cNvPr>
          <p:cNvSpPr/>
          <p:nvPr/>
        </p:nvSpPr>
        <p:spPr>
          <a:xfrm>
            <a:off x="7576229" y="6050257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34" name="Shape 454">
            <a:extLst>
              <a:ext uri="{FF2B5EF4-FFF2-40B4-BE49-F238E27FC236}">
                <a16:creationId xmlns:a16="http://schemas.microsoft.com/office/drawing/2014/main" id="{6AB1BA57-BD2B-485A-9FB3-A193E45FBEC4}"/>
              </a:ext>
            </a:extLst>
          </p:cNvPr>
          <p:cNvSpPr/>
          <p:nvPr/>
        </p:nvSpPr>
        <p:spPr>
          <a:xfrm>
            <a:off x="7576229" y="6930967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35" name="Shape 458">
            <a:extLst>
              <a:ext uri="{FF2B5EF4-FFF2-40B4-BE49-F238E27FC236}">
                <a16:creationId xmlns:a16="http://schemas.microsoft.com/office/drawing/2014/main" id="{60C2F07B-1F7B-465E-BEA2-1A6ADEEC3500}"/>
              </a:ext>
            </a:extLst>
          </p:cNvPr>
          <p:cNvSpPr/>
          <p:nvPr/>
        </p:nvSpPr>
        <p:spPr>
          <a:xfrm>
            <a:off x="8301596" y="7265459"/>
            <a:ext cx="4845771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Degree of technology contribution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을 통해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미래 예상 수익 중 기술에 의한 현재 가치 비중을 얻을 수 있으며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기술의 객관적 가치를 금전적으로 평가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58393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-42334" y="533399"/>
            <a:ext cx="14308668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20430" y="817302"/>
            <a:ext cx="3488348" cy="524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연구방법 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모델</a:t>
            </a:r>
            <a:r>
              <a:rPr lang="en-US" altLang="ko-KR" sz="200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94004" y="639497"/>
            <a:ext cx="622907" cy="803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4600" spc="-460">
                <a:solidFill>
                  <a:srgbClr val="D3CCB0"/>
                </a:solidFill>
                <a:latin typeface="Dinbol"/>
                <a:ea typeface="Dinbol"/>
                <a:cs typeface="Dinbol"/>
                <a:sym typeface="Dinbol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5" name="Shape 175"/>
          <p:cNvSpPr/>
          <p:nvPr/>
        </p:nvSpPr>
        <p:spPr>
          <a:xfrm>
            <a:off x="232833" y="1390650"/>
            <a:ext cx="5906946" cy="400566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302" tIns="46302" rIns="46302" bIns="46302" anchor="ctr"/>
          <a:lstStyle/>
          <a:p>
            <a:pPr>
              <a:defRPr sz="2000" spc="-200">
                <a:solidFill>
                  <a:srgbClr val="FFFFF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dirty="0"/>
              <a:t>Step 3. Technology valuation from the buyer’s perspective</a:t>
            </a:r>
            <a:endParaRPr dirty="0"/>
          </a:p>
        </p:txBody>
      </p:sp>
      <p:sp>
        <p:nvSpPr>
          <p:cNvPr id="37" name="Shape 660"/>
          <p:cNvSpPr/>
          <p:nvPr/>
        </p:nvSpPr>
        <p:spPr>
          <a:xfrm>
            <a:off x="1786396" y="2027372"/>
            <a:ext cx="10651207" cy="8117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302" tIns="46302" rIns="46302" bIns="46302" anchor="ctr">
            <a:spAutoFit/>
          </a:bodyPr>
          <a:lstStyle>
            <a:lvl1pPr algn="l">
              <a:defRPr sz="1900" spc="-1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구매자 입장에서 향후 예상 수입 금액에 대한 정보가 기술 가치에 더 중요한 정보가 될 수 있음</a:t>
            </a:r>
            <a:endParaRPr lang="en-US" altLang="ko-KR"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기술에 대한 예상 수익이 구매자에 의해 달라질 수 있으므로 불확실성을 반영하는 기술 가치 평가 모델이 필요</a:t>
            </a:r>
            <a:endParaRPr lang="en-US"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Shape 290"/>
          <p:cNvSpPr/>
          <p:nvPr/>
        </p:nvSpPr>
        <p:spPr>
          <a:xfrm>
            <a:off x="42334" y="8758849"/>
            <a:ext cx="142240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/>
            </a:pPr>
            <a:endParaRPr/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3">
            <a:alphaModFix amt="47068"/>
          </a:blip>
          <a:stretch>
            <a:fillRect/>
          </a:stretch>
        </p:blipFill>
        <p:spPr>
          <a:xfrm>
            <a:off x="9481243" y="3417322"/>
            <a:ext cx="3971077" cy="5467497"/>
          </a:xfrm>
          <a:prstGeom prst="rect">
            <a:avLst/>
          </a:prstGeom>
          <a:ln w="3175">
            <a:miter lim="400000"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9E59949-89E6-44CE-B146-6074DED8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200081" y="363317"/>
            <a:ext cx="1423848" cy="200930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59987B9-3031-4ABB-AEE8-C3FB0A0B4469}"/>
              </a:ext>
            </a:extLst>
          </p:cNvPr>
          <p:cNvSpPr/>
          <p:nvPr/>
        </p:nvSpPr>
        <p:spPr>
          <a:xfrm>
            <a:off x="13291931" y="1488453"/>
            <a:ext cx="577668" cy="524396"/>
          </a:xfrm>
          <a:prstGeom prst="ellipse">
            <a:avLst/>
          </a:prstGeom>
          <a:noFill/>
          <a:ln w="28575" cap="flat">
            <a:solidFill>
              <a:srgbClr val="FF0000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302" tIns="46302" rIns="46302" bIns="46302" numCol="1" spcCol="38100" rtlCol="0" anchor="ctr">
            <a:spAutoFit/>
          </a:bodyPr>
          <a:lstStyle/>
          <a:p>
            <a:pPr marL="0" marR="0" indent="0" algn="ctr" defTabSz="53247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E2B94-0B1C-4339-A706-F2BFEEDD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17"/>
          <a:stretch/>
        </p:blipFill>
        <p:spPr>
          <a:xfrm>
            <a:off x="6139779" y="3512734"/>
            <a:ext cx="7748500" cy="4719864"/>
          </a:xfrm>
          <a:prstGeom prst="rect">
            <a:avLst/>
          </a:prstGeom>
        </p:spPr>
      </p:pic>
      <p:sp>
        <p:nvSpPr>
          <p:cNvPr id="6" name="Shape 451">
            <a:extLst>
              <a:ext uri="{FF2B5EF4-FFF2-40B4-BE49-F238E27FC236}">
                <a16:creationId xmlns:a16="http://schemas.microsoft.com/office/drawing/2014/main" id="{AE01F042-4229-4D33-AF3D-591FD48F1724}"/>
              </a:ext>
            </a:extLst>
          </p:cNvPr>
          <p:cNvSpPr/>
          <p:nvPr/>
        </p:nvSpPr>
        <p:spPr>
          <a:xfrm>
            <a:off x="232834" y="3376958"/>
            <a:ext cx="5611376" cy="4971705"/>
          </a:xfrm>
          <a:prstGeom prst="rect">
            <a:avLst/>
          </a:prstGeom>
          <a:solidFill>
            <a:srgbClr val="FFFFFF">
              <a:alpha val="64729"/>
            </a:srgbClr>
          </a:solidFill>
          <a:ln w="12700" cap="flat">
            <a:solidFill>
              <a:srgbClr val="A6AAA9">
                <a:alpha val="64729"/>
              </a:srgbClr>
            </a:solidFill>
            <a:prstDash val="solid"/>
            <a:miter lim="400000"/>
          </a:ln>
          <a:effectLst/>
        </p:spPr>
        <p:txBody>
          <a:bodyPr wrap="square" lIns="46302" tIns="46302" rIns="46302" bIns="46302" numCol="1" anchor="ctr">
            <a:no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 452">
            <a:extLst>
              <a:ext uri="{FF2B5EF4-FFF2-40B4-BE49-F238E27FC236}">
                <a16:creationId xmlns:a16="http://schemas.microsoft.com/office/drawing/2014/main" id="{1C6710A7-B8A1-4BFD-AB08-04FE019F36BC}"/>
              </a:ext>
            </a:extLst>
          </p:cNvPr>
          <p:cNvSpPr/>
          <p:nvPr/>
        </p:nvSpPr>
        <p:spPr>
          <a:xfrm>
            <a:off x="389229" y="3206090"/>
            <a:ext cx="3257195" cy="355118"/>
          </a:xfrm>
          <a:prstGeom prst="rect">
            <a:avLst/>
          </a:prstGeom>
          <a:solidFill>
            <a:srgbClr val="FFFFFF"/>
          </a:solidFill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ctr">
            <a:spAutoFit/>
          </a:bodyPr>
          <a:lstStyle>
            <a:lvl1pPr algn="l">
              <a:defRPr sz="1700" spc="-170">
                <a:solidFill>
                  <a:srgbClr val="53585F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불확실성을 반영하는 실물 옵션 모델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Shape 454">
            <a:extLst>
              <a:ext uri="{FF2B5EF4-FFF2-40B4-BE49-F238E27FC236}">
                <a16:creationId xmlns:a16="http://schemas.microsoft.com/office/drawing/2014/main" id="{07CD952D-5D35-4EA2-8525-22AE52D493E2}"/>
              </a:ext>
            </a:extLst>
          </p:cNvPr>
          <p:cNvSpPr/>
          <p:nvPr/>
        </p:nvSpPr>
        <p:spPr>
          <a:xfrm>
            <a:off x="422199" y="3545959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01</a:t>
            </a:r>
          </a:p>
        </p:txBody>
      </p:sp>
      <p:sp>
        <p:nvSpPr>
          <p:cNvPr id="9" name="Shape 455">
            <a:extLst>
              <a:ext uri="{FF2B5EF4-FFF2-40B4-BE49-F238E27FC236}">
                <a16:creationId xmlns:a16="http://schemas.microsoft.com/office/drawing/2014/main" id="{C9DD6FC3-5C0B-4FAF-BFDE-2346988F54C3}"/>
              </a:ext>
            </a:extLst>
          </p:cNvPr>
          <p:cNvSpPr/>
          <p:nvPr/>
        </p:nvSpPr>
        <p:spPr>
          <a:xfrm>
            <a:off x="1147566" y="3907345"/>
            <a:ext cx="444485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각각의 기술에 대한 미래 수익성은 누가 기술을 구매하는지에 따라 달라질 수 있음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Shape 456">
            <a:extLst>
              <a:ext uri="{FF2B5EF4-FFF2-40B4-BE49-F238E27FC236}">
                <a16:creationId xmlns:a16="http://schemas.microsoft.com/office/drawing/2014/main" id="{F53D1B01-18E0-4AA8-AB68-A5D01E3996C2}"/>
              </a:ext>
            </a:extLst>
          </p:cNvPr>
          <p:cNvSpPr/>
          <p:nvPr/>
        </p:nvSpPr>
        <p:spPr>
          <a:xfrm>
            <a:off x="1147566" y="5095221"/>
            <a:ext cx="4566208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 </a:t>
            </a:r>
            <a:r>
              <a:rPr lang="ko-KR" altLang="en-US" dirty="0" err="1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재정력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기술력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인적 자원에 따라 기술 가치가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달라질 수 있기 때문임</a:t>
            </a:r>
          </a:p>
        </p:txBody>
      </p:sp>
      <p:sp>
        <p:nvSpPr>
          <p:cNvPr id="11" name="Shape 457">
            <a:extLst>
              <a:ext uri="{FF2B5EF4-FFF2-40B4-BE49-F238E27FC236}">
                <a16:creationId xmlns:a16="http://schemas.microsoft.com/office/drawing/2014/main" id="{F0B44B0A-B517-44C0-8EB7-D810D77CD44E}"/>
              </a:ext>
            </a:extLst>
          </p:cNvPr>
          <p:cNvSpPr/>
          <p:nvPr/>
        </p:nvSpPr>
        <p:spPr>
          <a:xfrm>
            <a:off x="1147566" y="6270395"/>
            <a:ext cx="4566208" cy="8321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예상 수익은 구매자에 따라 변동될 수 있으며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기술 가치 평가 모델에 이러한 불확실성을 반영할 수 있음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Shape 458">
            <a:extLst>
              <a:ext uri="{FF2B5EF4-FFF2-40B4-BE49-F238E27FC236}">
                <a16:creationId xmlns:a16="http://schemas.microsoft.com/office/drawing/2014/main" id="{F56130C3-ECB1-4240-BCEB-A6440200D2BF}"/>
              </a:ext>
            </a:extLst>
          </p:cNvPr>
          <p:cNvSpPr/>
          <p:nvPr/>
        </p:nvSpPr>
        <p:spPr>
          <a:xfrm>
            <a:off x="1147566" y="7442077"/>
            <a:ext cx="4444851" cy="5859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금융 시장에서 옵션의 가치를 평가하는 </a:t>
            </a:r>
            <a:r>
              <a:rPr lang="en-US" altLang="ko-KR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Black-Scholes </a:t>
            </a: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일부 변경하여 실물 옵션 모델로 적용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Shape 454">
            <a:extLst>
              <a:ext uri="{FF2B5EF4-FFF2-40B4-BE49-F238E27FC236}">
                <a16:creationId xmlns:a16="http://schemas.microsoft.com/office/drawing/2014/main" id="{0E85289A-A741-4813-8BC8-13F168A9F915}"/>
              </a:ext>
            </a:extLst>
          </p:cNvPr>
          <p:cNvSpPr/>
          <p:nvPr/>
        </p:nvSpPr>
        <p:spPr>
          <a:xfrm>
            <a:off x="422199" y="4722636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4" name="Shape 454">
            <a:extLst>
              <a:ext uri="{FF2B5EF4-FFF2-40B4-BE49-F238E27FC236}">
                <a16:creationId xmlns:a16="http://schemas.microsoft.com/office/drawing/2014/main" id="{354F5238-C429-4B1F-BE64-635B0ABFC2CC}"/>
              </a:ext>
            </a:extLst>
          </p:cNvPr>
          <p:cNvSpPr/>
          <p:nvPr/>
        </p:nvSpPr>
        <p:spPr>
          <a:xfrm>
            <a:off x="422199" y="5899313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5" name="Shape 454">
            <a:extLst>
              <a:ext uri="{FF2B5EF4-FFF2-40B4-BE49-F238E27FC236}">
                <a16:creationId xmlns:a16="http://schemas.microsoft.com/office/drawing/2014/main" id="{5229D98F-D614-4612-9ECE-62ABB1A3200A}"/>
              </a:ext>
            </a:extLst>
          </p:cNvPr>
          <p:cNvSpPr/>
          <p:nvPr/>
        </p:nvSpPr>
        <p:spPr>
          <a:xfrm>
            <a:off x="422199" y="7075989"/>
            <a:ext cx="551326" cy="10042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6302" tIns="46302" rIns="46302" bIns="46302" numCol="1" anchor="t">
            <a:spAutoFit/>
          </a:bodyPr>
          <a:lstStyle/>
          <a:p>
            <a:pPr algn="l">
              <a:lnSpc>
                <a:spcPct val="150000"/>
              </a:lnSpc>
              <a:defRPr sz="4400" spc="-440">
                <a:solidFill>
                  <a:srgbClr val="DCDEE0"/>
                </a:solidFill>
                <a:latin typeface="Dinbol"/>
                <a:ea typeface="Dinbol"/>
                <a:cs typeface="Dinbol"/>
                <a:sym typeface="Dinbol"/>
              </a:defRPr>
            </a:pPr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8" name="Shape 303">
            <a:extLst>
              <a:ext uri="{FF2B5EF4-FFF2-40B4-BE49-F238E27FC236}">
                <a16:creationId xmlns:a16="http://schemas.microsoft.com/office/drawing/2014/main" id="{4DC889F7-FCC5-4840-9070-CBAE048B4E81}"/>
              </a:ext>
            </a:extLst>
          </p:cNvPr>
          <p:cNvSpPr/>
          <p:nvPr/>
        </p:nvSpPr>
        <p:spPr>
          <a:xfrm>
            <a:off x="8216347" y="3721816"/>
            <a:ext cx="580781" cy="51932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455">
            <a:extLst>
              <a:ext uri="{FF2B5EF4-FFF2-40B4-BE49-F238E27FC236}">
                <a16:creationId xmlns:a16="http://schemas.microsoft.com/office/drawing/2014/main" id="{A3520B64-6A4E-4976-9B23-87D67C01137C}"/>
              </a:ext>
            </a:extLst>
          </p:cNvPr>
          <p:cNvSpPr/>
          <p:nvPr/>
        </p:nvSpPr>
        <p:spPr>
          <a:xfrm>
            <a:off x="7904568" y="3376095"/>
            <a:ext cx="1279189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콜 옵션 가격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Shape 303">
            <a:extLst>
              <a:ext uri="{FF2B5EF4-FFF2-40B4-BE49-F238E27FC236}">
                <a16:creationId xmlns:a16="http://schemas.microsoft.com/office/drawing/2014/main" id="{BECAF188-FF87-4CCB-B778-65AE5BA6BC22}"/>
              </a:ext>
            </a:extLst>
          </p:cNvPr>
          <p:cNvSpPr/>
          <p:nvPr/>
        </p:nvSpPr>
        <p:spPr>
          <a:xfrm>
            <a:off x="9762943" y="3695312"/>
            <a:ext cx="527983" cy="51932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455">
            <a:extLst>
              <a:ext uri="{FF2B5EF4-FFF2-40B4-BE49-F238E27FC236}">
                <a16:creationId xmlns:a16="http://schemas.microsoft.com/office/drawing/2014/main" id="{C2313E3E-98BC-463D-8DE8-7F0A9B1817AF}"/>
              </a:ext>
            </a:extLst>
          </p:cNvPr>
          <p:cNvSpPr/>
          <p:nvPr/>
        </p:nvSpPr>
        <p:spPr>
          <a:xfrm>
            <a:off x="9310634" y="3349591"/>
            <a:ext cx="1465636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기초자산 가격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Shape 303">
            <a:extLst>
              <a:ext uri="{FF2B5EF4-FFF2-40B4-BE49-F238E27FC236}">
                <a16:creationId xmlns:a16="http://schemas.microsoft.com/office/drawing/2014/main" id="{A3FAFE13-DD81-47F9-8261-ACA39B2909B5}"/>
              </a:ext>
            </a:extLst>
          </p:cNvPr>
          <p:cNvSpPr/>
          <p:nvPr/>
        </p:nvSpPr>
        <p:spPr>
          <a:xfrm>
            <a:off x="11100968" y="3695312"/>
            <a:ext cx="527983" cy="51932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455">
            <a:extLst>
              <a:ext uri="{FF2B5EF4-FFF2-40B4-BE49-F238E27FC236}">
                <a16:creationId xmlns:a16="http://schemas.microsoft.com/office/drawing/2014/main" id="{4955E843-2B78-44EA-A763-A265F4462B03}"/>
              </a:ext>
            </a:extLst>
          </p:cNvPr>
          <p:cNvSpPr/>
          <p:nvPr/>
        </p:nvSpPr>
        <p:spPr>
          <a:xfrm>
            <a:off x="10595651" y="3349591"/>
            <a:ext cx="1465636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행사가격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Shape 303">
            <a:extLst>
              <a:ext uri="{FF2B5EF4-FFF2-40B4-BE49-F238E27FC236}">
                <a16:creationId xmlns:a16="http://schemas.microsoft.com/office/drawing/2014/main" id="{7C8645EF-71CB-4D73-991B-75BA8A3F8E41}"/>
              </a:ext>
            </a:extLst>
          </p:cNvPr>
          <p:cNvSpPr/>
          <p:nvPr/>
        </p:nvSpPr>
        <p:spPr>
          <a:xfrm>
            <a:off x="8731638" y="6995400"/>
            <a:ext cx="527983" cy="519325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455">
            <a:extLst>
              <a:ext uri="{FF2B5EF4-FFF2-40B4-BE49-F238E27FC236}">
                <a16:creationId xmlns:a16="http://schemas.microsoft.com/office/drawing/2014/main" id="{38A52841-3028-4828-A7EC-606154AFA960}"/>
              </a:ext>
            </a:extLst>
          </p:cNvPr>
          <p:cNvSpPr/>
          <p:nvPr/>
        </p:nvSpPr>
        <p:spPr>
          <a:xfrm>
            <a:off x="8133387" y="6649679"/>
            <a:ext cx="2011597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 algn="l"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기초 자산의 변동성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Shape 303">
            <a:extLst>
              <a:ext uri="{FF2B5EF4-FFF2-40B4-BE49-F238E27FC236}">
                <a16:creationId xmlns:a16="http://schemas.microsoft.com/office/drawing/2014/main" id="{352F9454-5C8C-4049-A250-BE4C8A43E8F8}"/>
              </a:ext>
            </a:extLst>
          </p:cNvPr>
          <p:cNvSpPr/>
          <p:nvPr/>
        </p:nvSpPr>
        <p:spPr>
          <a:xfrm>
            <a:off x="11824691" y="3727483"/>
            <a:ext cx="298033" cy="322460"/>
          </a:xfrm>
          <a:prstGeom prst="rect">
            <a:avLst/>
          </a:prstGeom>
          <a:ln w="38100">
            <a:solidFill>
              <a:srgbClr val="F3BE3C"/>
            </a:solidFill>
            <a:miter lim="400000"/>
          </a:ln>
        </p:spPr>
        <p:txBody>
          <a:bodyPr lIns="46302" tIns="46302" rIns="46302" bIns="46302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455">
            <a:extLst>
              <a:ext uri="{FF2B5EF4-FFF2-40B4-BE49-F238E27FC236}">
                <a16:creationId xmlns:a16="http://schemas.microsoft.com/office/drawing/2014/main" id="{8E594AA1-D1CA-43BB-BA97-F9DF0BE11905}"/>
              </a:ext>
            </a:extLst>
          </p:cNvPr>
          <p:cNvSpPr/>
          <p:nvPr/>
        </p:nvSpPr>
        <p:spPr>
          <a:xfrm>
            <a:off x="11867598" y="4038704"/>
            <a:ext cx="1849767" cy="33973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302" tIns="46302" rIns="46302" bIns="46302" numCol="1" anchor="ctr">
            <a:spAutoFit/>
          </a:bodyPr>
          <a:lstStyle/>
          <a:p>
            <a:pPr>
              <a:defRPr sz="1600" spc="-160">
                <a:solidFill>
                  <a:srgbClr val="818181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dirty="0">
                <a:ln>
                  <a:solidFill>
                    <a:srgbClr val="A6AAA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만기일까지 남은 기간</a:t>
            </a:r>
            <a:endParaRPr dirty="0">
              <a:ln>
                <a:solidFill>
                  <a:srgbClr val="A6AAA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5004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6302" tIns="46302" rIns="46302" bIns="46302" numCol="1" spcCol="38100" rtlCol="0" anchor="ctr">
        <a:spAutoFit/>
      </a:bodyPr>
      <a:lstStyle>
        <a:defPPr marL="0" marR="0" indent="0" algn="ctr" defTabSz="53247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2604</Words>
  <Application>Microsoft Office PowerPoint</Application>
  <PresentationFormat>사용자 지정</PresentationFormat>
  <Paragraphs>306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산돌고딕 Neo 세미볼드체</vt:lpstr>
      <vt:lpstr>Apple SD 산돌고딕 Neo 옅은체</vt:lpstr>
      <vt:lpstr>Dinbol</vt:lpstr>
      <vt:lpstr>Helvetica Light</vt:lpstr>
      <vt:lpstr>Helvetica Neue</vt:lpstr>
      <vt:lpstr>맑은 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김수성/대리/기술협력팀</cp:lastModifiedBy>
  <cp:revision>303</cp:revision>
  <dcterms:modified xsi:type="dcterms:W3CDTF">2020-11-11T05:20:38Z</dcterms:modified>
</cp:coreProperties>
</file>