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72" r:id="rId14"/>
    <p:sldId id="273" r:id="rId15"/>
    <p:sldId id="275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CA2979-3635-4F0E-A05F-FE9CF7C06B50}">
          <p14:sldIdLst>
            <p14:sldId id="256"/>
            <p14:sldId id="257"/>
            <p14:sldId id="259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77"/>
            <p14:sldId id="272"/>
            <p14:sldId id="273"/>
            <p14:sldId id="275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3" autoAdjust="0"/>
    <p:restoredTop sz="76464" autoAdjust="0"/>
  </p:normalViewPr>
  <p:slideViewPr>
    <p:cSldViewPr snapToGrid="0">
      <p:cViewPr varScale="1">
        <p:scale>
          <a:sx n="87" d="100"/>
          <a:sy n="87" d="100"/>
        </p:scale>
        <p:origin x="12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98BE7-704E-4AE8-9BC5-D0B0F7EAF00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E1C8E-3891-4988-937F-6F4DD911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4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E1C8E-3891-4988-937F-6F4DD911CA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1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웹이나 데이터베이스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에는 일반적으로 찾을 수 있는 정보들이 많은 형태로 존재한다</a:t>
            </a:r>
            <a:r>
              <a:rPr lang="en-US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. 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여기에는 소비자 제품의 기술 사양에서 재무 및 국가 개발 통계, 스포츠 결과 등이 포함된다. 궁금한 점에 대해 답변을 찾으려면 직접 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찾아 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보거나 특정 질문에 대한 답변을 제공하는 서비스를 사용해야 한다. 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오른쪽은 한국어로 표현된 자연어 질의응답의 예시입니다</a:t>
            </a:r>
            <a:r>
              <a:rPr lang="en-US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. </a:t>
            </a:r>
            <a:r>
              <a:rPr lang="en-US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2019</a:t>
            </a:r>
            <a:r>
              <a:rPr lang="ko-KR" altLang="en-US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년에 </a:t>
            </a:r>
            <a:r>
              <a:rPr lang="ko-KR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위키백과 한 페이지 전체에서 표와 리스트가 포함된 지문을 대상으로 질의응답을 수행하는 </a:t>
            </a:r>
            <a:r>
              <a:rPr lang="ko-KR" altLang="ko-KR" sz="1800" dirty="0" err="1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KorQuAD라는</a:t>
            </a:r>
            <a:r>
              <a:rPr lang="ko-KR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dirty="0" err="1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웹문서</a:t>
            </a:r>
            <a:r>
              <a:rPr lang="ko-KR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dirty="0" err="1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기계독해를</a:t>
            </a:r>
            <a:r>
              <a:rPr lang="ko-KR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 위한 한국어 질의응답 데이터셋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이 발표되었습니다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. </a:t>
            </a:r>
            <a:r>
              <a:rPr lang="en-US" altLang="ko-KR" sz="1800" dirty="0" err="1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Korquad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는 </a:t>
            </a:r>
            <a:r>
              <a:rPr lang="ko-KR" altLang="en-US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표제어와 설명을 담은 정보와 그 내용을 기반으로 만들어진 단</a:t>
            </a:r>
            <a:r>
              <a:rPr lang="en-US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, </a:t>
            </a:r>
            <a:r>
              <a:rPr lang="ko-KR" altLang="en-US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장문의 질의응답으로 구성되어 있으며</a:t>
            </a:r>
            <a:r>
              <a:rPr lang="en-US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, </a:t>
            </a:r>
            <a:r>
              <a:rPr lang="ko-KR" altLang="en-US" sz="12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기계독해</a:t>
            </a:r>
            <a:r>
              <a:rPr lang="ko-KR" altLang="en-US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en-US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ai</a:t>
            </a:r>
            <a:r>
              <a:rPr lang="ko-KR" altLang="en-US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학습과 검증을 위해 신뢰성이 높은 </a:t>
            </a:r>
            <a:r>
              <a:rPr lang="ko-KR" altLang="en-US" sz="12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위키백과로부터</a:t>
            </a:r>
            <a:r>
              <a:rPr lang="ko-KR" altLang="en-US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추출한 데이터에 기반하고 있습니다</a:t>
            </a:r>
            <a:r>
              <a:rPr lang="en-US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.</a:t>
            </a:r>
            <a:endParaRPr lang="ko-KR" altLang="ko-KR" sz="18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E1C8E-3891-4988-937F-6F4DD911CA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9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다음은 표에 대한 자연어 질의의 예시입니다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. 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일반적인 자연어 질의와 비교해 봤을 때 특정한 표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, 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그리고 이 표 안에 있는 숫자 정보에 관하여 질의를 처리함을 알 수 있습니다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. 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최근, 이러한 자연어를 전통적인 의미론적 구문 분석(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semantic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parsing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)이 아닌 BERT 아키텍처를 확장하여 테이블 형식의 데이터 구조와 질문을 함께 인코딩하여 답변을 직접 가리킬 수 있는 모델인 TAPAS(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TAble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PArSer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)오픈소스가 등장했다.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TAPAS는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기존의 방식에 비하여 광범위한 도메인의 테이블에 적용할 수 있는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모델로써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, 특정 테이블에 대한 질문이 아닌 임의의 질문으로 확장하기 유용하다.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이렇듯 실사용 가능한 자연어 처리 모델 개발은 최근 많은 관심을 받고 있는 분야이다. 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그 중에서도 </a:t>
            </a:r>
            <a:r>
              <a:rPr lang="ko-KR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표에 관한 자연어 처리 모델 개발이 현재 전세계적으로 연구가 되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고 있고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, 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이번 과제에서는 그 중에서도 제품 스펙 문서에 대한 자연어 처리 모델 개발에 집중하여 연구를 진행하려고 합니다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한편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, 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제품 스펙 문서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(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표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)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에서는 일반적인 형태의 표가 아닌 다양한 형태로 존재하는 경우가 있기 때문에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(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같은 카테고리임에도 다양한 형태 존재 가능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)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이번 과제에서는 다양한 레이아웃의 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표를 인식하는 딥러닝 기술에 집중하고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, 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제품 스펙 문서 특성상 많은 비중을 차지하는 숫자 정보에 대한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en-US" sz="1800" dirty="0">
                <a:effectLst/>
                <a:ea typeface="나눔고딕" panose="020D0604000000000000" pitchFamily="50" charset="-127"/>
              </a:rPr>
              <a:t>질의 응답을 잘 처리할 수 있는 모델을 설계하고자 한다</a:t>
            </a:r>
            <a:r>
              <a:rPr lang="en-US" altLang="ko-KR" sz="1800" dirty="0">
                <a:effectLst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E1C8E-3891-4988-937F-6F4DD911CA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7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/>
              <a:t>실제로 위의 제품들은 모바일 제품으로서 카테고리는 같지만</a:t>
            </a:r>
            <a:r>
              <a:rPr lang="en-US" altLang="ko-KR" sz="1800" dirty="0"/>
              <a:t>, </a:t>
            </a:r>
            <a:r>
              <a:rPr lang="ko-KR" altLang="en-US" sz="1800" dirty="0"/>
              <a:t>왼쪽은 단순한 </a:t>
            </a:r>
            <a:r>
              <a:rPr lang="ko-KR" altLang="en-US" sz="1800" dirty="0" err="1"/>
              <a:t>스펙소개</a:t>
            </a:r>
            <a:r>
              <a:rPr lang="en-US" altLang="ko-KR" sz="1800" dirty="0"/>
              <a:t>, </a:t>
            </a:r>
            <a:r>
              <a:rPr lang="ko-KR" altLang="en-US" sz="1800" dirty="0"/>
              <a:t>오른쪽은 각 제품을 비교하기 위한 표이기 때문에 레이아웃이 크게 다름을 알 수 있습니다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현재까지 </a:t>
            </a:r>
            <a:r>
              <a:rPr lang="ko-KR" altLang="en-US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연구개발된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한국어 질의 응답 시스템 연구는 </a:t>
            </a:r>
            <a:r>
              <a:rPr lang="en-US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korquad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를 기반으로 하였는데</a:t>
            </a:r>
            <a:r>
              <a:rPr lang="en-US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, 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이 </a:t>
            </a:r>
            <a:r>
              <a:rPr lang="en-US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korquad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는 위키백과에 있는 일반적인 표 형태에 대하여 정형화되어 있습니다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그래서 제품 스펙 문서에 나타나는 위와 같은 다양한 형태의 표를 모아서 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질의응답 쌍을 만드는 것이 세부 목표이고</a:t>
            </a:r>
            <a:r>
              <a:rPr lang="en-US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, 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이러한 질의응답 쌍을 딥러닝 언어모델에 학습시켜서 제품 스펙 표에서 숫자정보에 대한</a:t>
            </a:r>
            <a:r>
              <a:rPr lang="en-US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질의를 잘 처리하도록 하는 것이 최종 목표입니다</a:t>
            </a:r>
            <a:r>
              <a:rPr lang="en-US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E1C8E-3891-4988-937F-6F4DD911CA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78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기존의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TAPAS는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일반적인 형태의 표에 대해서는 높은 성능을 보여주지만 그렇지 않은 표에 대해서는</a:t>
            </a:r>
            <a:r>
              <a:rPr lang="en-US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처리성능이 다소 떨어진다</a:t>
            </a:r>
            <a:r>
              <a:rPr lang="en-US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실제 환경에서는 일반적이지 않은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Weak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Supervision</a:t>
            </a:r>
            <a:r>
              <a:rPr lang="en-US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(</a:t>
            </a:r>
            <a:r>
              <a:rPr lang="ko-KR" altLang="en-US" sz="180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다루기 힘든 표</a:t>
            </a:r>
            <a:r>
              <a:rPr lang="en-US" altLang="ko-KR" sz="180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)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한 표들이 많으므로 이를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전처리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하거나 모델이 이해할 수 있도록 하는</a:t>
            </a:r>
            <a:r>
              <a:rPr lang="en-US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것이 목적이다. 이를 위해 우리는 먼저 모델에 학습시킬 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데이터 수집을 위해 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인터넷상에서 제품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스펙시트를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수집할 것이다. 그후에 모델이 이해할 수 있도록 수집한 데이터를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전처리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하거나 모델을 튜닝할 것이다.</a:t>
            </a:r>
            <a:endParaRPr lang="ko-KR" altLang="ko-KR" sz="18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위에서 오른쪽 표는 왼쪽과 같은 일반적인 표의 형태와는 다른 형태이고</a:t>
            </a:r>
            <a:r>
              <a:rPr lang="en-US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, 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이러한 형태의 표를 처리하는 모델을 개발한다</a:t>
            </a:r>
            <a:r>
              <a:rPr lang="en-US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. 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먼저 다양한 표를 카테고리별로 모아서 이용가능한 형태로 데이터화 한다. 이것을 이용하여 질의, 그리고 응답 쌍을 각 구성원이 만들어서 이것들을 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모델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에 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학습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시켜 본다.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E1C8E-3891-4988-937F-6F4DD911CA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79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E1C8E-3891-4988-937F-6F4DD911CA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이전에는 각 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task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별로 특화하여 학습한 언어모델을 사용했지만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, 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최근에는 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Transfer learning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이 대세가 되어서 대규모의 말뭉치로 학습한 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pre-trained 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모델을 가져와서 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task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에 맞게 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fine-tuning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하여 사용하는 방식을 대부분 사용합니다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. pre-trained 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모델에서 대표적인 모델이 </a:t>
            </a:r>
            <a:r>
              <a:rPr lang="en-US" altLang="ko-KR" sz="1800" dirty="0" err="1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bert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입니다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. </a:t>
            </a:r>
            <a:r>
              <a:rPr lang="ko-KR" altLang="ko-KR" sz="1800" dirty="0" err="1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BERT는</a:t>
            </a:r>
            <a:r>
              <a:rPr lang="ko-KR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 주로 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위</a:t>
            </a:r>
            <a:r>
              <a:rPr lang="ko-KR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와 같은 경우에 사용</a:t>
            </a:r>
            <a:r>
              <a:rPr lang="ko-KR" altLang="en-US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됩니다</a:t>
            </a:r>
            <a:r>
              <a:rPr lang="en-US" altLang="ko-KR" sz="18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E1C8E-3891-4988-937F-6F4DD911CA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5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>
                <a:effectLst/>
                <a:ea typeface="나눔고딕" panose="020D0604000000000000" pitchFamily="50" charset="-127"/>
              </a:rPr>
              <a:t>미리 학습된 </a:t>
            </a:r>
            <a:r>
              <a:rPr lang="en-US" altLang="ko-KR" sz="1800" dirty="0" err="1">
                <a:effectLst/>
                <a:ea typeface="나눔고딕" panose="020D0604000000000000" pitchFamily="50" charset="-127"/>
              </a:rPr>
              <a:t>bert</a:t>
            </a:r>
            <a:r>
              <a:rPr lang="ko-KR" altLang="en-US" sz="1800" dirty="0">
                <a:effectLst/>
                <a:ea typeface="나눔고딕" panose="020D0604000000000000" pitchFamily="50" charset="-127"/>
              </a:rPr>
              <a:t>모델에 새로운 데이터 셋과 질의를 넣어서 모델의 전체 파라미터를 업데이트 하는 단계를 거치는데 이것을 </a:t>
            </a:r>
            <a:r>
              <a:rPr lang="en-US" altLang="ko-KR" sz="1800" dirty="0">
                <a:effectLst/>
                <a:ea typeface="나눔고딕" panose="020D0604000000000000" pitchFamily="50" charset="-127"/>
              </a:rPr>
              <a:t>fine-tuning</a:t>
            </a:r>
            <a:r>
              <a:rPr lang="ko-KR" altLang="en-US" sz="1800" dirty="0">
                <a:effectLst/>
                <a:ea typeface="나눔고딕" panose="020D0604000000000000" pitchFamily="50" charset="-127"/>
              </a:rPr>
              <a:t>이라고 합니다</a:t>
            </a:r>
            <a:r>
              <a:rPr lang="en-US" altLang="ko-KR" sz="1800" dirty="0">
                <a:effectLst/>
                <a:ea typeface="나눔고딕" panose="020D0604000000000000" pitchFamily="50" charset="-127"/>
              </a:rPr>
              <a:t>. </a:t>
            </a:r>
          </a:p>
          <a:p>
            <a:r>
              <a:rPr lang="ko-KR" altLang="ko-KR" sz="12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미리 </a:t>
            </a:r>
            <a:r>
              <a:rPr lang="ko-KR" altLang="en-US" sz="12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거대한 데이터에 대해 </a:t>
            </a:r>
            <a:r>
              <a:rPr lang="ko-KR" altLang="ko-KR" sz="12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학습된 </a:t>
            </a:r>
            <a:r>
              <a:rPr lang="ko-KR" altLang="ko-KR" sz="1200" dirty="0" err="1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BERT모델에</a:t>
            </a:r>
            <a:r>
              <a:rPr lang="ko-KR" altLang="ko-KR" sz="12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en-US" altLang="ko-KR" sz="12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“who is </a:t>
            </a:r>
            <a:r>
              <a:rPr lang="en-US" altLang="ko-KR" sz="1200" dirty="0" err="1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jimi</a:t>
            </a:r>
            <a:r>
              <a:rPr lang="en-US" altLang="ko-KR" sz="12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 Hendrix?”</a:t>
            </a:r>
            <a:r>
              <a:rPr lang="ko-KR" altLang="en-US" sz="1200" dirty="0">
                <a:effectLst/>
                <a:ea typeface="나눔고딕" panose="020D0604000000000000" pitchFamily="50" charset="-127"/>
                <a:cs typeface="나눔고딕" panose="020D0604000000000000" pitchFamily="50" charset="-127"/>
              </a:rPr>
              <a:t>라는 질의와 데이터셋을 대입하여 </a:t>
            </a:r>
            <a:endParaRPr lang="en-US" altLang="ko-KR" sz="1200" dirty="0">
              <a:effectLst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r>
              <a:rPr lang="ko-KR" altLang="en-US" sz="1200" dirty="0">
                <a:effectLst/>
                <a:ea typeface="나눔고딕" panose="020D0604000000000000" pitchFamily="50" charset="-127"/>
              </a:rPr>
              <a:t>답변을 도출합니다</a:t>
            </a:r>
            <a:r>
              <a:rPr lang="en-US" altLang="ko-KR" sz="1200" dirty="0">
                <a:effectLst/>
                <a:ea typeface="나눔고딕" panose="020D0604000000000000" pitchFamily="50" charset="-127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E1C8E-3891-4988-937F-6F4DD911CA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02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TAPAS는</a:t>
            </a:r>
            <a:r>
              <a:rPr lang="ko-KR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BERT 아키텍처를 확장하여 테이블 형식의 데이터 구조와 함께 질문을 인코딩하여 답변을 직접 가리킬 수 있는, </a:t>
            </a:r>
            <a:r>
              <a:rPr lang="ko-KR" altLang="en-US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높은 성능을 내는 모델이다</a:t>
            </a:r>
            <a:r>
              <a:rPr lang="ko-KR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. </a:t>
            </a:r>
            <a:r>
              <a:rPr lang="ko-KR" altLang="ko-KR" sz="12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TAPAS에서는</a:t>
            </a:r>
            <a:r>
              <a:rPr lang="ko-KR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자연어 질의를 처리하기 위해  특수한 </a:t>
            </a:r>
            <a:r>
              <a:rPr lang="ko-KR" altLang="ko-KR" sz="12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임베딩으로</a:t>
            </a:r>
            <a:r>
              <a:rPr lang="ko-KR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확장된 BERT 모델을 사용하며 질문과 행 내용을 </a:t>
            </a:r>
            <a:r>
              <a:rPr lang="ko-KR" altLang="ko-KR" sz="12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행별로</a:t>
            </a:r>
            <a:r>
              <a:rPr lang="ko-KR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인코딩한다. </a:t>
            </a:r>
            <a:r>
              <a:rPr lang="ko-KR" altLang="en-US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오른쪽 사진을 참고하면</a:t>
            </a:r>
            <a:r>
              <a:rPr lang="en-US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, </a:t>
            </a:r>
            <a:r>
              <a:rPr lang="ko-KR" altLang="en-US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테이블이 어떻게 </a:t>
            </a:r>
            <a:r>
              <a:rPr lang="en-US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tapas</a:t>
            </a:r>
            <a:r>
              <a:rPr lang="ko-KR" altLang="en-US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모델로 인코딩 되는지를 나타내고 있고</a:t>
            </a:r>
            <a:r>
              <a:rPr lang="en-US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, </a:t>
            </a:r>
            <a:r>
              <a:rPr lang="ko-KR" altLang="en-US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왼쪽 </a:t>
            </a:r>
            <a:r>
              <a:rPr lang="en-US" altLang="ko-KR" sz="12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bert</a:t>
            </a:r>
            <a:r>
              <a:rPr lang="ko-KR" altLang="en-US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모델에서 </a:t>
            </a:r>
            <a:r>
              <a:rPr lang="en-US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column, row, rank </a:t>
            </a:r>
            <a:r>
              <a:rPr lang="ko-KR" altLang="en-US" sz="12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임베딩이</a:t>
            </a:r>
            <a:r>
              <a:rPr lang="ko-KR" altLang="en-US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추가된 형태가 </a:t>
            </a:r>
            <a:r>
              <a:rPr lang="en-US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tapas</a:t>
            </a:r>
            <a:r>
              <a:rPr lang="ko-KR" altLang="en-US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모델의</a:t>
            </a:r>
            <a:r>
              <a:rPr lang="en-US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en-US" sz="12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임베딩</a:t>
            </a:r>
            <a:r>
              <a:rPr lang="ko-KR" altLang="en-US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형태임을 알 수 있습니다</a:t>
            </a:r>
            <a:r>
              <a:rPr lang="en-US" altLang="ko-KR" sz="12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E1C8E-3891-4988-937F-6F4DD911CA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1F1-6EA9-481A-A4E8-E42D4FB172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7C5A-CA38-4DC1-A90E-E8466830515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19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1F1-6EA9-481A-A4E8-E42D4FB172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7C5A-CA38-4DC1-A90E-E84668305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3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1F1-6EA9-481A-A4E8-E42D4FB172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7C5A-CA38-4DC1-A90E-E84668305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63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1F1-6EA9-481A-A4E8-E42D4FB172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7C5A-CA38-4DC1-A90E-E84668305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9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1F1-6EA9-481A-A4E8-E42D4FB172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7C5A-CA38-4DC1-A90E-E8466830515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7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1F1-6EA9-481A-A4E8-E42D4FB172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7C5A-CA38-4DC1-A90E-E84668305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0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1F1-6EA9-481A-A4E8-E42D4FB172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7C5A-CA38-4DC1-A90E-E84668305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4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1F1-6EA9-481A-A4E8-E42D4FB172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7C5A-CA38-4DC1-A90E-E84668305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6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1F1-6EA9-481A-A4E8-E42D4FB172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7C5A-CA38-4DC1-A90E-E84668305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7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A491F1-6EA9-481A-A4E8-E42D4FB172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E7C5A-CA38-4DC1-A90E-E84668305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74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1F1-6EA9-481A-A4E8-E42D4FB172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7C5A-CA38-4DC1-A90E-E84668305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9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A491F1-6EA9-481A-A4E8-E42D4FB1729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6E7C5A-CA38-4DC1-A90E-E8466830515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6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6628F-DD95-45AC-B7F5-BB44B58D6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500" dirty="0"/>
              <a:t>&lt;2021 </a:t>
            </a:r>
            <a:r>
              <a:rPr lang="ko-KR" altLang="en-US" sz="4500" dirty="0"/>
              <a:t>전기 졸업과제</a:t>
            </a:r>
            <a:r>
              <a:rPr lang="en-US" altLang="ko-KR" sz="4500" dirty="0"/>
              <a:t>&gt;</a:t>
            </a:r>
            <a:br>
              <a:rPr lang="en-US" altLang="ko-KR" sz="4500" dirty="0"/>
            </a:br>
            <a:br>
              <a:rPr lang="en-US" altLang="ko-KR" sz="4500" dirty="0"/>
            </a:br>
            <a:r>
              <a:rPr lang="ko-KR" altLang="en-US" sz="4500" dirty="0"/>
              <a:t>제품 스펙 문서 및 숫자 정보처리를 위한 표 질의 응답 시스템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6C8D2-4D2E-4D04-81A3-DB94D127A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					4</a:t>
            </a:r>
            <a:r>
              <a:rPr lang="ko-KR" altLang="en-US" dirty="0"/>
              <a:t>조 </a:t>
            </a:r>
            <a:r>
              <a:rPr lang="en-US" altLang="ko-KR" dirty="0" err="1"/>
              <a:t>scikitlove</a:t>
            </a:r>
            <a:endParaRPr lang="en-US" altLang="ko-KR" dirty="0"/>
          </a:p>
          <a:p>
            <a:r>
              <a:rPr lang="en-US" altLang="ko-KR" dirty="0"/>
              <a:t>							</a:t>
            </a:r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민경언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361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D9815-F7E8-42B5-93B6-4F4BA4EC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D7AA0-5AF3-4E8A-A258-C38035FC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ko-KR" sz="1800" b="1" i="1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BERT(</a:t>
            </a:r>
            <a:r>
              <a:rPr lang="ko-KR" altLang="ko-KR" sz="1800" b="1" i="1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Bidirectional</a:t>
            </a:r>
            <a:r>
              <a:rPr lang="ko-KR" altLang="ko-KR" sz="1800" b="1" i="1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b="1" i="1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Encoder</a:t>
            </a:r>
            <a:r>
              <a:rPr lang="ko-KR" altLang="ko-KR" sz="1800" b="1" i="1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b="1" i="1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Representations</a:t>
            </a:r>
            <a:r>
              <a:rPr lang="ko-KR" altLang="ko-KR" sz="1800" b="1" i="1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b="1" i="1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from</a:t>
            </a:r>
            <a:r>
              <a:rPr lang="ko-KR" altLang="ko-KR" sz="1800" b="1" i="1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b="1" i="1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Transformers</a:t>
            </a:r>
            <a:r>
              <a:rPr lang="ko-KR" altLang="ko-KR" sz="1800" b="1" i="1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)</a:t>
            </a:r>
            <a:endParaRPr lang="ko-KR" altLang="ko-KR" sz="18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SzPts val="1200"/>
              <a:buFont typeface="+mj-lt"/>
              <a:buAutoNum type="arabicPeriod"/>
            </a:pPr>
            <a:r>
              <a:rPr lang="ko-KR" altLang="ko-KR" sz="180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Question</a:t>
            </a: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and </a:t>
            </a:r>
            <a:r>
              <a:rPr lang="ko-KR" altLang="ko-KR" sz="180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Answering</a:t>
            </a:r>
            <a:b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</a:b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- 주어진 질문에 적합하게 대답해야 하는 매우 대표적인 문제이다.</a:t>
            </a:r>
            <a:b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</a:b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- </a:t>
            </a:r>
            <a:r>
              <a:rPr lang="ko-KR" altLang="ko-KR" sz="180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KorQuAD</a:t>
            </a: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, </a:t>
            </a:r>
            <a:r>
              <a:rPr lang="ko-KR" altLang="ko-KR" sz="180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Visual</a:t>
            </a: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QA </a:t>
            </a:r>
            <a:r>
              <a:rPr lang="ko-KR" altLang="ko-KR" sz="180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etc</a:t>
            </a: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.</a:t>
            </a:r>
            <a:endParaRPr lang="ko-KR" altLang="ko-KR" sz="18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15000"/>
              </a:lnSpc>
              <a:buSzPts val="1200"/>
              <a:buFont typeface="+mj-lt"/>
              <a:buAutoNum type="arabicPeriod"/>
            </a:pPr>
            <a:r>
              <a:rPr lang="ko-KR" altLang="ko-KR" sz="180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Machine</a:t>
            </a: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Translation</a:t>
            </a:r>
            <a:b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</a:b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- 구글 번역기, 네이버 </a:t>
            </a:r>
            <a:r>
              <a:rPr lang="ko-KR" altLang="ko-KR" sz="180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파파고</a:t>
            </a: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등이 있다. .</a:t>
            </a:r>
            <a:endParaRPr lang="ko-KR" altLang="ko-KR" sz="18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15000"/>
              </a:lnSpc>
              <a:buSzPts val="1200"/>
              <a:buFont typeface="+mj-lt"/>
              <a:buAutoNum type="arabicPeriod"/>
            </a:pP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문장 주제 찾기 또는 분류하기</a:t>
            </a:r>
            <a:b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</a:b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- 역시나 기존 </a:t>
            </a:r>
            <a:r>
              <a:rPr lang="ko-KR" altLang="ko-KR" sz="180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NLP에서도</a:t>
            </a: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해결할 수 있는 문제는 해결이 가능하다. .</a:t>
            </a:r>
            <a:endParaRPr lang="ko-KR" altLang="ko-KR" sz="18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15000"/>
              </a:lnSpc>
              <a:buSzPts val="1200"/>
              <a:buFont typeface="+mj-lt"/>
              <a:buAutoNum type="arabicPeriod"/>
            </a:pP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사람처럼 대화하기</a:t>
            </a:r>
            <a:b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</a:b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- 이와 같은 주제에선 매우 강력함을 보여준다.</a:t>
            </a:r>
            <a:endParaRPr lang="ko-KR" altLang="ko-KR" sz="18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SzPts val="1200"/>
              <a:buFont typeface="+mj-lt"/>
              <a:buAutoNum type="arabicPeriod"/>
            </a:pP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이외에도 직접 정의한 다양한 문제에도 적용 가능하다. 물론 꼭 NLP </a:t>
            </a:r>
            <a:r>
              <a:rPr lang="ko-KR" altLang="ko-KR" sz="180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task일</a:t>
            </a:r>
            <a:r>
              <a:rPr lang="ko-KR" altLang="ko-KR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필요는 없다. </a:t>
            </a:r>
            <a:endParaRPr lang="ko-KR" altLang="ko-KR" sz="18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05CFD5-A46E-4CFF-A517-533593FC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287" y="1896668"/>
            <a:ext cx="4151085" cy="30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0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194E5-5C69-42D7-BB57-1CD5DF1B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</a:t>
            </a:r>
            <a:r>
              <a:rPr lang="ko-KR" altLang="en-US" dirty="0"/>
              <a:t>사용 방법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95F0F804-AA8B-4E9D-8892-A652E2D0C0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80343" y="1690688"/>
            <a:ext cx="6995886" cy="435133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5742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5EEF8-2C6F-4E77-81F0-E8FBFB31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BERT, TAPAS</a:t>
            </a:r>
            <a:r>
              <a:rPr lang="ko-KR" altLang="en-US" dirty="0"/>
              <a:t>모델의 </a:t>
            </a:r>
            <a:r>
              <a:rPr lang="ko-KR" altLang="en-US" dirty="0" err="1"/>
              <a:t>임베딩</a:t>
            </a:r>
            <a:r>
              <a:rPr lang="ko-KR" altLang="en-US" dirty="0"/>
              <a:t> 기법 비교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471396BD-3158-4342-87F5-FFE56E0A6CC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5606" y="2169994"/>
            <a:ext cx="5513876" cy="3179928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4B0BD2C8-6110-4E8F-9433-1C3ED4E900B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909482" y="2169993"/>
            <a:ext cx="5730875" cy="31799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7950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BD4D-3A42-4550-91FA-A791AD44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C81B0-67DE-49AB-9A72-8349A31E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500" b="1" dirty="0"/>
              <a:t>Pandas</a:t>
            </a:r>
          </a:p>
          <a:p>
            <a:pPr marL="0" indent="0">
              <a:buNone/>
            </a:pPr>
            <a:r>
              <a:rPr lang="en-US" altLang="ko-KR" sz="1800" dirty="0"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  P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andas는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데이터 조작 및 분석을 위해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Python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프로그래밍 언어로 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작성된 소프트웨어 라이브러리이다. 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특히 숫자 테이블과 시계열을 조작하기위한 데이터 구조와 연산을 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제공한다. 이번 과제에서는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csv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,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JSON등의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표 데이터 파일을 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pandas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Dataframe으로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변환하여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pandas가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제공하는 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연산자를 사용할 것이다.</a:t>
            </a:r>
            <a:endParaRPr lang="ko-KR" altLang="ko-KR" sz="18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718B16A4-ECB3-410A-8A03-8005B231090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583805" y="2279561"/>
            <a:ext cx="3769995" cy="200556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87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B49FE-1FEB-4307-9E30-4CD595CC7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009"/>
            <a:ext cx="10515600" cy="5962954"/>
          </a:xfrm>
        </p:spPr>
        <p:txBody>
          <a:bodyPr>
            <a:normAutofit/>
          </a:bodyPr>
          <a:lstStyle/>
          <a:p>
            <a:endParaRPr lang="en-US" altLang="ko-KR" sz="3500" b="1" dirty="0"/>
          </a:p>
          <a:p>
            <a:r>
              <a:rPr lang="en-US" altLang="ko-KR" sz="3500" b="1" dirty="0" err="1"/>
              <a:t>Pytorch</a:t>
            </a:r>
            <a:endParaRPr lang="en-US" altLang="ko-KR" sz="3500" b="1" dirty="0"/>
          </a:p>
          <a:p>
            <a:pPr marL="0" indent="0">
              <a:buNone/>
            </a:pP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Pytorch는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Python을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위한 오픈소스 머신 </a:t>
            </a:r>
            <a:r>
              <a:rPr lang="ko-KR" altLang="ko-KR" sz="180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러닝 라이브러리로 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자연어 처리와 같은 어플리케이션을 위해 사용된다. 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GPU사용이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가능하기 때문에 속도가 상당히 빠르며 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Tensorflow에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비해 직관적인 구조와 쉬운 난이도와 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활성화된 사용자 커뮤니티로 사용자가 늘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고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있는 추세이다. 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Pytorch는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강력한 GPU 가속화를 통한 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NumPy와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같은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Tensor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계산과 테이프 기반 자동 삭제 시스템을 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기반으로 구축된 심층 신경망을 파이썬 패키지 형태로 제공한다.</a:t>
            </a:r>
            <a:endParaRPr lang="ko-KR" altLang="ko-KR" sz="18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E3FD5A57-ACDB-4632-AFCE-0C208D8942A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529054" y="2524259"/>
            <a:ext cx="3626485" cy="12138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0249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364B-B61C-4856-A301-F5686126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개발 일정 및 역할 분담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33F762F5-8F40-45BE-BA9D-9C9475EAD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598340"/>
              </p:ext>
            </p:extLst>
          </p:nvPr>
        </p:nvGraphicFramePr>
        <p:xfrm>
          <a:off x="827313" y="1825625"/>
          <a:ext cx="11088908" cy="3764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40">
                  <a:extLst>
                    <a:ext uri="{9D8B030D-6E8A-4147-A177-3AD203B41FA5}">
                      <a16:colId xmlns:a16="http://schemas.microsoft.com/office/drawing/2014/main" val="97691844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2533600657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4153075580"/>
                    </a:ext>
                  </a:extLst>
                </a:gridCol>
                <a:gridCol w="257317">
                  <a:extLst>
                    <a:ext uri="{9D8B030D-6E8A-4147-A177-3AD203B41FA5}">
                      <a16:colId xmlns:a16="http://schemas.microsoft.com/office/drawing/2014/main" val="399299743"/>
                    </a:ext>
                  </a:extLst>
                </a:gridCol>
                <a:gridCol w="296555">
                  <a:extLst>
                    <a:ext uri="{9D8B030D-6E8A-4147-A177-3AD203B41FA5}">
                      <a16:colId xmlns:a16="http://schemas.microsoft.com/office/drawing/2014/main" val="2076428673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1222923212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1212803877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1063016266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1103606382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3581671503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1880820822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3048577969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1701399663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3149996165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2056053987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2607582442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2570172543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3733644204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3769254117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965004737"/>
                    </a:ext>
                  </a:extLst>
                </a:gridCol>
                <a:gridCol w="553872">
                  <a:extLst>
                    <a:ext uri="{9D8B030D-6E8A-4147-A177-3AD203B41FA5}">
                      <a16:colId xmlns:a16="http://schemas.microsoft.com/office/drawing/2014/main" val="1172511850"/>
                    </a:ext>
                  </a:extLst>
                </a:gridCol>
              </a:tblGrid>
              <a:tr h="421267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34303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57209"/>
                  </a:ext>
                </a:extLst>
              </a:tr>
              <a:tr h="421267">
                <a:tc gridSpan="10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Tapas </a:t>
                      </a:r>
                      <a:r>
                        <a:rPr lang="ko-KR" altLang="en-US" dirty="0"/>
                        <a:t>및 관련 기술 공부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99805"/>
                  </a:ext>
                </a:extLst>
              </a:tr>
              <a:tr h="394003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착수보고서 준비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5948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 수집 및 </a:t>
                      </a:r>
                      <a:r>
                        <a:rPr lang="ko-KR" altLang="en-US" dirty="0" err="1"/>
                        <a:t>전처리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28353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보고서 준비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51252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학습 및 튜닝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56234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및 디버깅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29292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최종발표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2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1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A612B-3F54-44DD-B206-02B6A9DE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8A90C0F-53E9-44C4-9453-2A94306D4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141786"/>
              </p:ext>
            </p:extLst>
          </p:nvPr>
        </p:nvGraphicFramePr>
        <p:xfrm>
          <a:off x="1096963" y="1846263"/>
          <a:ext cx="100584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087">
                  <a:extLst>
                    <a:ext uri="{9D8B030D-6E8A-4147-A177-3AD203B41FA5}">
                      <a16:colId xmlns:a16="http://schemas.microsoft.com/office/drawing/2014/main" val="1136121849"/>
                    </a:ext>
                  </a:extLst>
                </a:gridCol>
                <a:gridCol w="7750313">
                  <a:extLst>
                    <a:ext uri="{9D8B030D-6E8A-4147-A177-3AD203B41FA5}">
                      <a16:colId xmlns:a16="http://schemas.microsoft.com/office/drawing/2014/main" val="2887763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역할분담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87017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민경언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학습용 표 데이터 수집</a:t>
                      </a:r>
                    </a:p>
                    <a:p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시스템 테스트</a:t>
                      </a:r>
                    </a:p>
                    <a:p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모델 성능 평가</a:t>
                      </a:r>
                    </a:p>
                    <a:p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착수 발표 및 시연 준비</a:t>
                      </a:r>
                      <a:endParaRPr lang="ko-KR" alt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426740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이상진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시스템 테스트</a:t>
                      </a:r>
                    </a:p>
                    <a:p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보고서 작성</a:t>
                      </a:r>
                    </a:p>
                    <a:p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학습용 표 데이터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endParaRPr lang="ko-KR" alt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09088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권선근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모델 성능 평가</a:t>
                      </a:r>
                    </a:p>
                    <a:p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발표 및 시연 준비</a:t>
                      </a:r>
                    </a:p>
                    <a:p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학습용 표 데이터 수집</a:t>
                      </a:r>
                      <a:endParaRPr lang="ko-KR" alt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71887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전반적인 지식 이해</a:t>
                      </a:r>
                    </a:p>
                    <a:p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질의-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응답쌍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생성</a:t>
                      </a:r>
                      <a:endParaRPr lang="ko-KR" alt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95159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0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FE1DA3-D538-446C-A2AC-838CFAD7A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70" y="1354016"/>
            <a:ext cx="10603522" cy="327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5191-932F-4EA9-BB9D-9050517E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5C30E-E99C-4934-97C7-BE7CDC11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과제의 배경 및 목표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요구 조건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현실적 제약 사항 및 대책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개발 환경</a:t>
            </a:r>
            <a:r>
              <a:rPr lang="en-US" altLang="ko-KR" dirty="0"/>
              <a:t>, </a:t>
            </a:r>
            <a:r>
              <a:rPr lang="ko-KR" altLang="en-US" dirty="0"/>
              <a:t>사용 기술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개발 일정 및 역할 분담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334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D5A5-7882-4D95-9636-E84DB502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과제의 배경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EFFE4-F906-439E-A47B-AC488A1E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000" b="1" dirty="0"/>
              <a:t>과제배경</a:t>
            </a:r>
            <a:endParaRPr lang="en-US" altLang="ko-KR" sz="3000" b="1" dirty="0"/>
          </a:p>
          <a:p>
            <a:pPr marL="0" indent="0">
              <a:buNone/>
            </a:pPr>
            <a:r>
              <a:rPr lang="ko-KR" altLang="en-US" sz="2500" dirty="0"/>
              <a:t>일반적인 질의응답 데이터셋</a:t>
            </a:r>
            <a:r>
              <a:rPr lang="en-US" altLang="ko-KR" sz="2500" dirty="0"/>
              <a:t>(</a:t>
            </a:r>
            <a:r>
              <a:rPr lang="en-US" altLang="ko-KR" sz="2500" dirty="0" err="1"/>
              <a:t>korquad</a:t>
            </a:r>
            <a:r>
              <a:rPr lang="en-US" altLang="ko-KR" sz="2500" dirty="0"/>
              <a:t> 2.0), </a:t>
            </a:r>
            <a:r>
              <a:rPr lang="ko-KR" altLang="en-US" sz="2500" dirty="0"/>
              <a:t>일반적인 질의응답 예시</a:t>
            </a:r>
            <a:endParaRPr lang="en-US" altLang="ko-KR" sz="2500" dirty="0"/>
          </a:p>
          <a:p>
            <a:pPr marL="0" indent="0">
              <a:buNone/>
            </a:pPr>
            <a:endParaRPr lang="ko-KR" altLang="en-US" sz="3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CCB7E4-8393-4EF5-A7CC-11D4BA676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995281"/>
            <a:ext cx="5353797" cy="2627130"/>
          </a:xfrm>
          <a:prstGeom prst="rect">
            <a:avLst/>
          </a:prstGeom>
        </p:spPr>
      </p:pic>
      <p:pic>
        <p:nvPicPr>
          <p:cNvPr id="10" name="내용 개체 틀 7">
            <a:extLst>
              <a:ext uri="{FF2B5EF4-FFF2-40B4-BE49-F238E27FC236}">
                <a16:creationId xmlns:a16="http://schemas.microsoft.com/office/drawing/2014/main" id="{D7FD64C9-8955-4C4A-A3A1-BBF04A7D7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77" y="2995281"/>
            <a:ext cx="5522420" cy="26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8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9704-523A-4381-91F9-111E7400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35FED7-C91A-4E6E-BDA6-E898465A1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74" y="868680"/>
            <a:ext cx="4046867" cy="514085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4E0610-FC09-452C-9A57-F3ECBED8261F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089936" y="3155477"/>
            <a:ext cx="2145182" cy="157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EE94FA6-F8C8-4C54-A1A7-D11C22275ACD}"/>
              </a:ext>
            </a:extLst>
          </p:cNvPr>
          <p:cNvSpPr/>
          <p:nvPr/>
        </p:nvSpPr>
        <p:spPr>
          <a:xfrm>
            <a:off x="7235118" y="3429000"/>
            <a:ext cx="4046865" cy="2601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/>
              <a:t>표에 대한 자연어 질의 </a:t>
            </a:r>
            <a:endParaRPr lang="en-US" altLang="ko-KR" sz="2500" b="1" dirty="0"/>
          </a:p>
          <a:p>
            <a:pPr algn="ctr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갤럭시 노트 </a:t>
            </a:r>
            <a:r>
              <a:rPr lang="en-US" altLang="ko-KR" dirty="0"/>
              <a:t>9</a:t>
            </a:r>
            <a:r>
              <a:rPr lang="ko-KR" altLang="en-US" dirty="0"/>
              <a:t>의 방수방진 등급은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-&gt;ip68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0CE410-FDDE-47C2-96B2-23C1499E4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38" y="608538"/>
            <a:ext cx="4134427" cy="233395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5E0EF6-ED64-4E85-B525-A62CD1E13C6F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V="1">
            <a:off x="9258551" y="2942489"/>
            <a:ext cx="1" cy="486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96799-A438-44C2-AC87-9BFFFD70E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/>
          <a:lstStyle/>
          <a:p>
            <a:r>
              <a:rPr lang="ko-KR" altLang="en-US" sz="2500" b="1" dirty="0"/>
              <a:t>과제 목표 </a:t>
            </a:r>
            <a:r>
              <a:rPr lang="en-US" altLang="ko-KR" sz="2500" b="1" dirty="0"/>
              <a:t>– </a:t>
            </a:r>
            <a:r>
              <a:rPr lang="ko-KR" altLang="en-US" sz="2500" b="1" dirty="0"/>
              <a:t>다양한 형태의 표 예시</a:t>
            </a:r>
            <a:endParaRPr lang="en-US" altLang="ko-KR" sz="2500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1B6F21-0B7C-4981-AEE7-ACFF4E249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98491"/>
            <a:ext cx="5257800" cy="5512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D3AA99-6FC7-4D64-84E9-03D4A1AE9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798490"/>
            <a:ext cx="5176520" cy="55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0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EEE09-CCC0-48B9-9ADC-D29B1AFC4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258"/>
            <a:ext cx="10515600" cy="5877705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일반적인 표 형태</a:t>
            </a:r>
            <a:r>
              <a:rPr lang="en-US" altLang="ko-KR" b="1" dirty="0"/>
              <a:t>, </a:t>
            </a:r>
            <a:r>
              <a:rPr lang="ko-KR" altLang="en-US" b="1" dirty="0"/>
              <a:t>일반적이지 않은 표 형태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5620DA4C-6BED-4908-9858-832B2CB835D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38460" y="847898"/>
            <a:ext cx="6481215" cy="5329065"/>
          </a:xfrm>
          <a:prstGeom prst="rect">
            <a:avLst/>
          </a:prstGeom>
          <a:ln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19C531-BCBC-4B9B-A494-80F955FB5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5" y="1454227"/>
            <a:ext cx="5366135" cy="33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5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08220-2340-4EF8-BF80-0109E526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요구 조건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D50BA-5FFC-4717-AF72-EE9B16AA3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500" b="1" dirty="0"/>
              <a:t>1. </a:t>
            </a:r>
            <a:r>
              <a:rPr lang="ko-KR" altLang="en-US" sz="2500" b="1" dirty="0"/>
              <a:t>제품 스펙 문서 처리</a:t>
            </a:r>
            <a:endParaRPr lang="en-US" altLang="ko-KR" sz="2500" b="1" dirty="0">
              <a:latin typeface="Arial" panose="020B0604020202020204" pitchFamily="34" charset="0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3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일반적인 표 형태에 대해서는 이미 상당히 개발이 진행된 상태이므로</a:t>
            </a:r>
            <a:r>
              <a:rPr lang="en-US" altLang="ko-KR" sz="23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, </a:t>
            </a:r>
            <a:r>
              <a:rPr lang="ko-KR" altLang="en-US" sz="2300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다양한 형태의 스펙 표의 숫자 정보에 대하여 모델에 사용이 가능한 형태로 </a:t>
            </a:r>
            <a:r>
              <a:rPr lang="ko-KR" altLang="en-US" sz="2300" dirty="0" err="1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전처리하는</a:t>
            </a:r>
            <a:r>
              <a:rPr lang="ko-KR" altLang="en-US" sz="2300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 기능이 포함되어야 함</a:t>
            </a:r>
            <a:r>
              <a:rPr lang="en-US" altLang="ko-KR" sz="2300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. </a:t>
            </a:r>
          </a:p>
          <a:p>
            <a:pPr marL="0" indent="0">
              <a:buNone/>
            </a:pPr>
            <a:endParaRPr lang="en-US" altLang="ko-KR" sz="2300" dirty="0">
              <a:latin typeface="Arial" panose="020B0604020202020204" pitchFamily="34" charset="0"/>
              <a:ea typeface="나눔고딕" panose="020D0604000000000000" pitchFamily="50" charset="-127"/>
              <a:cs typeface="Arial Unicode MS"/>
            </a:endParaRPr>
          </a:p>
          <a:p>
            <a:pPr marL="0" indent="0">
              <a:buNone/>
            </a:pPr>
            <a:r>
              <a:rPr lang="en-US" altLang="ko-KR" sz="2500" b="1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2. </a:t>
            </a:r>
            <a:r>
              <a:rPr lang="ko-KR" altLang="en-US" sz="2500" b="1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자연어 처리</a:t>
            </a:r>
            <a:endParaRPr lang="en-US" altLang="ko-KR" sz="2500" b="1" dirty="0">
              <a:latin typeface="Arial" panose="020B0604020202020204" pitchFamily="34" charset="0"/>
              <a:ea typeface="나눔고딕" panose="020D0604000000000000" pitchFamily="50" charset="-127"/>
              <a:cs typeface="Arial Unicode MS"/>
            </a:endParaRPr>
          </a:p>
          <a:p>
            <a:pPr marL="0" indent="0">
              <a:buNone/>
            </a:pPr>
            <a:r>
              <a:rPr lang="ko-KR" altLang="en-US" sz="2300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다음과 같은 질문</a:t>
            </a:r>
            <a:r>
              <a:rPr lang="en-US" altLang="ko-KR" sz="2300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 – “</a:t>
            </a:r>
            <a:r>
              <a:rPr lang="ko-KR" altLang="en-US" sz="2300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해당 제품의 램 크기는 얼마인가</a:t>
            </a:r>
            <a:r>
              <a:rPr lang="en-US" altLang="ko-KR" sz="2300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? “, “</a:t>
            </a:r>
            <a:r>
              <a:rPr lang="ko-KR" altLang="en-US" sz="2300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해당 제품의 배터리 용량은 몇 </a:t>
            </a:r>
            <a:r>
              <a:rPr lang="en-US" altLang="ko-KR" sz="2300" dirty="0" err="1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mAh</a:t>
            </a:r>
            <a:r>
              <a:rPr lang="ko-KR" altLang="en-US" sz="2300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인가</a:t>
            </a:r>
            <a:r>
              <a:rPr lang="en-US" altLang="ko-KR" sz="2300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?” </a:t>
            </a:r>
            <a:r>
              <a:rPr lang="ko-KR" altLang="en-US" sz="2300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에 대한 응답을 제시해야 함</a:t>
            </a:r>
            <a:r>
              <a:rPr lang="en-US" altLang="ko-KR" sz="2300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. </a:t>
            </a:r>
            <a:r>
              <a:rPr lang="ko-KR" altLang="en-US" sz="2300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사용자가 직접 질의를 할 수도 있음</a:t>
            </a:r>
            <a:r>
              <a:rPr lang="en-US" altLang="ko-KR" sz="2300" dirty="0">
                <a:latin typeface="Arial" panose="020B0604020202020204" pitchFamily="34" charset="0"/>
                <a:ea typeface="나눔고딕" panose="020D0604000000000000" pitchFamily="50" charset="-127"/>
                <a:cs typeface="Arial Unicode MS"/>
              </a:rPr>
              <a:t>. </a:t>
            </a:r>
            <a:endParaRPr lang="en-US" altLang="ko-KR" sz="23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63929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D6A3E-E649-4932-9733-6D86FBAE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현실적 제약 사항 및 대책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D259C-76CD-4A65-B0B3-2BFD7F6A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96596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ko-KR" altLang="ko-KR" sz="1800" b="1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1.</a:t>
            </a:r>
            <a:r>
              <a:rPr lang="en-US" altLang="ko-KR" sz="1800" b="1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b="1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학습을 위해 수집할 표 데이터의 다양한 </a:t>
            </a:r>
            <a:r>
              <a:rPr lang="ko-KR" altLang="en-US" sz="1800" b="1" dirty="0"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종류</a:t>
            </a:r>
            <a:r>
              <a:rPr lang="ko-KR" altLang="ko-KR" sz="1800" b="1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(</a:t>
            </a:r>
            <a:r>
              <a:rPr lang="ko-KR" altLang="ko-KR" sz="1800" b="1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html</a:t>
            </a:r>
            <a:r>
              <a:rPr lang="ko-KR" altLang="en-US" sz="1800" b="1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태그</a:t>
            </a:r>
            <a:r>
              <a:rPr lang="ko-KR" altLang="ko-KR" sz="1800" b="1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, 이미지, 텍스트 등)</a:t>
            </a:r>
            <a:endParaRPr lang="ko-KR" altLang="ko-KR" sz="1800" b="1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ko-KR" sz="1800" dirty="0"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    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-&gt; 기본적으로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html태그를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위주로 수집, 추가적인 데이터가 필요하다고 판단되면 지원되는 라이브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러리들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ko-KR" sz="1800" dirty="0"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        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을 활용하여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text-based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ko-KR" sz="1800" dirty="0" err="1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PDF</a:t>
            </a:r>
            <a:r>
              <a:rPr lang="ko-KR" altLang="en-US" sz="1800" dirty="0" err="1"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의</a:t>
            </a:r>
            <a:r>
              <a:rPr lang="ko-KR" altLang="en-US" sz="1800" dirty="0"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표와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 </a:t>
            </a:r>
            <a:r>
              <a:rPr lang="ko-KR" altLang="en-US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표 </a:t>
            </a:r>
            <a:r>
              <a:rPr lang="ko-KR" altLang="ko-KR" sz="1800" dirty="0">
                <a:effectLst/>
                <a:latin typeface="Arial" panose="020B0604020202020204" pitchFamily="34" charset="0"/>
                <a:ea typeface="나눔고딕" panose="020D0604000000000000" pitchFamily="50" charset="-127"/>
                <a:cs typeface="나눔고딕" panose="020D0604000000000000" pitchFamily="50" charset="-127"/>
              </a:rPr>
              <a:t>이미지도 수집할 예정</a:t>
            </a:r>
            <a:endParaRPr lang="en-US" altLang="ko-KR" sz="1800" dirty="0">
              <a:effectLst/>
              <a:latin typeface="Arial" panose="020B0604020202020204" pitchFamily="34" charset="0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ko-KR" altLang="ko-KR" sz="18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스펙 표 데이터를 모을 수 있는 카테고리가 너무 많음</a:t>
            </a: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-&gt;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구하기 쉬운 하나의 카테고리로 먼저 모델링을 한 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점차 카테고리를 추가할 예정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3. 3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명의 개발자가 만드는 질의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응답 쌍 퀄리티의 불균형 문제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주기적으로 질의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응답 쌍을 공유하며 데이터 생성 방법을 토론하여 퀄리티의 균형을 맞추려고 한다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21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FE7D0-7FAB-43D1-92E4-5861E497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개발환경 및 사용기술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A357A-5E97-4B68-BF14-3CE369A28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개발언어</a:t>
            </a:r>
            <a:r>
              <a:rPr lang="en-US" altLang="ko-KR" dirty="0"/>
              <a:t>: Python(</a:t>
            </a:r>
            <a:r>
              <a:rPr lang="ko-KR" altLang="en-US" dirty="0"/>
              <a:t>자연어 처리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개발도구</a:t>
            </a:r>
            <a:r>
              <a:rPr lang="en-US" altLang="ko-KR" dirty="0"/>
              <a:t>: </a:t>
            </a:r>
            <a:r>
              <a:rPr lang="en-US" altLang="ko-KR" dirty="0" err="1"/>
              <a:t>Pytorch</a:t>
            </a:r>
            <a:r>
              <a:rPr lang="en-US" altLang="ko-KR" dirty="0"/>
              <a:t>(</a:t>
            </a:r>
            <a:r>
              <a:rPr lang="ko-KR" altLang="en-US" dirty="0"/>
              <a:t>자연어 처리</a:t>
            </a:r>
            <a:r>
              <a:rPr lang="en-US" altLang="ko-KR" dirty="0"/>
              <a:t>, </a:t>
            </a:r>
            <a:r>
              <a:rPr lang="ko-KR" altLang="en-US" dirty="0"/>
              <a:t>질의</a:t>
            </a:r>
            <a:r>
              <a:rPr lang="en-US" altLang="ko-KR" dirty="0"/>
              <a:t>-</a:t>
            </a:r>
            <a:r>
              <a:rPr lang="ko-KR" altLang="en-US" dirty="0"/>
              <a:t>응답 모델 학습</a:t>
            </a:r>
            <a:r>
              <a:rPr lang="en-US" altLang="ko-KR" dirty="0"/>
              <a:t>), </a:t>
            </a:r>
            <a:r>
              <a:rPr lang="en-US" altLang="ko-KR" dirty="0" err="1"/>
              <a:t>pyscripter</a:t>
            </a:r>
            <a:r>
              <a:rPr lang="en-US" altLang="ko-KR" dirty="0"/>
              <a:t>, </a:t>
            </a:r>
            <a:r>
              <a:rPr lang="en-US" altLang="ko-KR" dirty="0" err="1"/>
              <a:t>pycharm</a:t>
            </a:r>
            <a:r>
              <a:rPr lang="en-US" altLang="ko-KR" dirty="0"/>
              <a:t>, VS CODE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실행환경</a:t>
            </a:r>
            <a:r>
              <a:rPr lang="en-US" altLang="ko-KR" dirty="0"/>
              <a:t>: AI </a:t>
            </a:r>
            <a:r>
              <a:rPr lang="ko-KR" altLang="en-US" dirty="0"/>
              <a:t>연구실 서버</a:t>
            </a:r>
            <a:r>
              <a:rPr lang="en-US" altLang="ko-KR" dirty="0"/>
              <a:t>, window </a:t>
            </a:r>
            <a:r>
              <a:rPr lang="ko-KR" altLang="en-US" dirty="0"/>
              <a:t>환경</a:t>
            </a:r>
          </a:p>
        </p:txBody>
      </p:sp>
    </p:spTree>
    <p:extLst>
      <p:ext uri="{BB962C8B-B14F-4D97-AF65-F5344CB8AC3E}">
        <p14:creationId xmlns:p14="http://schemas.microsoft.com/office/powerpoint/2010/main" val="328978637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456</TotalTime>
  <Words>1359</Words>
  <Application>Microsoft Office PowerPoint</Application>
  <PresentationFormat>와이드스크린</PresentationFormat>
  <Paragraphs>155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나눔고딕</vt:lpstr>
      <vt:lpstr>맑은 고딕</vt:lpstr>
      <vt:lpstr>Arial</vt:lpstr>
      <vt:lpstr>Calibri</vt:lpstr>
      <vt:lpstr>Calibri Light</vt:lpstr>
      <vt:lpstr>추억</vt:lpstr>
      <vt:lpstr>&lt;2021 전기 졸업과제&gt;  제품 스펙 문서 및 숫자 정보처리를 위한 표 질의 응답 시스템 개발</vt:lpstr>
      <vt:lpstr>목차</vt:lpstr>
      <vt:lpstr>1. 과제의 배경 및 목표</vt:lpstr>
      <vt:lpstr>PowerPoint 프레젠테이션</vt:lpstr>
      <vt:lpstr>PowerPoint 프레젠테이션</vt:lpstr>
      <vt:lpstr>PowerPoint 프레젠테이션</vt:lpstr>
      <vt:lpstr>2. 요구 조건 분석</vt:lpstr>
      <vt:lpstr>3. 현실적 제약 사항 및 대책</vt:lpstr>
      <vt:lpstr>4. 개발환경 및 사용기술</vt:lpstr>
      <vt:lpstr>사용기술</vt:lpstr>
      <vt:lpstr>Bert사용 방법</vt:lpstr>
      <vt:lpstr>BERT, TAPAS모델의 임베딩 기법 비교</vt:lpstr>
      <vt:lpstr>라이브러리</vt:lpstr>
      <vt:lpstr>PowerPoint 프레젠테이션</vt:lpstr>
      <vt:lpstr>5. 개발 일정 및 역할 분담</vt:lpstr>
      <vt:lpstr>역할분담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제품 스펙 문서 및 숫자 정보처리를 위한 표 질의 응답 시스템</dc:title>
  <dc:creator>민 경언</dc:creator>
  <cp:lastModifiedBy>민 경언</cp:lastModifiedBy>
  <cp:revision>136</cp:revision>
  <dcterms:created xsi:type="dcterms:W3CDTF">2021-05-07T12:15:14Z</dcterms:created>
  <dcterms:modified xsi:type="dcterms:W3CDTF">2021-05-13T00:52:39Z</dcterms:modified>
</cp:coreProperties>
</file>