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ho.int/mediacentre/factsheets/fs369/en/" TargetMode="External"/><Relationship Id="rId3" Type="http://schemas.openxmlformats.org/officeDocument/2006/relationships/hyperlink" Target="https://www.cdc.gov/workplacehealthpromotion/tools-resources/workplace-health/mental-health/index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dc.gov/workplacehealthpromotion/tools-resources/workplace-health/mental-health/index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calculate-feature-importance-with-python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364cc21af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364cc21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64cc21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64cc21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http://www.who.int/mediacentre/factsheets/fs369/en/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https://journals.sagepub.com/doi/full/10.1177/0149206315626269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https://www.cdc.gov/workplacehealthpromotion/tools-resources/workplace-health/mental-health/index.html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https://nihcm.org/publications/covid-19s-impact-on-mental-health-and-workplace-well-being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64cc21a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64cc21a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https://www.kaggle.com/osmi/mental-health-in-tech-survey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64cc21a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64cc21a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https://www.kaggle.com/osmi/mental-health-in-tech-survey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64cc21af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64cc21af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https://www.cdc.gov/workplacehealthpromotion/tools-resources/workplace-health/mental-health/index.html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6. https://www.ncbi.nlm.nih.gov/pmc/articles/PMC3916086/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64cc21a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64cc21a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https://machinelearningmastery.com/calculate-feature-importance-with-python/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64cc21a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64cc21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osmi/mental-health-in-tech-surv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at Work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089819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Authors</a:t>
            </a:r>
            <a:r>
              <a:rPr lang="en"/>
              <a:t>: Tony, Navya, Kunaal, and Jaya (Group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Course</a:t>
            </a:r>
            <a:r>
              <a:rPr lang="en"/>
              <a:t>: DS 4002 - Data Science Final Project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Professor:</a:t>
            </a:r>
            <a:r>
              <a:rPr lang="en"/>
              <a:t> Brian Wright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Date: </a:t>
            </a:r>
            <a:r>
              <a:rPr lang="en"/>
              <a:t>January 5th,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3550"/>
            <a:ext cx="85206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2017, WHO estimated that 1 in 17 adults experience a serious mental illness each year</a:t>
            </a:r>
            <a:r>
              <a:rPr baseline="30000" lang="en"/>
              <a:t>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More than 44 million adults are affected annually by mental illnesses, many of whom are also active within the workforce</a:t>
            </a:r>
            <a:r>
              <a:rPr baseline="30000" lang="en" sz="1600">
                <a:solidFill>
                  <a:srgbClr val="666666"/>
                </a:solidFill>
                <a:highlight>
                  <a:srgbClr val="FFFFFF"/>
                </a:highlight>
              </a:rPr>
              <a:t>2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mental health and stress can negatively affect employee job performance, work engagement, communication with coworkers, physical capability, and other day-to-day functions</a:t>
            </a:r>
            <a:r>
              <a:rPr baseline="30000"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Only 57% of employees who report moderate depression and 40% of those who report severe depression receive treatment to control symptoms</a:t>
            </a:r>
            <a:r>
              <a:rPr baseline="30000"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COVID, mental health is increasingly affecting work life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55% of employees feel uncomfortable confiding in anyone at work</a:t>
            </a:r>
            <a:r>
              <a:rPr baseline="30000" lang="en" sz="1600"/>
              <a:t>4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Remote work can either be an alleviator or exacerbator of a mental illness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 Mental Health in Tech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73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dataset originates from a 2014 survey that measures attitudes towards mental health and frequency of mental health disorders in the tech workplace. The original dataset is from Open Sourcing Mental Illness (OSMI).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Link: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https://www.kaggle.com/osmi/mental-health-in-tech-survey</a:t>
            </a:r>
            <a:endParaRPr sz="17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Timestamp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Age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Gender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Country and state (if United States)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self_employed</a:t>
            </a:r>
            <a:r>
              <a:rPr lang="en" sz="1400"/>
              <a:t>: Are you self-employed?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family_history</a:t>
            </a:r>
            <a:r>
              <a:rPr lang="en" sz="1400"/>
              <a:t>: Do you have a family history of mental illness?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434343"/>
                </a:solidFill>
              </a:rPr>
              <a:t>treatment</a:t>
            </a:r>
            <a:r>
              <a:rPr lang="en" sz="1400">
                <a:solidFill>
                  <a:srgbClr val="434343"/>
                </a:solidFill>
              </a:rPr>
              <a:t>: Have you sought treatment for a mental health condition?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work_interfere</a:t>
            </a:r>
            <a:r>
              <a:rPr lang="en" sz="1400"/>
              <a:t>: If you have a mental health condition, do you feel that it interferes with your work?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00"/>
                </a:highlight>
              </a:rPr>
              <a:t>no_employees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: How many employees does your company or organization have?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00"/>
                </a:highlight>
              </a:rPr>
              <a:t>remote_work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: Do you work remotely (outside of an office) at least 50% of the time?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tech_company</a:t>
            </a:r>
            <a:r>
              <a:rPr lang="en" sz="1400"/>
              <a:t>: Is your employer primarily a tech company/organization?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00"/>
                </a:highlight>
              </a:rPr>
              <a:t>benefits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: Does your employer provide mental health benefits?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 </a:t>
            </a:r>
            <a:r>
              <a:rPr lang="en"/>
              <a:t>Mental Health in Tech</a:t>
            </a:r>
            <a:r>
              <a:rPr lang="en"/>
              <a:t> (Continued)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02800" y="722275"/>
            <a:ext cx="88083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care_options</a:t>
            </a:r>
            <a:r>
              <a:rPr lang="en" sz="1300"/>
              <a:t>: Do you know the options for mental health care your employer provides?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wellness_program</a:t>
            </a:r>
            <a:r>
              <a:rPr lang="en" sz="1300"/>
              <a:t>: Has your employer ever discussed mental health as part of an employee wellness program?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seek_help</a:t>
            </a:r>
            <a:r>
              <a:rPr lang="en" sz="1300"/>
              <a:t>: Does employer provide resources to learn more about mental health issues and how to seek help?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anonymity</a:t>
            </a:r>
            <a:r>
              <a:rPr lang="en" sz="1300"/>
              <a:t>: Is anonymity protected if employee takes advantage of mental health or substance abuse treatment?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leave</a:t>
            </a:r>
            <a:r>
              <a:rPr lang="en" sz="1300"/>
              <a:t>: How easy is it for you to take medical leave for a mental health condition?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mental</a:t>
            </a:r>
            <a:r>
              <a:rPr b="1" i="1" lang="en" sz="1300"/>
              <a:t>health</a:t>
            </a:r>
            <a:r>
              <a:rPr b="1" lang="en" sz="1300"/>
              <a:t>consequence</a:t>
            </a:r>
            <a:r>
              <a:rPr lang="en" sz="1300"/>
              <a:t>: Do you think that discussing a mental health issue with your employer would have negative consequences?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phys</a:t>
            </a:r>
            <a:r>
              <a:rPr b="1" i="1" lang="en" sz="1300"/>
              <a:t>health</a:t>
            </a:r>
            <a:r>
              <a:rPr b="1" lang="en" sz="1300"/>
              <a:t>consequence</a:t>
            </a:r>
            <a:r>
              <a:rPr lang="en" sz="1300"/>
              <a:t>: Do you think that discussing a physical health issue with your employer would have negative consequences?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coworkers</a:t>
            </a:r>
            <a:r>
              <a:rPr lang="en" sz="1300"/>
              <a:t>: Would you be willing to discuss a mental health issue with your coworkers?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rgbClr val="000000"/>
                </a:solidFill>
                <a:highlight>
                  <a:srgbClr val="FF9900"/>
                </a:highlight>
              </a:rPr>
              <a:t>supervisor</a:t>
            </a:r>
            <a:r>
              <a:rPr lang="en" sz="1300">
                <a:solidFill>
                  <a:srgbClr val="000000"/>
                </a:solidFill>
                <a:highlight>
                  <a:srgbClr val="FF9900"/>
                </a:highlight>
              </a:rPr>
              <a:t>: Would you be willing to discuss a mental health issue with your direct supervisor(s)?</a:t>
            </a:r>
            <a:endParaRPr sz="1300">
              <a:solidFill>
                <a:srgbClr val="000000"/>
              </a:solidFill>
              <a:highlight>
                <a:srgbClr val="FF99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mental</a:t>
            </a:r>
            <a:r>
              <a:rPr b="1" i="1" lang="en" sz="1300"/>
              <a:t>health</a:t>
            </a:r>
            <a:r>
              <a:rPr b="1" lang="en" sz="1300"/>
              <a:t>interview</a:t>
            </a:r>
            <a:r>
              <a:rPr lang="en" sz="1300"/>
              <a:t>: Would you bring up a mental health issue with a potential employer in an interview?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phys</a:t>
            </a:r>
            <a:r>
              <a:rPr b="1" i="1" lang="en" sz="1300"/>
              <a:t>health</a:t>
            </a:r>
            <a:r>
              <a:rPr b="1" lang="en" sz="1300"/>
              <a:t>interview</a:t>
            </a:r>
            <a:r>
              <a:rPr lang="en" sz="1300"/>
              <a:t>: Would you bring up a physical health issue with a potential employer in an interview?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mental</a:t>
            </a:r>
            <a:r>
              <a:rPr b="1" i="1" lang="en" sz="1300"/>
              <a:t>vs</a:t>
            </a:r>
            <a:r>
              <a:rPr b="1" lang="en" sz="1300"/>
              <a:t>physical</a:t>
            </a:r>
            <a:r>
              <a:rPr lang="en" sz="1300"/>
              <a:t>: Do you feel that your employer takes mental health as seriously as physical health?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rgbClr val="000000"/>
                </a:solidFill>
                <a:highlight>
                  <a:srgbClr val="FFFF00"/>
                </a:highlight>
              </a:rPr>
              <a:t>obs_consequence</a:t>
            </a:r>
            <a:r>
              <a:rPr lang="en" sz="1300">
                <a:solidFill>
                  <a:srgbClr val="000000"/>
                </a:solidFill>
                <a:highlight>
                  <a:srgbClr val="FFFF00"/>
                </a:highlight>
              </a:rPr>
              <a:t>: Have you heard of or observed negative consequences for coworkers with mental health conditions in your workplace?</a:t>
            </a:r>
            <a:endParaRPr sz="13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comments</a:t>
            </a:r>
            <a:r>
              <a:rPr lang="en" sz="1300"/>
              <a:t>: Any additional notes or comments</a:t>
            </a:r>
            <a:endParaRPr sz="1300"/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5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Research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31750"/>
            <a:ext cx="85206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CDC Workplace Health Guide - Mental Health in the Workplace</a:t>
            </a:r>
            <a:r>
              <a:rPr baseline="30000" lang="en" sz="1900"/>
              <a:t>5</a:t>
            </a:r>
            <a:endParaRPr baseline="30000"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Tracks mental health solutions, awareness frameworks, and strategies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Encourages employers to monitor indicators and risk factors of mental health such as </a:t>
            </a:r>
            <a:r>
              <a:rPr b="1" lang="en" sz="1600"/>
              <a:t>stigma</a:t>
            </a:r>
            <a:r>
              <a:rPr lang="en" sz="1600"/>
              <a:t>, </a:t>
            </a:r>
            <a:r>
              <a:rPr b="1" lang="en" sz="1600"/>
              <a:t>lack of health care,</a:t>
            </a:r>
            <a:r>
              <a:rPr lang="en" sz="1600"/>
              <a:t> and </a:t>
            </a:r>
            <a:r>
              <a:rPr b="1" lang="en" sz="1600"/>
              <a:t>lack of social connections</a:t>
            </a:r>
            <a:endParaRPr b="1"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Predictors of repeated sick leave in the workplace because of mental disorders (Sado et al.)</a:t>
            </a:r>
            <a:r>
              <a:rPr baseline="30000" lang="en" sz="1900"/>
              <a:t>6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Analyzed Return to Work (RTW) and repeated sick leave rates among 194 subjects employed at a manufacturing company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Exploratory Variables: RTW, sex, age at time of employment, job tenure, diagnosis,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Methods: Univariate Analyses using log-rank test and multivariate analysis using Cox proportional hazard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Results: Strongest predictors of repeated sick leave were found to be </a:t>
            </a:r>
            <a:r>
              <a:rPr b="1" lang="en" sz="1600"/>
              <a:t>age</a:t>
            </a:r>
            <a:r>
              <a:rPr lang="en" sz="1600"/>
              <a:t> and </a:t>
            </a:r>
            <a:r>
              <a:rPr b="1" lang="en" sz="1600"/>
              <a:t>previous sick-leave episodes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4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predictors: Would you be willing to discuss a mental health issue with your direct supervisor(s) {e.g., </a:t>
            </a:r>
            <a:r>
              <a:rPr b="1" lang="en"/>
              <a:t>target</a:t>
            </a:r>
            <a:r>
              <a:rPr lang="en"/>
              <a:t> in the dataset}?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Obs_consequence</a:t>
            </a:r>
            <a:r>
              <a:rPr lang="en"/>
              <a:t>: Have you heard of or observed negative consequences for coworkers with mental health conditions in your workplace?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No_employees:</a:t>
            </a:r>
            <a:r>
              <a:rPr lang="en"/>
              <a:t>  How many employees does your company or organization have?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Remote_work:</a:t>
            </a:r>
            <a:r>
              <a:rPr lang="en"/>
              <a:t> Do you work remotely (outside of an office) at least 50% of the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Benefits: </a:t>
            </a:r>
            <a:r>
              <a:rPr lang="en"/>
              <a:t>Does your employer provide mental health benefits?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Null Hypothesis: </a:t>
            </a:r>
            <a:r>
              <a:rPr lang="en"/>
              <a:t>The 4 target predictors do not constitute the majority (50%) of feature importance when predicting whether employees are willing to discuss mental health issues with supervisors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Alternative Hypothesis: </a:t>
            </a:r>
            <a:r>
              <a:rPr lang="en"/>
              <a:t>The 4 target predictors constitute the majority (50%) of feature importance when predicting whether employees are willing to discuss mental health issues with supervisors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7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Determined TechStack</a:t>
            </a:r>
            <a:endParaRPr sz="36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Google Colaboratory (Python) &amp; Google Drive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Github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Visual Studio Code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LiveShare Extension (Potentially)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