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9" r:id="rId9"/>
    <p:sldId id="270" r:id="rId10"/>
    <p:sldId id="262" r:id="rId11"/>
    <p:sldId id="266" r:id="rId12"/>
  </p:sldIdLst>
  <p:sldSz cx="18288000" cy="10287000"/>
  <p:notesSz cx="6858000" cy="9144000"/>
  <p:embeddedFontLst>
    <p:embeddedFont>
      <p:font typeface="HK Grotesk" panose="020B0604020202020204" charset="-52"/>
      <p:regular r:id="rId13"/>
    </p:embeddedFont>
    <p:embeddedFont>
      <p:font typeface="HK Grotesk Bold" panose="020B0604020202020204" charset="-52"/>
      <p:regular r:id="rId14"/>
    </p:embeddedFont>
    <p:embeddedFont>
      <p:font typeface="HK Grotesk Medium" panose="020B0604020202020204" charset="-52"/>
      <p:regular r:id="rId15"/>
    </p:embeddedFont>
    <p:embeddedFont>
      <p:font typeface="Open Sans" panose="020B0606030504020204" pitchFamily="34" charset="0"/>
      <p:regular r:id="rId16"/>
      <p:bold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0" d="100"/>
          <a:sy n="60" d="100"/>
        </p:scale>
        <p:origin x="370" y="67"/>
      </p:cViewPr>
      <p:guideLst>
        <p:guide orient="horz" pos="3240"/>
        <p:guide pos="57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8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574533"/>
            <a:ext cx="7706900" cy="5137933"/>
            <a:chOff x="0" y="0"/>
            <a:chExt cx="10275866" cy="6850578"/>
          </a:xfrm>
        </p:grpSpPr>
        <p:sp>
          <p:nvSpPr>
            <p:cNvPr id="3" name="Freeform 3"/>
            <p:cNvSpPr/>
            <p:nvPr/>
          </p:nvSpPr>
          <p:spPr>
            <a:xfrm>
              <a:off x="3425289" y="0"/>
              <a:ext cx="6850578" cy="6850578"/>
            </a:xfrm>
            <a:custGeom>
              <a:avLst/>
              <a:gdLst/>
              <a:ahLst/>
              <a:cxnLst/>
              <a:rect l="l" t="t" r="r" b="b"/>
              <a:pathLst>
                <a:path w="6850578" h="6850578">
                  <a:moveTo>
                    <a:pt x="0" y="0"/>
                  </a:moveTo>
                  <a:lnTo>
                    <a:pt x="6850577" y="0"/>
                  </a:lnTo>
                  <a:lnTo>
                    <a:pt x="6850577" y="6850578"/>
                  </a:lnTo>
                  <a:lnTo>
                    <a:pt x="0" y="68505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ru-RU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6850578" cy="6850578"/>
            </a:xfrm>
            <a:custGeom>
              <a:avLst/>
              <a:gdLst/>
              <a:ahLst/>
              <a:cxnLst/>
              <a:rect l="l" t="t" r="r" b="b"/>
              <a:pathLst>
                <a:path w="6850578" h="6850578">
                  <a:moveTo>
                    <a:pt x="0" y="0"/>
                  </a:moveTo>
                  <a:lnTo>
                    <a:pt x="6850578" y="0"/>
                  </a:lnTo>
                  <a:lnTo>
                    <a:pt x="6850578" y="6850578"/>
                  </a:lnTo>
                  <a:lnTo>
                    <a:pt x="0" y="68505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144000" y="2986087"/>
            <a:ext cx="8775583" cy="431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1356"/>
              </a:lnSpc>
            </a:pPr>
            <a:r>
              <a:rPr lang="en-US" sz="9463" b="1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Разработка транслятора C++ на Python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6535400" y="9334500"/>
            <a:ext cx="1273705" cy="390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500" b="1" dirty="0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01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>
            <a:extLst>
              <a:ext uri="{FF2B5EF4-FFF2-40B4-BE49-F238E27FC236}">
                <a16:creationId xmlns:a16="http://schemas.microsoft.com/office/drawing/2014/main" id="{B6EAF64C-2E3B-E76D-0FBA-6F749DB2659A}"/>
              </a:ext>
            </a:extLst>
          </p:cNvPr>
          <p:cNvSpPr txBox="1"/>
          <p:nvPr/>
        </p:nvSpPr>
        <p:spPr>
          <a:xfrm>
            <a:off x="762000" y="790911"/>
            <a:ext cx="14192912" cy="10097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700"/>
              </a:lnSpc>
            </a:pPr>
            <a:r>
              <a:rPr lang="ru-RU" sz="7000" b="1" dirty="0">
                <a:latin typeface=" HK Grotesk Bold"/>
                <a:ea typeface="HK Grotesk Bold"/>
                <a:cs typeface="HK Grotesk Bold"/>
                <a:sym typeface="HK Grotesk Bold"/>
              </a:rPr>
              <a:t>Тестирование</a:t>
            </a:r>
            <a:endParaRPr lang="en-US" sz="7000" b="1" dirty="0">
              <a:latin typeface=" 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3CDDB297-624F-8F1F-3A20-038F1CC057B3}"/>
              </a:ext>
            </a:extLst>
          </p:cNvPr>
          <p:cNvSpPr txBox="1"/>
          <p:nvPr/>
        </p:nvSpPr>
        <p:spPr>
          <a:xfrm>
            <a:off x="437488" y="2247900"/>
            <a:ext cx="16707512" cy="5193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23851" lvl="1" algn="l">
              <a:lnSpc>
                <a:spcPts val="4200"/>
              </a:lnSpc>
              <a:spcAft>
                <a:spcPts val="1200"/>
              </a:spcAft>
            </a:pPr>
            <a:r>
              <a:rPr lang="ru-RU" sz="3000" dirty="0">
                <a:latin typeface="HK Grotesk "/>
                <a:ea typeface="Open Sans"/>
                <a:cs typeface="Open Sans"/>
                <a:sym typeface="Open Sans"/>
              </a:rPr>
              <a:t>Количество тестовых ситуации - </a:t>
            </a:r>
            <a:r>
              <a:rPr lang="ru-RU" sz="3000" b="1" dirty="0">
                <a:latin typeface="HK Grotesk "/>
                <a:ea typeface="Open Sans"/>
                <a:cs typeface="Open Sans"/>
                <a:sym typeface="Open Sans"/>
              </a:rPr>
              <a:t>11</a:t>
            </a: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id="{C1009026-B533-955D-EF07-151B7CBF811A}"/>
              </a:ext>
            </a:extLst>
          </p:cNvPr>
          <p:cNvSpPr txBox="1"/>
          <p:nvPr/>
        </p:nvSpPr>
        <p:spPr>
          <a:xfrm>
            <a:off x="435030" y="3283363"/>
            <a:ext cx="16707512" cy="5193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23851" lvl="1" algn="l">
              <a:lnSpc>
                <a:spcPts val="4200"/>
              </a:lnSpc>
              <a:spcAft>
                <a:spcPts val="1200"/>
              </a:spcAft>
            </a:pPr>
            <a:r>
              <a:rPr lang="ru-RU" sz="3000" dirty="0">
                <a:latin typeface="HK Grotesk "/>
                <a:ea typeface="Open Sans"/>
                <a:cs typeface="Open Sans"/>
                <a:sym typeface="Open Sans"/>
              </a:rPr>
              <a:t>Матрица покрытия требований тестами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D7BE29FA-8216-83DE-1965-24214D3FD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85" y="4120029"/>
            <a:ext cx="17437937" cy="2971800"/>
          </a:xfrm>
          <a:prstGeom prst="rect">
            <a:avLst/>
          </a:prstGeom>
        </p:spPr>
      </p:pic>
      <p:sp>
        <p:nvSpPr>
          <p:cNvPr id="2" name="TextBox 4">
            <a:extLst>
              <a:ext uri="{FF2B5EF4-FFF2-40B4-BE49-F238E27FC236}">
                <a16:creationId xmlns:a16="http://schemas.microsoft.com/office/drawing/2014/main" id="{43D3FC50-2318-1806-359E-3AA6B80826E7}"/>
              </a:ext>
            </a:extLst>
          </p:cNvPr>
          <p:cNvSpPr txBox="1"/>
          <p:nvPr/>
        </p:nvSpPr>
        <p:spPr>
          <a:xfrm>
            <a:off x="17268069" y="9105900"/>
            <a:ext cx="1273705" cy="390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ru-RU" sz="2500" b="1" dirty="0">
                <a:solidFill>
                  <a:srgbClr val="191824"/>
                </a:solidFill>
                <a:latin typeface="HK Grotesk "/>
                <a:ea typeface="HK Grotesk Medium"/>
                <a:cs typeface="HK Grotesk Medium"/>
                <a:sym typeface="HK Grotesk Medium"/>
              </a:rPr>
              <a:t>10</a:t>
            </a:r>
            <a:endParaRPr lang="en-US" sz="2500" b="1" dirty="0">
              <a:solidFill>
                <a:srgbClr val="191824"/>
              </a:solidFill>
              <a:latin typeface="HK Grotesk "/>
              <a:ea typeface="HK Grotesk Medium"/>
              <a:cs typeface="HK Grotesk Medium"/>
              <a:sym typeface="HK Grotesk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F972B-81B1-726B-99AD-4F4D64464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8947DACE-FFCE-A26B-76BA-C95FA61D9ED2}"/>
              </a:ext>
            </a:extLst>
          </p:cNvPr>
          <p:cNvSpPr/>
          <p:nvPr/>
        </p:nvSpPr>
        <p:spPr>
          <a:xfrm>
            <a:off x="3140351" y="651408"/>
            <a:ext cx="12007298" cy="8984184"/>
          </a:xfrm>
          <a:custGeom>
            <a:avLst/>
            <a:gdLst/>
            <a:ahLst/>
            <a:cxnLst/>
            <a:rect l="l" t="t" r="r" b="b"/>
            <a:pathLst>
              <a:path w="12007298" h="8984184">
                <a:moveTo>
                  <a:pt x="0" y="0"/>
                </a:moveTo>
                <a:lnTo>
                  <a:pt x="12007298" y="0"/>
                </a:lnTo>
                <a:lnTo>
                  <a:pt x="12007298" y="8984184"/>
                </a:lnTo>
                <a:lnTo>
                  <a:pt x="0" y="89841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07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3842174"/>
            <a:ext cx="18288000" cy="6444826"/>
          </a:xfrm>
          <a:prstGeom prst="rect">
            <a:avLst/>
          </a:prstGeom>
          <a:solidFill>
            <a:srgbClr val="191824"/>
          </a:solidFill>
        </p:spPr>
        <p:txBody>
          <a:bodyPr/>
          <a:lstStyle/>
          <a:p>
            <a:endParaRPr lang="ru-RU"/>
          </a:p>
        </p:txBody>
      </p:sp>
      <p:sp>
        <p:nvSpPr>
          <p:cNvPr id="3" name="Freeform 3"/>
          <p:cNvSpPr/>
          <p:nvPr/>
        </p:nvSpPr>
        <p:spPr>
          <a:xfrm rot="6000" flipH="1">
            <a:off x="-3641" y="6098909"/>
            <a:ext cx="9151282" cy="4196067"/>
          </a:xfrm>
          <a:custGeom>
            <a:avLst/>
            <a:gdLst/>
            <a:ahLst/>
            <a:cxnLst/>
            <a:rect l="l" t="t" r="r" b="b"/>
            <a:pathLst>
              <a:path w="9151282" h="4196067">
                <a:moveTo>
                  <a:pt x="9151282" y="15960"/>
                </a:moveTo>
                <a:lnTo>
                  <a:pt x="7296" y="0"/>
                </a:lnTo>
                <a:lnTo>
                  <a:pt x="0" y="4180108"/>
                </a:lnTo>
                <a:lnTo>
                  <a:pt x="9143986" y="4196067"/>
                </a:lnTo>
                <a:lnTo>
                  <a:pt x="9151282" y="1596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550" b="-248"/>
            </a:stretch>
          </a:blipFill>
        </p:spPr>
        <p:txBody>
          <a:bodyPr/>
          <a:lstStyle/>
          <a:p>
            <a:endParaRPr lang="ru-RU"/>
          </a:p>
        </p:txBody>
      </p:sp>
      <p:sp>
        <p:nvSpPr>
          <p:cNvPr id="4" name="TextBox 4"/>
          <p:cNvSpPr txBox="1"/>
          <p:nvPr/>
        </p:nvSpPr>
        <p:spPr>
          <a:xfrm>
            <a:off x="2286131" y="1329348"/>
            <a:ext cx="15318090" cy="9900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699"/>
              </a:lnSpc>
            </a:pPr>
            <a:r>
              <a:rPr lang="en-US" sz="6999" b="1" dirty="0">
                <a:solidFill>
                  <a:srgbClr val="19182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СОСТАВ КОМАНДЫ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3683" y="4573129"/>
            <a:ext cx="6521227" cy="600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9"/>
              </a:lnSpc>
            </a:pPr>
            <a:r>
              <a:rPr lang="en-US" sz="3699" b="1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Колпакова Александра</a:t>
            </a:r>
          </a:p>
        </p:txBody>
      </p:sp>
      <p:sp>
        <p:nvSpPr>
          <p:cNvPr id="6" name="Freeform 6"/>
          <p:cNvSpPr/>
          <p:nvPr/>
        </p:nvSpPr>
        <p:spPr>
          <a:xfrm>
            <a:off x="9144000" y="6106886"/>
            <a:ext cx="8996576" cy="4112720"/>
          </a:xfrm>
          <a:custGeom>
            <a:avLst/>
            <a:gdLst/>
            <a:ahLst/>
            <a:cxnLst/>
            <a:rect l="l" t="t" r="r" b="b"/>
            <a:pathLst>
              <a:path w="8996576" h="4112720">
                <a:moveTo>
                  <a:pt x="0" y="0"/>
                </a:moveTo>
                <a:lnTo>
                  <a:pt x="8996576" y="0"/>
                </a:lnTo>
                <a:lnTo>
                  <a:pt x="8996576" y="4112720"/>
                </a:lnTo>
                <a:lnTo>
                  <a:pt x="0" y="41127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  <p:sp>
        <p:nvSpPr>
          <p:cNvPr id="7" name="TextBox 7"/>
          <p:cNvSpPr txBox="1"/>
          <p:nvPr/>
        </p:nvSpPr>
        <p:spPr>
          <a:xfrm>
            <a:off x="5436937" y="4573129"/>
            <a:ext cx="3707063" cy="600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9"/>
              </a:lnSpc>
            </a:pPr>
            <a:r>
              <a:rPr lang="en-US" sz="3699" b="1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Егорова Ксения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306669" y="4573129"/>
            <a:ext cx="3990845" cy="600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9"/>
              </a:lnSpc>
            </a:pPr>
            <a:r>
              <a:rPr lang="en-US" sz="3699" b="1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Олейникова Анна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603414" y="4573129"/>
            <a:ext cx="4500291" cy="6007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809"/>
              </a:lnSpc>
            </a:pPr>
            <a:r>
              <a:rPr lang="en-US" sz="3699" b="1" dirty="0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Мартын Владислав</a:t>
            </a: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8401F046-5E7E-E191-BD51-A05EFAC69D6F}"/>
              </a:ext>
            </a:extLst>
          </p:cNvPr>
          <p:cNvSpPr txBox="1"/>
          <p:nvPr/>
        </p:nvSpPr>
        <p:spPr>
          <a:xfrm>
            <a:off x="16529376" y="9604040"/>
            <a:ext cx="1273705" cy="390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500" b="1" dirty="0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0</a:t>
            </a:r>
            <a:r>
              <a:rPr lang="ru-RU" sz="2500" b="1" dirty="0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2</a:t>
            </a:r>
            <a:endParaRPr lang="en-US" sz="2500" b="1" dirty="0">
              <a:solidFill>
                <a:srgbClr val="FFFFFF"/>
              </a:solidFill>
              <a:latin typeface="HK Grotesk Medium"/>
              <a:ea typeface="HK Grotesk Medium"/>
              <a:cs typeface="HK Grotesk Medium"/>
              <a:sym typeface="HK Grotesk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10594" y="500173"/>
            <a:ext cx="12081501" cy="13077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199"/>
              </a:lnSpc>
            </a:pPr>
            <a:r>
              <a:rPr lang="ru-RU" sz="7000" b="1" dirty="0">
                <a:solidFill>
                  <a:srgbClr val="19182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ОПИСАНИЕ</a:t>
            </a:r>
            <a:r>
              <a:rPr lang="ru-RU" sz="8499" b="1" dirty="0">
                <a:solidFill>
                  <a:srgbClr val="19182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</a:t>
            </a:r>
            <a:r>
              <a:rPr lang="ru-RU" sz="7000" b="1" dirty="0">
                <a:solidFill>
                  <a:srgbClr val="19182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ПРОЕКТА</a:t>
            </a:r>
            <a:endParaRPr lang="en-US" sz="7000" b="1" dirty="0">
              <a:solidFill>
                <a:srgbClr val="19182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6459200" y="9410700"/>
            <a:ext cx="1273705" cy="390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500" b="1">
                <a:solidFill>
                  <a:srgbClr val="191824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03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294609" y="2377859"/>
            <a:ext cx="7612100" cy="5960314"/>
            <a:chOff x="0" y="0"/>
            <a:chExt cx="10149467" cy="7947085"/>
          </a:xfrm>
        </p:grpSpPr>
        <p:sp>
          <p:nvSpPr>
            <p:cNvPr id="5" name="Freeform 5"/>
            <p:cNvSpPr/>
            <p:nvPr/>
          </p:nvSpPr>
          <p:spPr>
            <a:xfrm>
              <a:off x="5027165" y="0"/>
              <a:ext cx="5122301" cy="6178214"/>
            </a:xfrm>
            <a:custGeom>
              <a:avLst/>
              <a:gdLst/>
              <a:ahLst/>
              <a:cxnLst/>
              <a:rect l="l" t="t" r="r" b="b"/>
              <a:pathLst>
                <a:path w="5122301" h="6178214">
                  <a:moveTo>
                    <a:pt x="0" y="0"/>
                  </a:moveTo>
                  <a:lnTo>
                    <a:pt x="5122302" y="0"/>
                  </a:lnTo>
                  <a:lnTo>
                    <a:pt x="5122302" y="6178214"/>
                  </a:lnTo>
                  <a:lnTo>
                    <a:pt x="0" y="61782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ru-RU"/>
            </a:p>
          </p:txBody>
        </p:sp>
        <p:sp>
          <p:nvSpPr>
            <p:cNvPr id="6" name="Freeform 6"/>
            <p:cNvSpPr/>
            <p:nvPr/>
          </p:nvSpPr>
          <p:spPr>
            <a:xfrm>
              <a:off x="0" y="2252882"/>
              <a:ext cx="6104896" cy="5694203"/>
            </a:xfrm>
            <a:custGeom>
              <a:avLst/>
              <a:gdLst/>
              <a:ahLst/>
              <a:cxnLst/>
              <a:rect l="l" t="t" r="r" b="b"/>
              <a:pathLst>
                <a:path w="6104896" h="5694203">
                  <a:moveTo>
                    <a:pt x="0" y="0"/>
                  </a:moveTo>
                  <a:lnTo>
                    <a:pt x="6104896" y="0"/>
                  </a:lnTo>
                  <a:lnTo>
                    <a:pt x="6104896" y="5694203"/>
                  </a:lnTo>
                  <a:lnTo>
                    <a:pt x="0" y="56942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9139238" y="4679950"/>
            <a:ext cx="9525" cy="993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910594" y="2469718"/>
            <a:ext cx="9460627" cy="61325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767"/>
              </a:lnSpc>
            </a:pPr>
            <a:r>
              <a:rPr lang="en-US" sz="3200" dirty="0" err="1">
                <a:solidFill>
                  <a:srgbClr val="191824"/>
                </a:solidFill>
                <a:latin typeface="HK Grotesk" panose="020B0604020202020204" charset="-52"/>
                <a:ea typeface="Open Sans"/>
                <a:cs typeface="Open Sans"/>
                <a:sym typeface="Open Sans"/>
              </a:rPr>
              <a:t>Проект</a:t>
            </a:r>
            <a:r>
              <a:rPr lang="en-US" sz="3200" dirty="0">
                <a:solidFill>
                  <a:srgbClr val="191824"/>
                </a:solidFill>
                <a:latin typeface="HK Grotesk" panose="020B0604020202020204" charset="-52"/>
                <a:ea typeface="Open Sans"/>
                <a:cs typeface="Open Sans"/>
                <a:sym typeface="Open Sans"/>
              </a:rPr>
              <a:t> </a:t>
            </a:r>
            <a:r>
              <a:rPr lang="en-US" sz="3200" dirty="0" err="1">
                <a:solidFill>
                  <a:srgbClr val="191824"/>
                </a:solidFill>
                <a:latin typeface="HK Grotesk" panose="020B0604020202020204" charset="-52"/>
                <a:ea typeface="Open Sans"/>
                <a:cs typeface="Open Sans"/>
                <a:sym typeface="Open Sans"/>
              </a:rPr>
              <a:t>направлен</a:t>
            </a:r>
            <a:r>
              <a:rPr lang="en-US" sz="3200" dirty="0">
                <a:solidFill>
                  <a:srgbClr val="191824"/>
                </a:solidFill>
                <a:latin typeface="HK Grotesk" panose="020B0604020202020204" charset="-52"/>
                <a:ea typeface="Open Sans"/>
                <a:cs typeface="Open Sans"/>
                <a:sym typeface="Open Sans"/>
              </a:rPr>
              <a:t> </a:t>
            </a:r>
            <a:r>
              <a:rPr lang="en-US" sz="3200" dirty="0" err="1">
                <a:solidFill>
                  <a:srgbClr val="191824"/>
                </a:solidFill>
                <a:latin typeface="HK Grotesk" panose="020B0604020202020204" charset="-52"/>
                <a:ea typeface="Open Sans"/>
                <a:cs typeface="Open Sans"/>
                <a:sym typeface="Open Sans"/>
              </a:rPr>
              <a:t>на</a:t>
            </a:r>
            <a:r>
              <a:rPr lang="en-US" sz="3200" dirty="0">
                <a:solidFill>
                  <a:srgbClr val="191824"/>
                </a:solidFill>
                <a:latin typeface="HK Grotesk" panose="020B0604020202020204" charset="-52"/>
                <a:ea typeface="Open Sans"/>
                <a:cs typeface="Open Sans"/>
                <a:sym typeface="Open Sans"/>
              </a:rPr>
              <a:t> </a:t>
            </a:r>
            <a:r>
              <a:rPr lang="en-US" sz="3200" dirty="0" err="1">
                <a:solidFill>
                  <a:srgbClr val="191824"/>
                </a:solidFill>
                <a:latin typeface="HK Grotesk" panose="020B0604020202020204" charset="-52"/>
                <a:ea typeface="Open Sans"/>
                <a:cs typeface="Open Sans"/>
                <a:sym typeface="Open Sans"/>
              </a:rPr>
              <a:t>создание</a:t>
            </a:r>
            <a:r>
              <a:rPr lang="en-US" sz="3200" dirty="0">
                <a:solidFill>
                  <a:srgbClr val="191824"/>
                </a:solidFill>
                <a:latin typeface="HK Grotesk" panose="020B0604020202020204" charset="-52"/>
                <a:ea typeface="Open Sans"/>
                <a:cs typeface="Open Sans"/>
                <a:sym typeface="Open Sans"/>
              </a:rPr>
              <a:t> </a:t>
            </a:r>
            <a:r>
              <a:rPr lang="en-US" sz="3200" dirty="0" err="1">
                <a:solidFill>
                  <a:srgbClr val="191824"/>
                </a:solidFill>
                <a:latin typeface="HK Grotesk" panose="020B0604020202020204" charset="-52"/>
                <a:ea typeface="Open Sans"/>
                <a:cs typeface="Open Sans"/>
                <a:sym typeface="Open Sans"/>
              </a:rPr>
              <a:t>инструмента</a:t>
            </a:r>
            <a:r>
              <a:rPr lang="en-US" sz="3200" dirty="0">
                <a:solidFill>
                  <a:srgbClr val="191824"/>
                </a:solidFill>
                <a:latin typeface="HK Grotesk" panose="020B0604020202020204" charset="-52"/>
                <a:ea typeface="Open Sans"/>
                <a:cs typeface="Open Sans"/>
                <a:sym typeface="Open Sans"/>
              </a:rPr>
              <a:t>, </a:t>
            </a:r>
            <a:r>
              <a:rPr lang="en-US" sz="3200" dirty="0" err="1">
                <a:solidFill>
                  <a:srgbClr val="191824"/>
                </a:solidFill>
                <a:latin typeface="HK Grotesk" panose="020B0604020202020204" charset="-52"/>
                <a:ea typeface="Open Sans"/>
                <a:cs typeface="Open Sans"/>
                <a:sym typeface="Open Sans"/>
              </a:rPr>
              <a:t>способного</a:t>
            </a:r>
            <a:r>
              <a:rPr lang="en-US" sz="3200" dirty="0">
                <a:solidFill>
                  <a:srgbClr val="191824"/>
                </a:solidFill>
                <a:latin typeface="HK Grotesk" panose="020B0604020202020204" charset="-52"/>
                <a:ea typeface="Open Sans"/>
                <a:cs typeface="Open Sans"/>
                <a:sym typeface="Open Sans"/>
              </a:rPr>
              <a:t> </a:t>
            </a:r>
            <a:r>
              <a:rPr lang="en-US" sz="3200" dirty="0" err="1">
                <a:solidFill>
                  <a:srgbClr val="191824"/>
                </a:solidFill>
                <a:latin typeface="HK Grotesk" panose="020B0604020202020204" charset="-52"/>
                <a:ea typeface="Open Sans"/>
                <a:cs typeface="Open Sans"/>
                <a:sym typeface="Open Sans"/>
              </a:rPr>
              <a:t>автоматически</a:t>
            </a:r>
            <a:r>
              <a:rPr lang="en-US" sz="3200" dirty="0">
                <a:solidFill>
                  <a:srgbClr val="191824"/>
                </a:solidFill>
                <a:latin typeface="HK Grotesk" panose="020B0604020202020204" charset="-52"/>
                <a:ea typeface="Open Sans"/>
                <a:cs typeface="Open Sans"/>
                <a:sym typeface="Open Sans"/>
              </a:rPr>
              <a:t> </a:t>
            </a:r>
            <a:r>
              <a:rPr lang="en-US" sz="3200" dirty="0" err="1">
                <a:solidFill>
                  <a:srgbClr val="191824"/>
                </a:solidFill>
                <a:latin typeface="HK Grotesk" panose="020B0604020202020204" charset="-52"/>
                <a:ea typeface="Open Sans"/>
                <a:cs typeface="Open Sans"/>
                <a:sym typeface="Open Sans"/>
              </a:rPr>
              <a:t>переводить</a:t>
            </a:r>
            <a:r>
              <a:rPr lang="en-US" sz="3200" dirty="0">
                <a:solidFill>
                  <a:srgbClr val="191824"/>
                </a:solidFill>
                <a:latin typeface="HK Grotesk" panose="020B0604020202020204" charset="-52"/>
                <a:ea typeface="Open Sans"/>
                <a:cs typeface="Open Sans"/>
                <a:sym typeface="Open Sans"/>
              </a:rPr>
              <a:t> </a:t>
            </a:r>
            <a:r>
              <a:rPr lang="en-US" sz="3200" dirty="0" err="1">
                <a:solidFill>
                  <a:srgbClr val="191824"/>
                </a:solidFill>
                <a:latin typeface="HK Grotesk" panose="020B0604020202020204" charset="-52"/>
                <a:ea typeface="Open Sans"/>
                <a:cs typeface="Open Sans"/>
                <a:sym typeface="Open Sans"/>
              </a:rPr>
              <a:t>код</a:t>
            </a:r>
            <a:r>
              <a:rPr lang="en-US" sz="3200" dirty="0">
                <a:solidFill>
                  <a:srgbClr val="191824"/>
                </a:solidFill>
                <a:latin typeface="HK Grotesk" panose="020B0604020202020204" charset="-52"/>
                <a:ea typeface="Open Sans"/>
                <a:cs typeface="Open Sans"/>
                <a:sym typeface="Open Sans"/>
              </a:rPr>
              <a:t> с </a:t>
            </a:r>
            <a:r>
              <a:rPr lang="en-US" sz="3200" dirty="0" err="1">
                <a:solidFill>
                  <a:srgbClr val="191824"/>
                </a:solidFill>
                <a:latin typeface="HK Grotesk" panose="020B0604020202020204" charset="-52"/>
                <a:ea typeface="Open Sans"/>
                <a:cs typeface="Open Sans"/>
                <a:sym typeface="Open Sans"/>
              </a:rPr>
              <a:t>языка</a:t>
            </a:r>
            <a:r>
              <a:rPr lang="en-US" sz="3200" dirty="0">
                <a:solidFill>
                  <a:srgbClr val="191824"/>
                </a:solidFill>
                <a:latin typeface="HK Grotesk" panose="020B0604020202020204" charset="-52"/>
                <a:ea typeface="Open Sans"/>
                <a:cs typeface="Open Sans"/>
                <a:sym typeface="Open Sans"/>
              </a:rPr>
              <a:t> C++ </a:t>
            </a:r>
            <a:r>
              <a:rPr lang="en-US" sz="3200" dirty="0" err="1">
                <a:solidFill>
                  <a:srgbClr val="191824"/>
                </a:solidFill>
                <a:latin typeface="HK Grotesk" panose="020B0604020202020204" charset="-52"/>
                <a:ea typeface="Open Sans"/>
                <a:cs typeface="Open Sans"/>
                <a:sym typeface="Open Sans"/>
              </a:rPr>
              <a:t>на</a:t>
            </a:r>
            <a:r>
              <a:rPr lang="en-US" sz="3200" dirty="0">
                <a:solidFill>
                  <a:srgbClr val="191824"/>
                </a:solidFill>
                <a:latin typeface="HK Grotesk" panose="020B0604020202020204" charset="-52"/>
                <a:ea typeface="Open Sans"/>
                <a:cs typeface="Open Sans"/>
                <a:sym typeface="Open Sans"/>
              </a:rPr>
              <a:t> Python. </a:t>
            </a:r>
            <a:r>
              <a:rPr lang="en-US" sz="3200" dirty="0" err="1">
                <a:solidFill>
                  <a:srgbClr val="191824"/>
                </a:solidFill>
                <a:latin typeface="HK Grotesk" panose="020B0604020202020204" charset="-52"/>
                <a:ea typeface="Open Sans"/>
                <a:cs typeface="Open Sans"/>
                <a:sym typeface="Open Sans"/>
              </a:rPr>
              <a:t>Это</a:t>
            </a:r>
            <a:r>
              <a:rPr lang="en-US" sz="3200" dirty="0">
                <a:solidFill>
                  <a:srgbClr val="191824"/>
                </a:solidFill>
                <a:latin typeface="HK Grotesk" panose="020B0604020202020204" charset="-52"/>
                <a:ea typeface="Open Sans"/>
                <a:cs typeface="Open Sans"/>
                <a:sym typeface="Open Sans"/>
              </a:rPr>
              <a:t> </a:t>
            </a:r>
            <a:r>
              <a:rPr lang="en-US" sz="3200" dirty="0" err="1">
                <a:solidFill>
                  <a:srgbClr val="191824"/>
                </a:solidFill>
                <a:latin typeface="HK Grotesk" panose="020B0604020202020204" charset="-52"/>
                <a:ea typeface="Open Sans"/>
                <a:cs typeface="Open Sans"/>
                <a:sym typeface="Open Sans"/>
              </a:rPr>
              <a:t>особенно</a:t>
            </a:r>
            <a:r>
              <a:rPr lang="en-US" sz="3200" dirty="0">
                <a:solidFill>
                  <a:srgbClr val="191824"/>
                </a:solidFill>
                <a:latin typeface="HK Grotesk" panose="020B0604020202020204" charset="-52"/>
                <a:ea typeface="Open Sans"/>
                <a:cs typeface="Open Sans"/>
                <a:sym typeface="Open Sans"/>
              </a:rPr>
              <a:t> </a:t>
            </a:r>
            <a:r>
              <a:rPr lang="en-US" sz="3200" dirty="0" err="1">
                <a:solidFill>
                  <a:srgbClr val="191824"/>
                </a:solidFill>
                <a:latin typeface="HK Grotesk" panose="020B0604020202020204" charset="-52"/>
                <a:ea typeface="Open Sans"/>
                <a:cs typeface="Open Sans"/>
                <a:sym typeface="Open Sans"/>
              </a:rPr>
              <a:t>полезно</a:t>
            </a:r>
            <a:r>
              <a:rPr lang="en-US" sz="3200" dirty="0">
                <a:solidFill>
                  <a:srgbClr val="191824"/>
                </a:solidFill>
                <a:latin typeface="HK Grotesk" panose="020B0604020202020204" charset="-52"/>
                <a:ea typeface="Open Sans"/>
                <a:cs typeface="Open Sans"/>
                <a:sym typeface="Open Sans"/>
              </a:rPr>
              <a:t> </a:t>
            </a:r>
            <a:r>
              <a:rPr lang="en-US" sz="3200" dirty="0" err="1">
                <a:solidFill>
                  <a:srgbClr val="191824"/>
                </a:solidFill>
                <a:latin typeface="HK Grotesk" panose="020B0604020202020204" charset="-52"/>
                <a:ea typeface="Open Sans"/>
                <a:cs typeface="Open Sans"/>
                <a:sym typeface="Open Sans"/>
              </a:rPr>
              <a:t>для</a:t>
            </a:r>
            <a:r>
              <a:rPr lang="en-US" sz="3200" dirty="0">
                <a:solidFill>
                  <a:srgbClr val="191824"/>
                </a:solidFill>
                <a:latin typeface="HK Grotesk" panose="020B0604020202020204" charset="-52"/>
                <a:ea typeface="Open Sans"/>
                <a:cs typeface="Open Sans"/>
                <a:sym typeface="Open Sans"/>
              </a:rPr>
              <a:t> </a:t>
            </a:r>
            <a:r>
              <a:rPr lang="en-US" sz="3200" dirty="0" err="1">
                <a:solidFill>
                  <a:srgbClr val="191824"/>
                </a:solidFill>
                <a:latin typeface="HK Grotesk" panose="020B0604020202020204" charset="-52"/>
                <a:ea typeface="Open Sans"/>
                <a:cs typeface="Open Sans"/>
                <a:sym typeface="Open Sans"/>
              </a:rPr>
              <a:t>разработчиков</a:t>
            </a:r>
            <a:r>
              <a:rPr lang="en-US" sz="3200" dirty="0">
                <a:solidFill>
                  <a:srgbClr val="191824"/>
                </a:solidFill>
                <a:latin typeface="HK Grotesk" panose="020B0604020202020204" charset="-52"/>
                <a:ea typeface="Open Sans"/>
                <a:cs typeface="Open Sans"/>
                <a:sym typeface="Open Sans"/>
              </a:rPr>
              <a:t>, </a:t>
            </a:r>
            <a:r>
              <a:rPr lang="en-US" sz="3200" dirty="0" err="1">
                <a:solidFill>
                  <a:srgbClr val="191824"/>
                </a:solidFill>
                <a:latin typeface="HK Grotesk" panose="020B0604020202020204" charset="-52"/>
                <a:ea typeface="Open Sans"/>
                <a:cs typeface="Open Sans"/>
                <a:sym typeface="Open Sans"/>
              </a:rPr>
              <a:t>работающих</a:t>
            </a:r>
            <a:r>
              <a:rPr lang="en-US" sz="3200" dirty="0">
                <a:solidFill>
                  <a:srgbClr val="191824"/>
                </a:solidFill>
                <a:latin typeface="HK Grotesk" panose="020B0604020202020204" charset="-52"/>
                <a:ea typeface="Open Sans"/>
                <a:cs typeface="Open Sans"/>
                <a:sym typeface="Open Sans"/>
              </a:rPr>
              <a:t> с </a:t>
            </a:r>
            <a:r>
              <a:rPr lang="en-US" sz="3200" dirty="0" err="1">
                <a:solidFill>
                  <a:srgbClr val="191824"/>
                </a:solidFill>
                <a:latin typeface="HK Grotesk" panose="020B0604020202020204" charset="-52"/>
                <a:ea typeface="Open Sans"/>
                <a:cs typeface="Open Sans"/>
                <a:sym typeface="Open Sans"/>
              </a:rPr>
              <a:t>проектами</a:t>
            </a:r>
            <a:r>
              <a:rPr lang="en-US" sz="3200" dirty="0">
                <a:solidFill>
                  <a:srgbClr val="191824"/>
                </a:solidFill>
                <a:latin typeface="HK Grotesk" panose="020B0604020202020204" charset="-52"/>
                <a:ea typeface="Open Sans"/>
                <a:cs typeface="Open Sans"/>
                <a:sym typeface="Open Sans"/>
              </a:rPr>
              <a:t>, </a:t>
            </a:r>
            <a:r>
              <a:rPr lang="en-US" sz="3200" dirty="0" err="1">
                <a:solidFill>
                  <a:srgbClr val="191824"/>
                </a:solidFill>
                <a:latin typeface="HK Grotesk" panose="020B0604020202020204" charset="-52"/>
                <a:ea typeface="Open Sans"/>
                <a:cs typeface="Open Sans"/>
                <a:sym typeface="Open Sans"/>
              </a:rPr>
              <a:t>которые</a:t>
            </a:r>
            <a:r>
              <a:rPr lang="en-US" sz="3200" dirty="0">
                <a:solidFill>
                  <a:srgbClr val="191824"/>
                </a:solidFill>
                <a:latin typeface="HK Grotesk" panose="020B0604020202020204" charset="-52"/>
                <a:ea typeface="Open Sans"/>
                <a:cs typeface="Open Sans"/>
                <a:sym typeface="Open Sans"/>
              </a:rPr>
              <a:t> </a:t>
            </a:r>
            <a:r>
              <a:rPr lang="en-US" sz="3200" dirty="0" err="1">
                <a:solidFill>
                  <a:srgbClr val="191824"/>
                </a:solidFill>
                <a:latin typeface="HK Grotesk" panose="020B0604020202020204" charset="-52"/>
                <a:ea typeface="Open Sans"/>
                <a:cs typeface="Open Sans"/>
                <a:sym typeface="Open Sans"/>
              </a:rPr>
              <a:t>требуют</a:t>
            </a:r>
            <a:r>
              <a:rPr lang="en-US" sz="3200" dirty="0">
                <a:solidFill>
                  <a:srgbClr val="191824"/>
                </a:solidFill>
                <a:latin typeface="HK Grotesk" panose="020B0604020202020204" charset="-52"/>
                <a:ea typeface="Open Sans"/>
                <a:cs typeface="Open Sans"/>
                <a:sym typeface="Open Sans"/>
              </a:rPr>
              <a:t> </a:t>
            </a:r>
            <a:r>
              <a:rPr lang="en-US" sz="3200" dirty="0" err="1">
                <a:solidFill>
                  <a:srgbClr val="191824"/>
                </a:solidFill>
                <a:latin typeface="HK Grotesk" panose="020B0604020202020204" charset="-52"/>
                <a:ea typeface="Open Sans"/>
                <a:cs typeface="Open Sans"/>
                <a:sym typeface="Open Sans"/>
              </a:rPr>
              <a:t>перехода</a:t>
            </a:r>
            <a:r>
              <a:rPr lang="en-US" sz="3200" dirty="0">
                <a:solidFill>
                  <a:srgbClr val="191824"/>
                </a:solidFill>
                <a:latin typeface="HK Grotesk" panose="020B0604020202020204" charset="-52"/>
                <a:ea typeface="Open Sans"/>
                <a:cs typeface="Open Sans"/>
                <a:sym typeface="Open Sans"/>
              </a:rPr>
              <a:t> </a:t>
            </a:r>
            <a:r>
              <a:rPr lang="en-US" sz="3200" dirty="0" err="1">
                <a:solidFill>
                  <a:srgbClr val="191824"/>
                </a:solidFill>
                <a:latin typeface="HK Grotesk" panose="020B0604020202020204" charset="-52"/>
                <a:ea typeface="Open Sans"/>
                <a:cs typeface="Open Sans"/>
                <a:sym typeface="Open Sans"/>
              </a:rPr>
              <a:t>на</a:t>
            </a:r>
            <a:r>
              <a:rPr lang="en-US" sz="3200" dirty="0">
                <a:solidFill>
                  <a:srgbClr val="191824"/>
                </a:solidFill>
                <a:latin typeface="HK Grotesk" panose="020B0604020202020204" charset="-52"/>
                <a:ea typeface="Open Sans"/>
                <a:cs typeface="Open Sans"/>
                <a:sym typeface="Open Sans"/>
              </a:rPr>
              <a:t> Python </a:t>
            </a:r>
            <a:r>
              <a:rPr lang="en-US" sz="3200" dirty="0" err="1">
                <a:solidFill>
                  <a:srgbClr val="191824"/>
                </a:solidFill>
                <a:latin typeface="HK Grotesk" panose="020B0604020202020204" charset="-52"/>
                <a:ea typeface="Open Sans"/>
                <a:cs typeface="Open Sans"/>
                <a:sym typeface="Open Sans"/>
              </a:rPr>
              <a:t>или</a:t>
            </a:r>
            <a:r>
              <a:rPr lang="en-US" sz="3200" dirty="0">
                <a:solidFill>
                  <a:srgbClr val="191824"/>
                </a:solidFill>
                <a:latin typeface="HK Grotesk" panose="020B0604020202020204" charset="-52"/>
                <a:ea typeface="Open Sans"/>
                <a:cs typeface="Open Sans"/>
                <a:sym typeface="Open Sans"/>
              </a:rPr>
              <a:t> </a:t>
            </a:r>
            <a:r>
              <a:rPr lang="en-US" sz="3200" dirty="0" err="1">
                <a:solidFill>
                  <a:srgbClr val="191824"/>
                </a:solidFill>
                <a:latin typeface="HK Grotesk" panose="020B0604020202020204" charset="-52"/>
                <a:ea typeface="Open Sans"/>
                <a:cs typeface="Open Sans"/>
                <a:sym typeface="Open Sans"/>
              </a:rPr>
              <a:t>интеграции</a:t>
            </a:r>
            <a:r>
              <a:rPr lang="en-US" sz="3200" dirty="0">
                <a:solidFill>
                  <a:srgbClr val="191824"/>
                </a:solidFill>
                <a:latin typeface="HK Grotesk" panose="020B0604020202020204" charset="-52"/>
                <a:ea typeface="Open Sans"/>
                <a:cs typeface="Open Sans"/>
                <a:sym typeface="Open Sans"/>
              </a:rPr>
              <a:t> с Python-</a:t>
            </a:r>
            <a:r>
              <a:rPr lang="en-US" sz="3200" dirty="0" err="1">
                <a:solidFill>
                  <a:srgbClr val="191824"/>
                </a:solidFill>
                <a:latin typeface="HK Grotesk" panose="020B0604020202020204" charset="-52"/>
                <a:ea typeface="Open Sans"/>
                <a:cs typeface="Open Sans"/>
                <a:sym typeface="Open Sans"/>
              </a:rPr>
              <a:t>средами</a:t>
            </a:r>
            <a:r>
              <a:rPr lang="en-US" sz="3200" dirty="0">
                <a:solidFill>
                  <a:srgbClr val="191824"/>
                </a:solidFill>
                <a:latin typeface="HK Grotesk" panose="020B0604020202020204" charset="-52"/>
                <a:ea typeface="Open Sans"/>
                <a:cs typeface="Open Sans"/>
                <a:sym typeface="Open Sans"/>
              </a:rPr>
              <a:t>. </a:t>
            </a:r>
            <a:r>
              <a:rPr lang="en-US" sz="3200" dirty="0" err="1">
                <a:solidFill>
                  <a:srgbClr val="191824"/>
                </a:solidFill>
                <a:latin typeface="HK Grotesk" panose="020B0604020202020204" charset="-52"/>
                <a:ea typeface="Open Sans"/>
                <a:cs typeface="Open Sans"/>
                <a:sym typeface="Open Sans"/>
              </a:rPr>
              <a:t>Транслятор</a:t>
            </a:r>
            <a:r>
              <a:rPr lang="en-US" sz="3200" dirty="0">
                <a:solidFill>
                  <a:srgbClr val="191824"/>
                </a:solidFill>
                <a:latin typeface="HK Grotesk" panose="020B0604020202020204" charset="-52"/>
                <a:ea typeface="Open Sans"/>
                <a:cs typeface="Open Sans"/>
                <a:sym typeface="Open Sans"/>
              </a:rPr>
              <a:t> </a:t>
            </a:r>
            <a:r>
              <a:rPr lang="en-US" sz="3200" dirty="0" err="1">
                <a:solidFill>
                  <a:srgbClr val="191824"/>
                </a:solidFill>
                <a:latin typeface="HK Grotesk" panose="020B0604020202020204" charset="-52"/>
                <a:ea typeface="Open Sans"/>
                <a:cs typeface="Open Sans"/>
                <a:sym typeface="Open Sans"/>
              </a:rPr>
              <a:t>будет</a:t>
            </a:r>
            <a:r>
              <a:rPr lang="en-US" sz="3200" dirty="0">
                <a:solidFill>
                  <a:srgbClr val="191824"/>
                </a:solidFill>
                <a:latin typeface="HK Grotesk" panose="020B0604020202020204" charset="-52"/>
                <a:ea typeface="Open Sans"/>
                <a:cs typeface="Open Sans"/>
                <a:sym typeface="Open Sans"/>
              </a:rPr>
              <a:t> </a:t>
            </a:r>
            <a:r>
              <a:rPr lang="en-US" sz="3200" dirty="0" err="1">
                <a:solidFill>
                  <a:srgbClr val="191824"/>
                </a:solidFill>
                <a:latin typeface="HK Grotesk" panose="020B0604020202020204" charset="-52"/>
                <a:ea typeface="Open Sans"/>
                <a:cs typeface="Open Sans"/>
                <a:sym typeface="Open Sans"/>
              </a:rPr>
              <a:t>работать</a:t>
            </a:r>
            <a:r>
              <a:rPr lang="en-US" sz="3200" dirty="0">
                <a:solidFill>
                  <a:srgbClr val="191824"/>
                </a:solidFill>
                <a:latin typeface="HK Grotesk" panose="020B0604020202020204" charset="-52"/>
                <a:ea typeface="Open Sans"/>
                <a:cs typeface="Open Sans"/>
                <a:sym typeface="Open Sans"/>
              </a:rPr>
              <a:t> с </a:t>
            </a:r>
            <a:r>
              <a:rPr lang="en-US" sz="3200" dirty="0" err="1">
                <a:solidFill>
                  <a:srgbClr val="191824"/>
                </a:solidFill>
                <a:latin typeface="HK Grotesk" panose="020B0604020202020204" charset="-52"/>
                <a:ea typeface="Open Sans"/>
                <a:cs typeface="Open Sans"/>
                <a:sym typeface="Open Sans"/>
              </a:rPr>
              <a:t>ограниченным</a:t>
            </a:r>
            <a:r>
              <a:rPr lang="en-US" sz="3200" dirty="0">
                <a:solidFill>
                  <a:srgbClr val="191824"/>
                </a:solidFill>
                <a:latin typeface="HK Grotesk" panose="020B0604020202020204" charset="-52"/>
                <a:ea typeface="Open Sans"/>
                <a:cs typeface="Open Sans"/>
                <a:sym typeface="Open Sans"/>
              </a:rPr>
              <a:t> </a:t>
            </a:r>
            <a:r>
              <a:rPr lang="en-US" sz="3200" dirty="0" err="1">
                <a:solidFill>
                  <a:srgbClr val="191824"/>
                </a:solidFill>
                <a:latin typeface="HK Grotesk" panose="020B0604020202020204" charset="-52"/>
                <a:ea typeface="Open Sans"/>
                <a:cs typeface="Open Sans"/>
                <a:sym typeface="Open Sans"/>
              </a:rPr>
              <a:t>подмножеством</a:t>
            </a:r>
            <a:r>
              <a:rPr lang="en-US" sz="3200" dirty="0">
                <a:solidFill>
                  <a:srgbClr val="191824"/>
                </a:solidFill>
                <a:latin typeface="HK Grotesk" panose="020B0604020202020204" charset="-52"/>
                <a:ea typeface="Open Sans"/>
                <a:cs typeface="Open Sans"/>
                <a:sym typeface="Open Sans"/>
              </a:rPr>
              <a:t> </a:t>
            </a:r>
            <a:r>
              <a:rPr lang="en-US" sz="3200" dirty="0" err="1">
                <a:solidFill>
                  <a:srgbClr val="191824"/>
                </a:solidFill>
                <a:latin typeface="HK Grotesk" panose="020B0604020202020204" charset="-52"/>
                <a:ea typeface="Open Sans"/>
                <a:cs typeface="Open Sans"/>
                <a:sym typeface="Open Sans"/>
              </a:rPr>
              <a:t>синтаксических</a:t>
            </a:r>
            <a:r>
              <a:rPr lang="en-US" sz="3200" dirty="0">
                <a:solidFill>
                  <a:srgbClr val="191824"/>
                </a:solidFill>
                <a:latin typeface="HK Grotesk" panose="020B0604020202020204" charset="-52"/>
                <a:ea typeface="Open Sans"/>
                <a:cs typeface="Open Sans"/>
                <a:sym typeface="Open Sans"/>
              </a:rPr>
              <a:t> </a:t>
            </a:r>
            <a:r>
              <a:rPr lang="en-US" sz="3200" dirty="0" err="1">
                <a:solidFill>
                  <a:srgbClr val="191824"/>
                </a:solidFill>
                <a:latin typeface="HK Grotesk" panose="020B0604020202020204" charset="-52"/>
                <a:ea typeface="Open Sans"/>
                <a:cs typeface="Open Sans"/>
                <a:sym typeface="Open Sans"/>
              </a:rPr>
              <a:t>конструкций</a:t>
            </a:r>
            <a:r>
              <a:rPr lang="en-US" sz="3200" dirty="0">
                <a:solidFill>
                  <a:srgbClr val="191824"/>
                </a:solidFill>
                <a:latin typeface="HK Grotesk" panose="020B0604020202020204" charset="-52"/>
                <a:ea typeface="Open Sans"/>
                <a:cs typeface="Open Sans"/>
                <a:sym typeface="Open Sans"/>
              </a:rPr>
              <a:t> </a:t>
            </a:r>
            <a:r>
              <a:rPr lang="en-US" sz="3200" dirty="0" err="1">
                <a:solidFill>
                  <a:srgbClr val="191824"/>
                </a:solidFill>
                <a:latin typeface="HK Grotesk" panose="020B0604020202020204" charset="-52"/>
                <a:ea typeface="Open Sans"/>
                <a:cs typeface="Open Sans"/>
                <a:sym typeface="Open Sans"/>
              </a:rPr>
              <a:t>обоих</a:t>
            </a:r>
            <a:r>
              <a:rPr lang="en-US" sz="3200" dirty="0">
                <a:solidFill>
                  <a:srgbClr val="191824"/>
                </a:solidFill>
                <a:latin typeface="HK Grotesk" panose="020B0604020202020204" charset="-52"/>
                <a:ea typeface="Open Sans"/>
                <a:cs typeface="Open Sans"/>
                <a:sym typeface="Open Sans"/>
              </a:rPr>
              <a:t> </a:t>
            </a:r>
            <a:r>
              <a:rPr lang="en-US" sz="3200" dirty="0" err="1">
                <a:solidFill>
                  <a:srgbClr val="191824"/>
                </a:solidFill>
                <a:latin typeface="HK Grotesk" panose="020B0604020202020204" charset="-52"/>
                <a:ea typeface="Open Sans"/>
                <a:cs typeface="Open Sans"/>
                <a:sym typeface="Open Sans"/>
              </a:rPr>
              <a:t>языков</a:t>
            </a:r>
            <a:r>
              <a:rPr lang="en-US" sz="3200" dirty="0">
                <a:solidFill>
                  <a:srgbClr val="191824"/>
                </a:solidFill>
                <a:latin typeface="HK Grotesk" panose="020B0604020202020204" charset="-52"/>
                <a:ea typeface="Open Sans"/>
                <a:cs typeface="Open Sans"/>
                <a:sym typeface="Open Sans"/>
              </a:rPr>
              <a:t>, </a:t>
            </a:r>
            <a:r>
              <a:rPr lang="en-US" sz="3200" dirty="0" err="1">
                <a:solidFill>
                  <a:srgbClr val="191824"/>
                </a:solidFill>
                <a:latin typeface="HK Grotesk" panose="020B0604020202020204" charset="-52"/>
                <a:ea typeface="Open Sans"/>
                <a:cs typeface="Open Sans"/>
                <a:sym typeface="Open Sans"/>
              </a:rPr>
              <a:t>таких</a:t>
            </a:r>
            <a:r>
              <a:rPr lang="en-US" sz="3200" dirty="0">
                <a:solidFill>
                  <a:srgbClr val="191824"/>
                </a:solidFill>
                <a:latin typeface="HK Grotesk" panose="020B0604020202020204" charset="-52"/>
                <a:ea typeface="Open Sans"/>
                <a:cs typeface="Open Sans"/>
                <a:sym typeface="Open Sans"/>
              </a:rPr>
              <a:t> </a:t>
            </a:r>
            <a:r>
              <a:rPr lang="en-US" sz="3200" dirty="0" err="1">
                <a:solidFill>
                  <a:srgbClr val="191824"/>
                </a:solidFill>
                <a:latin typeface="HK Grotesk" panose="020B0604020202020204" charset="-52"/>
                <a:ea typeface="Open Sans"/>
                <a:cs typeface="Open Sans"/>
                <a:sym typeface="Open Sans"/>
              </a:rPr>
              <a:t>как</a:t>
            </a:r>
            <a:r>
              <a:rPr lang="en-US" sz="3200" dirty="0">
                <a:solidFill>
                  <a:srgbClr val="191824"/>
                </a:solidFill>
                <a:latin typeface="HK Grotesk" panose="020B0604020202020204" charset="-52"/>
                <a:ea typeface="Open Sans"/>
                <a:cs typeface="Open Sans"/>
                <a:sym typeface="Open Sans"/>
              </a:rPr>
              <a:t> </a:t>
            </a:r>
            <a:r>
              <a:rPr lang="en-US" sz="3200" dirty="0" err="1">
                <a:solidFill>
                  <a:srgbClr val="191824"/>
                </a:solidFill>
                <a:latin typeface="HK Grotesk" panose="020B0604020202020204" charset="-52"/>
                <a:ea typeface="Open Sans"/>
                <a:cs typeface="Open Sans"/>
                <a:sym typeface="Open Sans"/>
              </a:rPr>
              <a:t>операторы</a:t>
            </a:r>
            <a:r>
              <a:rPr lang="en-US" sz="3200" dirty="0">
                <a:solidFill>
                  <a:srgbClr val="191824"/>
                </a:solidFill>
                <a:latin typeface="HK Grotesk" panose="020B0604020202020204" charset="-52"/>
                <a:ea typeface="Open Sans"/>
                <a:cs typeface="Open Sans"/>
                <a:sym typeface="Open Sans"/>
              </a:rPr>
              <a:t>, </a:t>
            </a:r>
            <a:r>
              <a:rPr lang="en-US" sz="3200" dirty="0" err="1">
                <a:solidFill>
                  <a:srgbClr val="191824"/>
                </a:solidFill>
                <a:latin typeface="HK Grotesk" panose="020B0604020202020204" charset="-52"/>
                <a:ea typeface="Open Sans"/>
                <a:cs typeface="Open Sans"/>
                <a:sym typeface="Open Sans"/>
              </a:rPr>
              <a:t>функции</a:t>
            </a:r>
            <a:r>
              <a:rPr lang="en-US" sz="3200" dirty="0">
                <a:solidFill>
                  <a:srgbClr val="191824"/>
                </a:solidFill>
                <a:latin typeface="HK Grotesk" panose="020B0604020202020204" charset="-52"/>
                <a:ea typeface="Open Sans"/>
                <a:cs typeface="Open Sans"/>
                <a:sym typeface="Open Sans"/>
              </a:rPr>
              <a:t>, </a:t>
            </a:r>
            <a:r>
              <a:rPr lang="ru-RU" sz="3200" dirty="0">
                <a:solidFill>
                  <a:srgbClr val="191824"/>
                </a:solidFill>
                <a:latin typeface="HK Grotesk" panose="020B0604020202020204" charset="-52"/>
                <a:ea typeface="Open Sans"/>
                <a:cs typeface="Open Sans"/>
                <a:sym typeface="Open Sans"/>
              </a:rPr>
              <a:t>условные операторы, </a:t>
            </a:r>
            <a:r>
              <a:rPr lang="en-US" sz="3200" dirty="0" err="1">
                <a:solidFill>
                  <a:srgbClr val="191824"/>
                </a:solidFill>
                <a:latin typeface="HK Grotesk" panose="020B0604020202020204" charset="-52"/>
                <a:ea typeface="Open Sans"/>
                <a:cs typeface="Open Sans"/>
                <a:sym typeface="Open Sans"/>
              </a:rPr>
              <a:t>циклы</a:t>
            </a:r>
            <a:r>
              <a:rPr lang="en-US" sz="3200" dirty="0">
                <a:solidFill>
                  <a:srgbClr val="191824"/>
                </a:solidFill>
                <a:latin typeface="HK Grotesk" panose="020B0604020202020204" charset="-52"/>
                <a:ea typeface="Open Sans"/>
                <a:cs typeface="Open Sans"/>
                <a:sym typeface="Open Sans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8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43000" y="914461"/>
            <a:ext cx="10264276" cy="1009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6999" b="1" dirty="0">
                <a:solidFill>
                  <a:srgbClr val="FFFFFF"/>
                </a:solidFill>
                <a:latin typeface="HK Grotesk" panose="020B0604020202020204" charset="-52"/>
                <a:ea typeface="HK Grotesk Bold"/>
                <a:cs typeface="HK Grotesk Bold"/>
                <a:sym typeface="HK Grotesk Bold"/>
              </a:rPr>
              <a:t>ПРЕИМУЩЕСТВА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6535400" y="9486900"/>
            <a:ext cx="1273705" cy="390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500" b="1" dirty="0">
                <a:solidFill>
                  <a:srgbClr val="FFFFFF"/>
                </a:solidFill>
                <a:latin typeface="HK Grotesk" panose="020B0604020202020204" charset="-52"/>
                <a:ea typeface="HK Grotesk Medium"/>
                <a:cs typeface="HK Grotesk Medium"/>
                <a:sym typeface="HK Grotesk Medium"/>
              </a:rPr>
              <a:t>04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134600" y="2498609"/>
            <a:ext cx="6921910" cy="26448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00"/>
              </a:lnSpc>
              <a:spcAft>
                <a:spcPts val="1200"/>
              </a:spcAft>
            </a:pPr>
            <a:r>
              <a:rPr lang="en-US" sz="3000" b="1" dirty="0" err="1">
                <a:solidFill>
                  <a:srgbClr val="FFFFFF"/>
                </a:solidFill>
                <a:latin typeface="HK Grotesk" panose="020B0604020202020204" charset="-52"/>
                <a:ea typeface="HK Grotesk Bold"/>
                <a:cs typeface="HK Grotesk Bold"/>
                <a:sym typeface="HK Grotesk Bold"/>
              </a:rPr>
              <a:t>Универсальность</a:t>
            </a:r>
            <a:r>
              <a:rPr lang="en-US" sz="3000" b="1" dirty="0">
                <a:solidFill>
                  <a:srgbClr val="FFFFFF"/>
                </a:solidFill>
                <a:latin typeface="HK Grotesk" panose="020B0604020202020204" charset="-52"/>
                <a:ea typeface="HK Grotesk Bold"/>
                <a:cs typeface="HK Grotesk Bold"/>
                <a:sym typeface="HK Grotesk Bold"/>
              </a:rPr>
              <a:t>:</a:t>
            </a:r>
            <a:endParaRPr lang="ru-RU" sz="3000" b="1" dirty="0">
              <a:solidFill>
                <a:srgbClr val="FFFFFF"/>
              </a:solidFill>
              <a:latin typeface="HK Grotesk" panose="020B0604020202020204" charset="-52"/>
              <a:ea typeface="HK Grotesk Bold"/>
              <a:cs typeface="HK Grotesk Bold"/>
              <a:sym typeface="HK Grotesk Bold"/>
            </a:endParaRPr>
          </a:p>
          <a:p>
            <a:pPr algn="just">
              <a:lnSpc>
                <a:spcPts val="3900"/>
              </a:lnSpc>
              <a:spcAft>
                <a:spcPts val="1200"/>
              </a:spcAft>
            </a:pPr>
            <a:r>
              <a:rPr lang="en-US" sz="3000" dirty="0" err="1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Инструмент</a:t>
            </a:r>
            <a:r>
              <a:rPr lang="en-US" sz="3000" dirty="0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можно</a:t>
            </a:r>
            <a:r>
              <a:rPr lang="en-US" sz="3000" dirty="0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использовать</a:t>
            </a:r>
            <a:r>
              <a:rPr lang="en-US" sz="3000" dirty="0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для</a:t>
            </a:r>
            <a:r>
              <a:rPr lang="en-US" sz="3000" dirty="0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проектов</a:t>
            </a:r>
            <a:r>
              <a:rPr lang="en-US" sz="3000" dirty="0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любой</a:t>
            </a:r>
            <a:r>
              <a:rPr lang="en-US" sz="3000" dirty="0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сложности</a:t>
            </a:r>
            <a:r>
              <a:rPr lang="en-US" sz="3000" dirty="0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, </a:t>
            </a:r>
            <a:r>
              <a:rPr lang="en-US" sz="3000" dirty="0" err="1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если</a:t>
            </a:r>
            <a:r>
              <a:rPr lang="en-US" sz="3000" dirty="0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они</a:t>
            </a:r>
            <a:r>
              <a:rPr lang="en-US" sz="3000" dirty="0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соответствуют</a:t>
            </a:r>
            <a:r>
              <a:rPr lang="en-US" sz="3000" dirty="0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поддерживаемому</a:t>
            </a:r>
            <a:r>
              <a:rPr lang="en-US" sz="3000" dirty="0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подмножеству</a:t>
            </a:r>
            <a:r>
              <a:rPr lang="en-US" sz="3000" dirty="0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конструкций</a:t>
            </a:r>
            <a:r>
              <a:rPr lang="en-US" sz="3000" dirty="0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43000" y="5869453"/>
            <a:ext cx="7790991" cy="21447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00"/>
              </a:lnSpc>
              <a:spcAft>
                <a:spcPts val="1200"/>
              </a:spcAft>
            </a:pPr>
            <a:r>
              <a:rPr lang="en-US" sz="3000" b="1" dirty="0" err="1">
                <a:solidFill>
                  <a:srgbClr val="FFFFFF"/>
                </a:solidFill>
                <a:latin typeface="HK Grotesk" panose="020B0604020202020204" charset="-52"/>
                <a:ea typeface="HK Grotesk Medium"/>
                <a:cs typeface="HK Grotesk Medium"/>
                <a:sym typeface="HK Grotesk Medium"/>
              </a:rPr>
              <a:t>Снижение</a:t>
            </a:r>
            <a:r>
              <a:rPr lang="en-US" sz="3000" b="1" dirty="0">
                <a:solidFill>
                  <a:srgbClr val="FFFFFF"/>
                </a:solidFill>
                <a:latin typeface="HK Grotesk" panose="020B0604020202020204" charset="-52"/>
                <a:ea typeface="HK Grotesk Medium"/>
                <a:cs typeface="HK Grotesk Medium"/>
                <a:sym typeface="HK Grotesk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HK Grotesk" panose="020B0604020202020204" charset="-52"/>
                <a:ea typeface="HK Grotesk Medium"/>
                <a:cs typeface="HK Grotesk Medium"/>
                <a:sym typeface="HK Grotesk Medium"/>
              </a:rPr>
              <a:t>ошибок</a:t>
            </a:r>
            <a:r>
              <a:rPr lang="en-US" sz="3000" b="1" dirty="0">
                <a:solidFill>
                  <a:srgbClr val="FFFFFF"/>
                </a:solidFill>
                <a:latin typeface="HK Grotesk" panose="020B0604020202020204" charset="-52"/>
                <a:ea typeface="HK Grotesk Medium"/>
                <a:cs typeface="HK Grotesk Medium"/>
                <a:sym typeface="HK Grotesk Medium"/>
              </a:rPr>
              <a:t>:</a:t>
            </a:r>
            <a:endParaRPr lang="ru-RU" sz="3000" b="1" dirty="0">
              <a:solidFill>
                <a:srgbClr val="FFFFFF"/>
              </a:solidFill>
              <a:latin typeface="HK Grotesk" panose="020B0604020202020204" charset="-52"/>
              <a:ea typeface="HK Grotesk Medium"/>
              <a:cs typeface="HK Grotesk Medium"/>
              <a:sym typeface="HK Grotesk Medium"/>
            </a:endParaRPr>
          </a:p>
          <a:p>
            <a:pPr algn="just">
              <a:lnSpc>
                <a:spcPts val="3900"/>
              </a:lnSpc>
            </a:pPr>
            <a:r>
              <a:rPr lang="en-US" sz="3000" dirty="0" err="1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Автоматизированный</a:t>
            </a:r>
            <a:r>
              <a:rPr lang="en-US" sz="3000" dirty="0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перевод</a:t>
            </a:r>
            <a:r>
              <a:rPr lang="en-US" sz="3000" dirty="0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уменьшает</a:t>
            </a:r>
            <a:r>
              <a:rPr lang="en-US" sz="3000" dirty="0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вероятность</a:t>
            </a:r>
            <a:r>
              <a:rPr lang="en-US" sz="3000" dirty="0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ошибок</a:t>
            </a:r>
            <a:r>
              <a:rPr lang="en-US" sz="3000" dirty="0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, </a:t>
            </a:r>
            <a:r>
              <a:rPr lang="en-US" sz="3000" dirty="0" err="1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возникающих</a:t>
            </a:r>
            <a:r>
              <a:rPr lang="en-US" sz="3000" dirty="0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при</a:t>
            </a:r>
            <a:r>
              <a:rPr lang="en-US" sz="3000" dirty="0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ручном</a:t>
            </a:r>
            <a:r>
              <a:rPr lang="en-US" sz="3000" dirty="0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переписывании</a:t>
            </a:r>
            <a:r>
              <a:rPr lang="en-US" sz="3000" dirty="0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кода</a:t>
            </a:r>
            <a:r>
              <a:rPr lang="en-US" sz="3000" dirty="0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43000" y="2498609"/>
            <a:ext cx="7912509" cy="26448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00"/>
              </a:lnSpc>
              <a:spcAft>
                <a:spcPts val="1200"/>
              </a:spcAft>
            </a:pPr>
            <a:r>
              <a:rPr lang="en-US" sz="3000" b="1" dirty="0" err="1">
                <a:solidFill>
                  <a:srgbClr val="FFFFFF"/>
                </a:solidFill>
                <a:latin typeface="HK Grotesk" panose="020B0604020202020204" charset="-52"/>
                <a:ea typeface="HK Grotesk Medium"/>
                <a:cs typeface="HK Grotesk Medium"/>
                <a:sym typeface="HK Grotesk Medium"/>
              </a:rPr>
              <a:t>Поддержка</a:t>
            </a:r>
            <a:r>
              <a:rPr lang="en-US" sz="3000" b="1" dirty="0">
                <a:solidFill>
                  <a:srgbClr val="FFFFFF"/>
                </a:solidFill>
                <a:latin typeface="HK Grotesk" panose="020B0604020202020204" charset="-52"/>
                <a:ea typeface="HK Grotesk Medium"/>
                <a:cs typeface="HK Grotesk Medium"/>
                <a:sym typeface="HK Grotesk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HK Grotesk" panose="020B0604020202020204" charset="-52"/>
                <a:ea typeface="HK Grotesk Medium"/>
                <a:cs typeface="HK Grotesk Medium"/>
                <a:sym typeface="HK Grotesk Medium"/>
              </a:rPr>
              <a:t>популярного</a:t>
            </a:r>
            <a:r>
              <a:rPr lang="en-US" sz="3000" b="1" dirty="0">
                <a:solidFill>
                  <a:srgbClr val="FFFFFF"/>
                </a:solidFill>
                <a:latin typeface="HK Grotesk" panose="020B0604020202020204" charset="-52"/>
                <a:ea typeface="HK Grotesk Medium"/>
                <a:cs typeface="HK Grotesk Medium"/>
                <a:sym typeface="HK Grotesk Medium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HK Grotesk" panose="020B0604020202020204" charset="-52"/>
                <a:ea typeface="HK Grotesk Medium"/>
                <a:cs typeface="HK Grotesk Medium"/>
                <a:sym typeface="HK Grotesk Medium"/>
              </a:rPr>
              <a:t>стека</a:t>
            </a:r>
            <a:r>
              <a:rPr lang="en-US" sz="3000" b="1" dirty="0">
                <a:solidFill>
                  <a:srgbClr val="FFFFFF"/>
                </a:solidFill>
                <a:latin typeface="HK Grotesk" panose="020B0604020202020204" charset="-52"/>
                <a:ea typeface="HK Grotesk Medium"/>
                <a:cs typeface="HK Grotesk Medium"/>
                <a:sym typeface="HK Grotesk Medium"/>
              </a:rPr>
              <a:t>:</a:t>
            </a:r>
            <a:endParaRPr lang="ru-RU" sz="3000" b="1" dirty="0">
              <a:solidFill>
                <a:srgbClr val="FFFFFF"/>
              </a:solidFill>
              <a:latin typeface="HK Grotesk" panose="020B0604020202020204" charset="-52"/>
              <a:ea typeface="HK Grotesk Medium"/>
              <a:cs typeface="HK Grotesk Medium"/>
              <a:sym typeface="HK Grotesk Medium"/>
            </a:endParaRPr>
          </a:p>
          <a:p>
            <a:pPr algn="just">
              <a:lnSpc>
                <a:spcPts val="3900"/>
              </a:lnSpc>
            </a:pPr>
            <a:r>
              <a:rPr lang="en-US" sz="3000" dirty="0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C++ и Python — </a:t>
            </a:r>
            <a:r>
              <a:rPr lang="en-US" sz="3000" dirty="0" err="1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одни</a:t>
            </a:r>
            <a:r>
              <a:rPr lang="en-US" sz="3000" dirty="0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из</a:t>
            </a:r>
            <a:r>
              <a:rPr lang="en-US" sz="3000" dirty="0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самых</a:t>
            </a:r>
            <a:r>
              <a:rPr lang="en-US" sz="3000" dirty="0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востребованных</a:t>
            </a:r>
            <a:r>
              <a:rPr lang="en-US" sz="3000" dirty="0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языко</a:t>
            </a:r>
            <a:r>
              <a:rPr lang="ru-RU" sz="3000" dirty="0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в</a:t>
            </a:r>
            <a:r>
              <a:rPr lang="en-US" sz="3000" dirty="0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программирования</a:t>
            </a:r>
            <a:r>
              <a:rPr lang="en-US" sz="3000" dirty="0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, </a:t>
            </a:r>
            <a:r>
              <a:rPr lang="en-US" sz="3000" dirty="0" err="1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что</a:t>
            </a:r>
            <a:r>
              <a:rPr lang="en-US" sz="3000" dirty="0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делает</a:t>
            </a:r>
            <a:r>
              <a:rPr lang="en-US" sz="3000" dirty="0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проект</a:t>
            </a:r>
            <a:r>
              <a:rPr lang="en-US" sz="3000" dirty="0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полезным</a:t>
            </a:r>
            <a:r>
              <a:rPr lang="en-US" sz="3000" dirty="0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для</a:t>
            </a:r>
            <a:r>
              <a:rPr lang="en-US" sz="3000" dirty="0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широкой</a:t>
            </a:r>
            <a:r>
              <a:rPr lang="en-US" sz="3000" dirty="0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аудитории</a:t>
            </a:r>
            <a:r>
              <a:rPr lang="en-US" sz="3000" dirty="0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разработчиков</a:t>
            </a:r>
            <a:r>
              <a:rPr lang="en-US" sz="3000" dirty="0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.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77DE8369-994C-47B2-516C-A3CDD33E468E}"/>
              </a:ext>
            </a:extLst>
          </p:cNvPr>
          <p:cNvSpPr txBox="1"/>
          <p:nvPr/>
        </p:nvSpPr>
        <p:spPr>
          <a:xfrm>
            <a:off x="10134600" y="5869453"/>
            <a:ext cx="6687009" cy="2644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99"/>
              </a:lnSpc>
              <a:spcAft>
                <a:spcPts val="1200"/>
              </a:spcAft>
            </a:pPr>
            <a:r>
              <a:rPr lang="en-US" sz="2999" b="1" dirty="0" err="1">
                <a:solidFill>
                  <a:srgbClr val="FFFFFF"/>
                </a:solidFill>
                <a:latin typeface="HK Grotesk" panose="020B0604020202020204" charset="-52"/>
                <a:ea typeface="HK Grotesk Bold"/>
                <a:cs typeface="HK Grotesk Bold"/>
                <a:sym typeface="HK Grotesk Bold"/>
              </a:rPr>
              <a:t>Автоматизация</a:t>
            </a:r>
            <a:r>
              <a:rPr lang="en-US" sz="2999" b="1" dirty="0">
                <a:solidFill>
                  <a:srgbClr val="FFFFFF"/>
                </a:solidFill>
                <a:latin typeface="HK Grotesk" panose="020B0604020202020204" charset="-52"/>
                <a:ea typeface="HK Grotesk Bold"/>
                <a:cs typeface="HK Grotesk Bold"/>
                <a:sym typeface="HK Grotesk Bold"/>
              </a:rPr>
              <a:t>:</a:t>
            </a:r>
            <a:endParaRPr lang="ru-RU" sz="2999" b="1" dirty="0">
              <a:solidFill>
                <a:srgbClr val="FFFFFF"/>
              </a:solidFill>
              <a:latin typeface="HK Grotesk" panose="020B0604020202020204" charset="-52"/>
              <a:ea typeface="HK Grotesk Bold"/>
              <a:cs typeface="HK Grotesk Bold"/>
              <a:sym typeface="HK Grotesk Bold"/>
            </a:endParaRPr>
          </a:p>
          <a:p>
            <a:pPr algn="just">
              <a:lnSpc>
                <a:spcPts val="3899"/>
              </a:lnSpc>
            </a:pPr>
            <a:r>
              <a:rPr lang="en-US" sz="2999" dirty="0" err="1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Транслятор</a:t>
            </a:r>
            <a:r>
              <a:rPr lang="en-US" sz="2999" dirty="0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 </a:t>
            </a:r>
            <a:r>
              <a:rPr lang="en-US" sz="2999" dirty="0" err="1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позволяет</a:t>
            </a:r>
            <a:r>
              <a:rPr lang="en-US" sz="2999" dirty="0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 </a:t>
            </a:r>
            <a:r>
              <a:rPr lang="en-US" sz="2999" dirty="0" err="1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существенно</a:t>
            </a:r>
            <a:r>
              <a:rPr lang="en-US" sz="2999" dirty="0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 </a:t>
            </a:r>
            <a:r>
              <a:rPr lang="en-US" sz="2999" dirty="0" err="1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сократить</a:t>
            </a:r>
            <a:r>
              <a:rPr lang="en-US" sz="2999" dirty="0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 </a:t>
            </a:r>
            <a:r>
              <a:rPr lang="en-US" sz="2999" dirty="0" err="1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время</a:t>
            </a:r>
            <a:r>
              <a:rPr lang="en-US" sz="2999" dirty="0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 </a:t>
            </a:r>
            <a:r>
              <a:rPr lang="en-US" sz="2999" dirty="0" err="1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на</a:t>
            </a:r>
            <a:r>
              <a:rPr lang="en-US" sz="2999" dirty="0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 </a:t>
            </a:r>
            <a:r>
              <a:rPr lang="en-US" sz="2999" dirty="0" err="1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ручной</a:t>
            </a:r>
            <a:r>
              <a:rPr lang="en-US" sz="2999" dirty="0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 </a:t>
            </a:r>
            <a:r>
              <a:rPr lang="en-US" sz="2999" dirty="0" err="1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перевод</a:t>
            </a:r>
            <a:r>
              <a:rPr lang="en-US" sz="2999" dirty="0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 </a:t>
            </a:r>
            <a:r>
              <a:rPr lang="en-US" sz="2999" dirty="0" err="1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кода</a:t>
            </a:r>
            <a:r>
              <a:rPr lang="en-US" sz="2999" dirty="0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 </a:t>
            </a:r>
            <a:r>
              <a:rPr lang="en-US" sz="2999" dirty="0" err="1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между</a:t>
            </a:r>
            <a:r>
              <a:rPr lang="en-US" sz="2999" dirty="0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 </a:t>
            </a:r>
            <a:r>
              <a:rPr lang="en-US" sz="2999" dirty="0" err="1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языками</a:t>
            </a:r>
            <a:r>
              <a:rPr lang="en-US" sz="2999" dirty="0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, </a:t>
            </a:r>
            <a:r>
              <a:rPr lang="en-US" sz="2999" dirty="0" err="1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что</a:t>
            </a:r>
            <a:r>
              <a:rPr lang="en-US" sz="2999" dirty="0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 </a:t>
            </a:r>
            <a:r>
              <a:rPr lang="en-US" sz="2999" dirty="0" err="1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повышает</a:t>
            </a:r>
            <a:r>
              <a:rPr lang="en-US" sz="2999" dirty="0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 </a:t>
            </a:r>
            <a:r>
              <a:rPr lang="en-US" sz="2999" dirty="0" err="1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продуктивность</a:t>
            </a:r>
            <a:r>
              <a:rPr lang="en-US" sz="2999" dirty="0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 </a:t>
            </a:r>
            <a:r>
              <a:rPr lang="en-US" sz="2999" dirty="0" err="1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разработчиков</a:t>
            </a:r>
            <a:r>
              <a:rPr lang="en-US" sz="2999" dirty="0">
                <a:solidFill>
                  <a:srgbClr val="FFFFFF"/>
                </a:solidFill>
                <a:latin typeface="HK Grotesk" panose="020B0604020202020204" charset="-52"/>
                <a:ea typeface="HK Grotesk"/>
                <a:cs typeface="HK Grotesk"/>
                <a:sym typeface="HK Grotesk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3041339" y="565150"/>
            <a:ext cx="8226643" cy="1009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6999" b="1" dirty="0">
                <a:solidFill>
                  <a:srgbClr val="191824"/>
                </a:solidFill>
                <a:latin typeface="HK Grotesk Bold" panose="020B0604020202020204" charset="-52"/>
                <a:ea typeface="HK Grotesk Bold"/>
                <a:cs typeface="HK Grotesk Bold"/>
                <a:sym typeface="HK Grotesk Bold"/>
              </a:rPr>
              <a:t>ПРОТОТИП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7297400" y="9331553"/>
            <a:ext cx="1273705" cy="390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500" b="1" dirty="0">
                <a:solidFill>
                  <a:srgbClr val="191824"/>
                </a:solidFill>
                <a:latin typeface="HK Grotesk" panose="020B0604020202020204" charset="-52"/>
                <a:ea typeface="HK Grotesk Medium"/>
                <a:cs typeface="HK Grotesk Medium"/>
                <a:sym typeface="HK Grotesk Medium"/>
              </a:rPr>
              <a:t>05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0FC0443-3E60-1CB8-EC35-64FCF94B8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152" y="1933098"/>
            <a:ext cx="14461595" cy="778875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051620" y="2824067"/>
            <a:ext cx="7207680" cy="6434233"/>
            <a:chOff x="0" y="0"/>
            <a:chExt cx="9610240" cy="8578977"/>
          </a:xfrm>
        </p:grpSpPr>
        <p:sp>
          <p:nvSpPr>
            <p:cNvPr id="3" name="Freeform 3"/>
            <p:cNvSpPr/>
            <p:nvPr/>
          </p:nvSpPr>
          <p:spPr>
            <a:xfrm>
              <a:off x="4632024" y="0"/>
              <a:ext cx="4978216" cy="5225227"/>
            </a:xfrm>
            <a:custGeom>
              <a:avLst/>
              <a:gdLst/>
              <a:ahLst/>
              <a:cxnLst/>
              <a:rect l="l" t="t" r="r" b="b"/>
              <a:pathLst>
                <a:path w="4978216" h="5225227">
                  <a:moveTo>
                    <a:pt x="0" y="0"/>
                  </a:moveTo>
                  <a:lnTo>
                    <a:pt x="4978216" y="0"/>
                  </a:lnTo>
                  <a:lnTo>
                    <a:pt x="4978216" y="5225227"/>
                  </a:lnTo>
                  <a:lnTo>
                    <a:pt x="0" y="52252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ru-RU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2306285"/>
              <a:ext cx="6521702" cy="6272692"/>
            </a:xfrm>
            <a:custGeom>
              <a:avLst/>
              <a:gdLst/>
              <a:ahLst/>
              <a:cxnLst/>
              <a:rect l="l" t="t" r="r" b="b"/>
              <a:pathLst>
                <a:path w="6521702" h="6272692">
                  <a:moveTo>
                    <a:pt x="0" y="0"/>
                  </a:moveTo>
                  <a:lnTo>
                    <a:pt x="6521702" y="0"/>
                  </a:lnTo>
                  <a:lnTo>
                    <a:pt x="6521702" y="6272692"/>
                  </a:lnTo>
                  <a:lnTo>
                    <a:pt x="0" y="62726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5" name="AutoShape 5"/>
          <p:cNvSpPr/>
          <p:nvPr/>
        </p:nvSpPr>
        <p:spPr>
          <a:xfrm>
            <a:off x="-12675" y="0"/>
            <a:ext cx="9568378" cy="10287000"/>
          </a:xfrm>
          <a:prstGeom prst="rect">
            <a:avLst/>
          </a:prstGeom>
          <a:solidFill>
            <a:srgbClr val="191824"/>
          </a:solidFill>
        </p:spPr>
        <p:txBody>
          <a:bodyPr/>
          <a:lstStyle/>
          <a:p>
            <a:endParaRPr lang="ru-RU"/>
          </a:p>
        </p:txBody>
      </p:sp>
      <p:sp>
        <p:nvSpPr>
          <p:cNvPr id="6" name="TextBox 6"/>
          <p:cNvSpPr txBox="1"/>
          <p:nvPr/>
        </p:nvSpPr>
        <p:spPr>
          <a:xfrm>
            <a:off x="462889" y="410897"/>
            <a:ext cx="9118214" cy="19971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700"/>
              </a:lnSpc>
            </a:pPr>
            <a:r>
              <a:rPr lang="en-US" sz="7000" b="1" dirty="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ОСНОВНОЙ ФУНКЦИОНАЛ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459200" y="9271000"/>
            <a:ext cx="1273705" cy="390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500" b="1" dirty="0">
                <a:solidFill>
                  <a:srgbClr val="191824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06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37489" y="2766917"/>
            <a:ext cx="7927446" cy="5350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2" lvl="1" indent="-323851" algn="l">
              <a:lnSpc>
                <a:spcPts val="4200"/>
              </a:lnSpc>
              <a:buFont typeface="Arial"/>
              <a:buChar char="•"/>
            </a:pPr>
            <a:r>
              <a:rPr lang="en-US" sz="3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Анализ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синтаксиса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исходного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кода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на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языке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C++;</a:t>
            </a:r>
          </a:p>
          <a:p>
            <a:pPr marL="647702" lvl="1" indent="-323851" algn="l">
              <a:lnSpc>
                <a:spcPts val="4200"/>
              </a:lnSpc>
              <a:buFont typeface="Arial"/>
              <a:buChar char="•"/>
            </a:pPr>
            <a:r>
              <a:rPr lang="en-US" sz="3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Перевод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типов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данных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3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переменных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3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массивов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и </a:t>
            </a:r>
            <a:r>
              <a:rPr lang="en-US" sz="3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структур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;</a:t>
            </a:r>
          </a:p>
          <a:p>
            <a:pPr marL="647702" lvl="1" indent="-323851" algn="l">
              <a:lnSpc>
                <a:spcPts val="4200"/>
              </a:lnSpc>
              <a:buFont typeface="Arial"/>
              <a:buChar char="•"/>
            </a:pPr>
            <a:r>
              <a:rPr lang="en-US" sz="3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Генерация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корректного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и </a:t>
            </a:r>
            <a:r>
              <a:rPr lang="en-US" sz="3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эффективного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кода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на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языке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Python;</a:t>
            </a:r>
          </a:p>
          <a:p>
            <a:pPr marL="647702" lvl="1" indent="-323851" algn="l">
              <a:lnSpc>
                <a:spcPts val="4200"/>
              </a:lnSpc>
              <a:buFont typeface="Arial"/>
              <a:buChar char="•"/>
            </a:pPr>
            <a:r>
              <a:rPr lang="en-US" sz="3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Высокая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точность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перевода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благодаря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использованию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продвинутых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алгоритмов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анализа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и </a:t>
            </a:r>
            <a:r>
              <a:rPr lang="en-US" sz="3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преобразования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синтаксиса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34D632-A9C9-A446-A6BE-4B9A485B3841}"/>
              </a:ext>
            </a:extLst>
          </p:cNvPr>
          <p:cNvSpPr txBox="1"/>
          <p:nvPr/>
        </p:nvSpPr>
        <p:spPr>
          <a:xfrm>
            <a:off x="1219200" y="571500"/>
            <a:ext cx="12965827" cy="13077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199"/>
              </a:lnSpc>
            </a:pPr>
            <a:r>
              <a:rPr lang="ru-RU" sz="7000" b="1" dirty="0">
                <a:solidFill>
                  <a:srgbClr val="19182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Архитектура</a:t>
            </a:r>
            <a:r>
              <a:rPr lang="ru-RU" sz="8499" b="1" dirty="0">
                <a:solidFill>
                  <a:srgbClr val="19182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</a:t>
            </a:r>
            <a:r>
              <a:rPr lang="ru-RU" sz="7000" b="1" dirty="0">
                <a:solidFill>
                  <a:srgbClr val="19182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системы</a:t>
            </a:r>
            <a:endParaRPr lang="en-US" sz="7000" b="1" dirty="0">
              <a:solidFill>
                <a:srgbClr val="19182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77799BA-CF0A-4B75-53C1-79287EE36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474" y="2306377"/>
            <a:ext cx="11231051" cy="740912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BE75E186-7658-F05A-896A-9D00430C90A4}"/>
              </a:ext>
            </a:extLst>
          </p:cNvPr>
          <p:cNvSpPr txBox="1"/>
          <p:nvPr/>
        </p:nvSpPr>
        <p:spPr>
          <a:xfrm>
            <a:off x="17001595" y="9410700"/>
            <a:ext cx="1273705" cy="390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500" b="1" dirty="0">
                <a:solidFill>
                  <a:srgbClr val="191824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0</a:t>
            </a:r>
            <a:r>
              <a:rPr lang="ru-RU" sz="2500" b="1" dirty="0">
                <a:solidFill>
                  <a:srgbClr val="191824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7</a:t>
            </a:r>
            <a:endParaRPr lang="en-US" sz="2500" b="1" dirty="0">
              <a:solidFill>
                <a:srgbClr val="191824"/>
              </a:solidFill>
              <a:latin typeface="HK Grotesk Medium"/>
              <a:ea typeface="HK Grotesk Medium"/>
              <a:cs typeface="HK Grotesk Medium"/>
              <a:sym typeface="HK Grotesk Medium"/>
            </a:endParaRPr>
          </a:p>
        </p:txBody>
      </p:sp>
    </p:spTree>
    <p:extLst>
      <p:ext uri="{BB962C8B-B14F-4D97-AF65-F5344CB8AC3E}">
        <p14:creationId xmlns:p14="http://schemas.microsoft.com/office/powerpoint/2010/main" val="490732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44AC7-DB8D-7851-B495-B815C2A04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>
            <a:extLst>
              <a:ext uri="{FF2B5EF4-FFF2-40B4-BE49-F238E27FC236}">
                <a16:creationId xmlns:a16="http://schemas.microsoft.com/office/drawing/2014/main" id="{A4772784-5892-021D-A70D-056E6B6F1627}"/>
              </a:ext>
            </a:extLst>
          </p:cNvPr>
          <p:cNvSpPr txBox="1"/>
          <p:nvPr/>
        </p:nvSpPr>
        <p:spPr>
          <a:xfrm>
            <a:off x="1219200" y="1028700"/>
            <a:ext cx="14192912" cy="10097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700"/>
              </a:lnSpc>
            </a:pPr>
            <a:r>
              <a:rPr lang="ru-RU" sz="7000" b="1" dirty="0">
                <a:latin typeface="HK Grotesk Bold"/>
                <a:ea typeface="HK Grotesk Bold"/>
                <a:cs typeface="HK Grotesk Bold"/>
                <a:sym typeface="HK Grotesk Bold"/>
              </a:rPr>
              <a:t>Функциональные требования</a:t>
            </a:r>
            <a:endParaRPr lang="en-US" sz="7000" b="1" dirty="0"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102867B9-B5C4-92FB-22DE-4B0512641562}"/>
              </a:ext>
            </a:extLst>
          </p:cNvPr>
          <p:cNvSpPr txBox="1"/>
          <p:nvPr/>
        </p:nvSpPr>
        <p:spPr>
          <a:xfrm>
            <a:off x="1219200" y="3238500"/>
            <a:ext cx="16707512" cy="46582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702" lvl="1" indent="-323851" algn="l">
              <a:lnSpc>
                <a:spcPts val="4200"/>
              </a:lnSpc>
              <a:spcAft>
                <a:spcPts val="1200"/>
              </a:spcAft>
              <a:buFont typeface="Arial"/>
              <a:buChar char="•"/>
            </a:pPr>
            <a:r>
              <a:rPr lang="ru-RU" sz="3000" dirty="0">
                <a:latin typeface="HK Grotesk" panose="020B0604020202020204" charset="-52"/>
                <a:ea typeface="Open Sans"/>
                <a:cs typeface="Open Sans"/>
                <a:sym typeface="Open Sans"/>
              </a:rPr>
              <a:t>Требования интерфейсу системы</a:t>
            </a:r>
          </a:p>
          <a:p>
            <a:pPr marL="647702" lvl="1" indent="-323851" algn="l">
              <a:lnSpc>
                <a:spcPts val="4200"/>
              </a:lnSpc>
              <a:spcAft>
                <a:spcPts val="1200"/>
              </a:spcAft>
              <a:buFont typeface="Arial"/>
              <a:buChar char="•"/>
            </a:pPr>
            <a:r>
              <a:rPr lang="ru-RU" sz="3000" dirty="0">
                <a:latin typeface="HK Grotesk" panose="020B0604020202020204" charset="-52"/>
                <a:ea typeface="Open Sans"/>
                <a:cs typeface="Open Sans"/>
                <a:sym typeface="Open Sans"/>
              </a:rPr>
              <a:t>Требование на вход/выход к подсистеме «Синтаксический анализатор» </a:t>
            </a:r>
          </a:p>
          <a:p>
            <a:pPr marL="647702" lvl="1" indent="-323851" algn="l">
              <a:lnSpc>
                <a:spcPts val="4200"/>
              </a:lnSpc>
              <a:spcAft>
                <a:spcPts val="1200"/>
              </a:spcAft>
              <a:buFont typeface="Arial"/>
              <a:buChar char="•"/>
            </a:pPr>
            <a:r>
              <a:rPr lang="ru-RU" sz="3000" dirty="0">
                <a:latin typeface="HK Grotesk" panose="020B0604020202020204" charset="-52"/>
                <a:ea typeface="Open Sans"/>
                <a:cs typeface="Open Sans"/>
                <a:sym typeface="Open Sans"/>
              </a:rPr>
              <a:t>Требование на вход/выход к подсистеме «Лексический анализатор»</a:t>
            </a:r>
          </a:p>
          <a:p>
            <a:pPr marL="647702" lvl="1" indent="-323851">
              <a:lnSpc>
                <a:spcPts val="4200"/>
              </a:lnSpc>
              <a:spcAft>
                <a:spcPts val="1200"/>
              </a:spcAft>
              <a:buFont typeface="Arial"/>
              <a:buChar char="•"/>
            </a:pPr>
            <a:r>
              <a:rPr lang="ru-RU" sz="3000" dirty="0">
                <a:latin typeface="HK Grotesk" panose="020B0604020202020204" charset="-52"/>
                <a:ea typeface="Open Sans"/>
                <a:cs typeface="Open Sans"/>
                <a:sym typeface="Open Sans"/>
              </a:rPr>
              <a:t>Требование к работе подсистемы «Синтаксический анализатор»</a:t>
            </a:r>
          </a:p>
          <a:p>
            <a:pPr marL="647702" lvl="1" indent="-323851">
              <a:lnSpc>
                <a:spcPts val="4200"/>
              </a:lnSpc>
              <a:spcAft>
                <a:spcPts val="1200"/>
              </a:spcAft>
              <a:buFont typeface="Arial"/>
              <a:buChar char="•"/>
            </a:pPr>
            <a:r>
              <a:rPr lang="ru-RU" sz="3000" dirty="0">
                <a:latin typeface="HK Grotesk" panose="020B0604020202020204" charset="-52"/>
                <a:ea typeface="Open Sans"/>
                <a:cs typeface="Open Sans"/>
                <a:sym typeface="Open Sans"/>
              </a:rPr>
              <a:t>Требования на вход/выход к подсистеме «Семантический анализатор»</a:t>
            </a:r>
          </a:p>
          <a:p>
            <a:pPr marL="647702" lvl="1" indent="-323851">
              <a:lnSpc>
                <a:spcPts val="4200"/>
              </a:lnSpc>
              <a:spcAft>
                <a:spcPts val="1200"/>
              </a:spcAft>
              <a:buFont typeface="Arial"/>
              <a:buChar char="•"/>
            </a:pPr>
            <a:r>
              <a:rPr lang="ru-RU" sz="3000" dirty="0">
                <a:latin typeface="HK Grotesk" panose="020B0604020202020204" charset="-52"/>
                <a:ea typeface="Open Sans"/>
                <a:cs typeface="Open Sans"/>
                <a:sym typeface="Open Sans"/>
              </a:rPr>
              <a:t>Требования к работе подсистемы «Семантический анализатор»</a:t>
            </a:r>
          </a:p>
          <a:p>
            <a:pPr marL="647702" lvl="1" indent="-323851">
              <a:lnSpc>
                <a:spcPts val="4200"/>
              </a:lnSpc>
              <a:spcAft>
                <a:spcPts val="1200"/>
              </a:spcAft>
              <a:buFont typeface="Arial"/>
              <a:buChar char="•"/>
            </a:pPr>
            <a:r>
              <a:rPr lang="ru-RU" sz="3000" dirty="0">
                <a:latin typeface="HK Grotesk" panose="020B0604020202020204" charset="-52"/>
                <a:ea typeface="Open Sans"/>
                <a:cs typeface="Open Sans"/>
                <a:sym typeface="Open Sans"/>
              </a:rPr>
              <a:t>Требования на вход/выход к подсистеме «Генератор кода»</a:t>
            </a: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EDF85F45-2FBF-A1DB-655C-22D733D976CA}"/>
              </a:ext>
            </a:extLst>
          </p:cNvPr>
          <p:cNvSpPr txBox="1"/>
          <p:nvPr/>
        </p:nvSpPr>
        <p:spPr>
          <a:xfrm>
            <a:off x="16916400" y="9182100"/>
            <a:ext cx="1273705" cy="390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500" b="1" dirty="0">
                <a:solidFill>
                  <a:srgbClr val="191824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0</a:t>
            </a:r>
            <a:r>
              <a:rPr lang="ru-RU" sz="2500" b="1" dirty="0">
                <a:solidFill>
                  <a:srgbClr val="191824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8</a:t>
            </a:r>
            <a:endParaRPr lang="en-US" sz="2500" b="1" dirty="0">
              <a:solidFill>
                <a:srgbClr val="191824"/>
              </a:solidFill>
              <a:latin typeface="HK Grotesk Medium"/>
              <a:ea typeface="HK Grotesk Medium"/>
              <a:cs typeface="HK Grotesk Medium"/>
              <a:sym typeface="HK Grotesk Medium"/>
            </a:endParaRPr>
          </a:p>
        </p:txBody>
      </p:sp>
    </p:spTree>
    <p:extLst>
      <p:ext uri="{BB962C8B-B14F-4D97-AF65-F5344CB8AC3E}">
        <p14:creationId xmlns:p14="http://schemas.microsoft.com/office/powerpoint/2010/main" val="941602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E3A80-7F2F-3FDE-5A8F-A108CD6D9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>
            <a:extLst>
              <a:ext uri="{FF2B5EF4-FFF2-40B4-BE49-F238E27FC236}">
                <a16:creationId xmlns:a16="http://schemas.microsoft.com/office/drawing/2014/main" id="{07F13823-FEAB-36F7-96AB-C3F1FE506609}"/>
              </a:ext>
            </a:extLst>
          </p:cNvPr>
          <p:cNvSpPr/>
          <p:nvPr/>
        </p:nvSpPr>
        <p:spPr>
          <a:xfrm>
            <a:off x="0" y="0"/>
            <a:ext cx="18376876" cy="10287000"/>
          </a:xfrm>
          <a:prstGeom prst="rect">
            <a:avLst/>
          </a:prstGeom>
          <a:solidFill>
            <a:srgbClr val="191824"/>
          </a:solidFill>
        </p:spPr>
        <p:txBody>
          <a:bodyPr/>
          <a:lstStyle/>
          <a:p>
            <a:endParaRPr lang="ru-RU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2E48CB68-66B8-BC71-5C6C-B0A920D35F89}"/>
              </a:ext>
            </a:extLst>
          </p:cNvPr>
          <p:cNvSpPr txBox="1"/>
          <p:nvPr/>
        </p:nvSpPr>
        <p:spPr>
          <a:xfrm>
            <a:off x="1143000" y="1028700"/>
            <a:ext cx="14249400" cy="10096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ru-RU" sz="6999" b="1" dirty="0">
                <a:solidFill>
                  <a:schemeClr val="bg1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Общее количество требований</a:t>
            </a:r>
            <a:endParaRPr lang="en-US" sz="6999" b="1" dirty="0">
              <a:solidFill>
                <a:schemeClr val="bg1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AC686A-A62B-52DF-AC9B-DDCF7DCCD9E5}"/>
              </a:ext>
            </a:extLst>
          </p:cNvPr>
          <p:cNvSpPr txBox="1"/>
          <p:nvPr/>
        </p:nvSpPr>
        <p:spPr>
          <a:xfrm>
            <a:off x="1295400" y="2933700"/>
            <a:ext cx="12725400" cy="54277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702" lvl="1" indent="-323851" algn="l">
              <a:lnSpc>
                <a:spcPts val="4200"/>
              </a:lnSpc>
              <a:spcAft>
                <a:spcPts val="1200"/>
              </a:spcAft>
              <a:buFont typeface="Arial"/>
              <a:buChar char="•"/>
            </a:pPr>
            <a:r>
              <a:rPr lang="ru-RU" sz="3000" dirty="0">
                <a:solidFill>
                  <a:schemeClr val="bg1"/>
                </a:solidFill>
                <a:latin typeface="HK Grotesk" panose="020B0604020202020204" charset="-52"/>
                <a:ea typeface="Open Sans"/>
                <a:cs typeface="Open Sans"/>
                <a:sym typeface="Open Sans"/>
              </a:rPr>
              <a:t>Требования к подсистеме «Пользовательский интерфейс» - </a:t>
            </a:r>
            <a:r>
              <a:rPr lang="ru-RU" sz="3000" b="1" dirty="0">
                <a:solidFill>
                  <a:schemeClr val="bg1"/>
                </a:solidFill>
                <a:latin typeface="HK Grotesk" panose="020B0604020202020204" charset="-52"/>
                <a:ea typeface="Open Sans"/>
                <a:cs typeface="Open Sans"/>
                <a:sym typeface="Open Sans"/>
              </a:rPr>
              <a:t>7</a:t>
            </a:r>
          </a:p>
          <a:p>
            <a:pPr marL="647702" lvl="1" indent="-323851">
              <a:lnSpc>
                <a:spcPts val="4200"/>
              </a:lnSpc>
              <a:spcAft>
                <a:spcPts val="1200"/>
              </a:spcAft>
              <a:buFont typeface="Arial"/>
              <a:buChar char="•"/>
            </a:pPr>
            <a:r>
              <a:rPr lang="ru-RU" sz="3000" dirty="0">
                <a:solidFill>
                  <a:schemeClr val="bg1"/>
                </a:solidFill>
                <a:latin typeface="HK Grotesk" panose="020B0604020202020204" charset="-52"/>
                <a:ea typeface="Open Sans"/>
                <a:cs typeface="Open Sans"/>
                <a:sym typeface="Open Sans"/>
              </a:rPr>
              <a:t>Требования к подсистеме </a:t>
            </a:r>
            <a:br>
              <a:rPr lang="ru-RU" sz="3000" dirty="0">
                <a:solidFill>
                  <a:schemeClr val="bg1"/>
                </a:solidFill>
                <a:latin typeface="HK Grotesk" panose="020B0604020202020204" charset="-52"/>
                <a:ea typeface="Open Sans"/>
                <a:cs typeface="Open Sans"/>
                <a:sym typeface="Open Sans"/>
              </a:rPr>
            </a:br>
            <a:r>
              <a:rPr lang="ru-RU" sz="3000" dirty="0">
                <a:solidFill>
                  <a:schemeClr val="bg1"/>
                </a:solidFill>
                <a:latin typeface="HK Grotesk" panose="020B0604020202020204" charset="-52"/>
                <a:ea typeface="Open Sans"/>
                <a:cs typeface="Open Sans"/>
                <a:sym typeface="Open Sans"/>
              </a:rPr>
              <a:t>«Лексический анализатор» - </a:t>
            </a:r>
            <a:r>
              <a:rPr lang="ru-RU" sz="3000" b="1" dirty="0">
                <a:solidFill>
                  <a:schemeClr val="bg1"/>
                </a:solidFill>
                <a:latin typeface="HK Grotesk" panose="020B0604020202020204" charset="-52"/>
                <a:ea typeface="Open Sans"/>
                <a:cs typeface="Open Sans"/>
                <a:sym typeface="Open Sans"/>
              </a:rPr>
              <a:t>2</a:t>
            </a:r>
          </a:p>
          <a:p>
            <a:pPr marL="647702" lvl="1" indent="-323851">
              <a:lnSpc>
                <a:spcPts val="4200"/>
              </a:lnSpc>
              <a:spcAft>
                <a:spcPts val="1200"/>
              </a:spcAft>
              <a:buFont typeface="Arial"/>
              <a:buChar char="•"/>
            </a:pPr>
            <a:r>
              <a:rPr lang="ru-RU" sz="3000" dirty="0">
                <a:solidFill>
                  <a:schemeClr val="bg1"/>
                </a:solidFill>
                <a:latin typeface="HK Grotesk" panose="020B0604020202020204" charset="-52"/>
                <a:ea typeface="Open Sans"/>
                <a:cs typeface="Open Sans"/>
                <a:sym typeface="Open Sans"/>
              </a:rPr>
              <a:t>Требования к подсистеме </a:t>
            </a:r>
            <a:br>
              <a:rPr lang="ru-RU" sz="3000" dirty="0">
                <a:solidFill>
                  <a:schemeClr val="bg1"/>
                </a:solidFill>
                <a:latin typeface="HK Grotesk" panose="020B0604020202020204" charset="-52"/>
                <a:ea typeface="Open Sans"/>
                <a:cs typeface="Open Sans"/>
                <a:sym typeface="Open Sans"/>
              </a:rPr>
            </a:br>
            <a:r>
              <a:rPr lang="ru-RU" sz="3000" dirty="0">
                <a:solidFill>
                  <a:schemeClr val="bg1"/>
                </a:solidFill>
                <a:latin typeface="HK Grotesk" panose="020B0604020202020204" charset="-52"/>
                <a:ea typeface="Open Sans"/>
                <a:cs typeface="Open Sans"/>
                <a:sym typeface="Open Sans"/>
              </a:rPr>
              <a:t>«Синтаксический анализатор» - </a:t>
            </a:r>
            <a:r>
              <a:rPr lang="ru-RU" sz="3000" b="1" dirty="0">
                <a:solidFill>
                  <a:schemeClr val="bg1"/>
                </a:solidFill>
                <a:latin typeface="HK Grotesk" panose="020B0604020202020204" charset="-52"/>
                <a:ea typeface="Open Sans"/>
                <a:cs typeface="Open Sans"/>
                <a:sym typeface="Open Sans"/>
              </a:rPr>
              <a:t>1</a:t>
            </a:r>
          </a:p>
          <a:p>
            <a:pPr marL="647702" lvl="1" indent="-323851">
              <a:lnSpc>
                <a:spcPts val="4200"/>
              </a:lnSpc>
              <a:spcAft>
                <a:spcPts val="1200"/>
              </a:spcAft>
              <a:buFont typeface="Arial"/>
              <a:buChar char="•"/>
            </a:pPr>
            <a:r>
              <a:rPr lang="ru-RU" sz="3000" dirty="0">
                <a:solidFill>
                  <a:schemeClr val="bg1"/>
                </a:solidFill>
                <a:latin typeface="HK Grotesk" panose="020B0604020202020204" charset="-52"/>
                <a:ea typeface="Open Sans"/>
                <a:cs typeface="Open Sans"/>
                <a:sym typeface="Open Sans"/>
              </a:rPr>
              <a:t>Требования к подсистеме </a:t>
            </a:r>
            <a:br>
              <a:rPr lang="ru-RU" sz="3000" dirty="0">
                <a:solidFill>
                  <a:schemeClr val="bg1"/>
                </a:solidFill>
                <a:latin typeface="HK Grotesk" panose="020B0604020202020204" charset="-52"/>
                <a:ea typeface="Open Sans"/>
                <a:cs typeface="Open Sans"/>
                <a:sym typeface="Open Sans"/>
              </a:rPr>
            </a:br>
            <a:r>
              <a:rPr lang="ru-RU" sz="3000" dirty="0">
                <a:solidFill>
                  <a:schemeClr val="bg1"/>
                </a:solidFill>
                <a:latin typeface="HK Grotesk" panose="020B0604020202020204" charset="-52"/>
                <a:ea typeface="Open Sans"/>
                <a:cs typeface="Open Sans"/>
                <a:sym typeface="Open Sans"/>
              </a:rPr>
              <a:t>«Семантический анализатор» - </a:t>
            </a:r>
            <a:r>
              <a:rPr lang="ru-RU" sz="3000" b="1" dirty="0">
                <a:solidFill>
                  <a:schemeClr val="bg1"/>
                </a:solidFill>
                <a:latin typeface="HK Grotesk" panose="020B0604020202020204" charset="-52"/>
                <a:ea typeface="Open Sans"/>
                <a:cs typeface="Open Sans"/>
                <a:sym typeface="Open Sans"/>
              </a:rPr>
              <a:t>1</a:t>
            </a:r>
          </a:p>
          <a:p>
            <a:pPr marL="647702" lvl="1" indent="-323851">
              <a:lnSpc>
                <a:spcPts val="4200"/>
              </a:lnSpc>
              <a:spcAft>
                <a:spcPts val="1200"/>
              </a:spcAft>
              <a:buFont typeface="Arial"/>
              <a:buChar char="•"/>
            </a:pPr>
            <a:r>
              <a:rPr lang="ru-RU" sz="3000" dirty="0">
                <a:solidFill>
                  <a:schemeClr val="bg1"/>
                </a:solidFill>
                <a:latin typeface="HK Grotesk" panose="020B0604020202020204" charset="-52"/>
                <a:ea typeface="Open Sans"/>
                <a:cs typeface="Open Sans"/>
                <a:sym typeface="Open Sans"/>
              </a:rPr>
              <a:t>Требования к подсистеме </a:t>
            </a:r>
            <a:br>
              <a:rPr lang="ru-RU" sz="3000" dirty="0">
                <a:solidFill>
                  <a:schemeClr val="bg1"/>
                </a:solidFill>
                <a:latin typeface="HK Grotesk" panose="020B0604020202020204" charset="-52"/>
                <a:ea typeface="Open Sans"/>
                <a:cs typeface="Open Sans"/>
                <a:sym typeface="Open Sans"/>
              </a:rPr>
            </a:br>
            <a:r>
              <a:rPr lang="ru-RU" sz="3000" dirty="0">
                <a:solidFill>
                  <a:schemeClr val="bg1"/>
                </a:solidFill>
                <a:latin typeface="HK Grotesk" panose="020B0604020202020204" charset="-52"/>
                <a:ea typeface="Open Sans"/>
                <a:cs typeface="Open Sans"/>
                <a:sym typeface="Open Sans"/>
              </a:rPr>
              <a:t>«Генератор кода» -</a:t>
            </a:r>
            <a:r>
              <a:rPr lang="ru-RU" sz="3000" b="1" dirty="0">
                <a:solidFill>
                  <a:schemeClr val="bg1"/>
                </a:solidFill>
                <a:latin typeface="HK Grotesk" panose="020B0604020202020204" charset="-52"/>
                <a:ea typeface="Open Sans"/>
                <a:cs typeface="Open Sans"/>
                <a:sym typeface="Open Sans"/>
              </a:rPr>
              <a:t> 1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AAECD91A-730A-7920-5111-7EA1CC4A0FF8}"/>
              </a:ext>
            </a:extLst>
          </p:cNvPr>
          <p:cNvSpPr txBox="1"/>
          <p:nvPr/>
        </p:nvSpPr>
        <p:spPr>
          <a:xfrm>
            <a:off x="17221200" y="9182100"/>
            <a:ext cx="865453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ru-RU" sz="2500" b="1" dirty="0">
                <a:solidFill>
                  <a:schemeClr val="bg1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09</a:t>
            </a:r>
          </a:p>
          <a:p>
            <a:pPr algn="l">
              <a:lnSpc>
                <a:spcPts val="3000"/>
              </a:lnSpc>
            </a:pPr>
            <a:endParaRPr lang="en-US" sz="2500" b="1" dirty="0">
              <a:solidFill>
                <a:schemeClr val="bg1"/>
              </a:solidFill>
              <a:latin typeface="HK Grotesk Medium"/>
              <a:ea typeface="HK Grotesk Medium"/>
              <a:cs typeface="HK Grotesk Medium"/>
              <a:sym typeface="HK Grotesk Medium"/>
            </a:endParaRPr>
          </a:p>
        </p:txBody>
      </p:sp>
    </p:spTree>
    <p:extLst>
      <p:ext uri="{BB962C8B-B14F-4D97-AF65-F5344CB8AC3E}">
        <p14:creationId xmlns:p14="http://schemas.microsoft.com/office/powerpoint/2010/main" val="4138167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339</Words>
  <Application>Microsoft Office PowerPoint</Application>
  <PresentationFormat>Произвольный</PresentationFormat>
  <Paragraphs>51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20" baseType="lpstr">
      <vt:lpstr>HK Grotesk</vt:lpstr>
      <vt:lpstr>Calibri</vt:lpstr>
      <vt:lpstr>HK Grotesk Medium</vt:lpstr>
      <vt:lpstr>HK Grotesk Bold</vt:lpstr>
      <vt:lpstr> HK Grotesk Bold</vt:lpstr>
      <vt:lpstr>Open Sans</vt:lpstr>
      <vt:lpstr>Arial</vt:lpstr>
      <vt:lpstr>HK Grotesk 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and Red Geometric Technology Keynote Presentation</dc:title>
  <cp:lastModifiedBy>Александра Колпакова</cp:lastModifiedBy>
  <cp:revision>6</cp:revision>
  <dcterms:created xsi:type="dcterms:W3CDTF">2006-08-16T00:00:00Z</dcterms:created>
  <dcterms:modified xsi:type="dcterms:W3CDTF">2025-03-13T01:02:33Z</dcterms:modified>
  <dc:identifier>DAGT42px8A8</dc:identifier>
</cp:coreProperties>
</file>