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70" r:id="rId10"/>
    <p:sldId id="262" r:id="rId11"/>
    <p:sldId id="266" r:id="rId12"/>
  </p:sldIdLst>
  <p:sldSz cx="18288000" cy="10287000"/>
  <p:notesSz cx="6858000" cy="9144000"/>
  <p:embeddedFontLst>
    <p:embeddedFont>
      <p:font typeface="HK Grotesk" panose="020B0604020202020204" charset="-52"/>
      <p:regular r:id="rId13"/>
    </p:embeddedFont>
    <p:embeddedFont>
      <p:font typeface="HK Grotesk Bold" panose="020B0604020202020204" charset="-52"/>
      <p:regular r:id="rId14"/>
    </p:embeddedFont>
    <p:embeddedFont>
      <p:font typeface="HK Grotesk Medium" panose="020B0604020202020204" charset="-52"/>
      <p:regular r:id="rId15"/>
    </p:embeddedFont>
    <p:embeddedFont>
      <p:font typeface="Open Sans" panose="020B060603050402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19" y="931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74533"/>
            <a:ext cx="7706900" cy="5137933"/>
            <a:chOff x="0" y="0"/>
            <a:chExt cx="10275866" cy="6850578"/>
          </a:xfrm>
        </p:grpSpPr>
        <p:sp>
          <p:nvSpPr>
            <p:cNvPr id="3" name="Freeform 3"/>
            <p:cNvSpPr/>
            <p:nvPr/>
          </p:nvSpPr>
          <p:spPr>
            <a:xfrm>
              <a:off x="3425289" y="0"/>
              <a:ext cx="6850578" cy="6850578"/>
            </a:xfrm>
            <a:custGeom>
              <a:avLst/>
              <a:gdLst/>
              <a:ahLst/>
              <a:cxnLst/>
              <a:rect l="l" t="t" r="r" b="b"/>
              <a:pathLst>
                <a:path w="6850578" h="6850578">
                  <a:moveTo>
                    <a:pt x="0" y="0"/>
                  </a:moveTo>
                  <a:lnTo>
                    <a:pt x="6850577" y="0"/>
                  </a:lnTo>
                  <a:lnTo>
                    <a:pt x="6850577" y="6850578"/>
                  </a:lnTo>
                  <a:lnTo>
                    <a:pt x="0" y="68505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6850578" cy="6850578"/>
            </a:xfrm>
            <a:custGeom>
              <a:avLst/>
              <a:gdLst/>
              <a:ahLst/>
              <a:cxnLst/>
              <a:rect l="l" t="t" r="r" b="b"/>
              <a:pathLst>
                <a:path w="6850578" h="6850578">
                  <a:moveTo>
                    <a:pt x="0" y="0"/>
                  </a:moveTo>
                  <a:lnTo>
                    <a:pt x="6850578" y="0"/>
                  </a:lnTo>
                  <a:lnTo>
                    <a:pt x="6850578" y="6850578"/>
                  </a:lnTo>
                  <a:lnTo>
                    <a:pt x="0" y="68505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44000" y="2986087"/>
            <a:ext cx="8775583" cy="431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56"/>
              </a:lnSpc>
            </a:pPr>
            <a:r>
              <a:rPr lang="en-US" sz="9463" b="1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Разработка транслятора C++ на Python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B6EAF64C-2E3B-E76D-0FBA-6F749DB2659A}"/>
              </a:ext>
            </a:extLst>
          </p:cNvPr>
          <p:cNvSpPr txBox="1"/>
          <p:nvPr/>
        </p:nvSpPr>
        <p:spPr>
          <a:xfrm>
            <a:off x="437488" y="454376"/>
            <a:ext cx="14192912" cy="100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ru-RU" sz="7000" b="1" dirty="0">
                <a:latin typeface="HK Grotesk Bold"/>
                <a:ea typeface="HK Grotesk Bold"/>
                <a:cs typeface="HK Grotesk Bold"/>
                <a:sym typeface="HK Grotesk Bold"/>
              </a:rPr>
              <a:t>Тестирование</a:t>
            </a:r>
            <a:endParaRPr lang="en-US" sz="7000" b="1" dirty="0"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3CDDB297-624F-8F1F-3A20-038F1CC057B3}"/>
              </a:ext>
            </a:extLst>
          </p:cNvPr>
          <p:cNvSpPr txBox="1"/>
          <p:nvPr/>
        </p:nvSpPr>
        <p:spPr>
          <a:xfrm>
            <a:off x="437488" y="2247900"/>
            <a:ext cx="16707512" cy="503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1" lvl="1" algn="l">
              <a:lnSpc>
                <a:spcPts val="4200"/>
              </a:lnSpc>
              <a:spcAft>
                <a:spcPts val="1200"/>
              </a:spcAft>
            </a:pPr>
            <a:r>
              <a:rPr lang="ru-RU" sz="3000" dirty="0">
                <a:latin typeface="Open Sans"/>
                <a:ea typeface="Open Sans"/>
                <a:cs typeface="Open Sans"/>
                <a:sym typeface="Open Sans"/>
              </a:rPr>
              <a:t>Количество тестовых ситуации - </a:t>
            </a:r>
            <a:r>
              <a:rPr lang="ru-RU" sz="3000" b="1" dirty="0"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C1009026-B533-955D-EF07-151B7CBF811A}"/>
              </a:ext>
            </a:extLst>
          </p:cNvPr>
          <p:cNvSpPr txBox="1"/>
          <p:nvPr/>
        </p:nvSpPr>
        <p:spPr>
          <a:xfrm>
            <a:off x="435030" y="3283363"/>
            <a:ext cx="16707512" cy="503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1" lvl="1" algn="l">
              <a:lnSpc>
                <a:spcPts val="4200"/>
              </a:lnSpc>
              <a:spcAft>
                <a:spcPts val="1200"/>
              </a:spcAft>
            </a:pPr>
            <a:r>
              <a:rPr lang="ru-RU" sz="3000" dirty="0">
                <a:latin typeface="Open Sans"/>
                <a:ea typeface="Open Sans"/>
                <a:cs typeface="Open Sans"/>
                <a:sym typeface="Open Sans"/>
              </a:rPr>
              <a:t>Матрица покрытия требований тестами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7BE29FA-8216-83DE-1965-24214D3F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5" y="4120029"/>
            <a:ext cx="17437937" cy="29718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43D3FC50-2318-1806-359E-3AA6B80826E7}"/>
              </a:ext>
            </a:extLst>
          </p:cNvPr>
          <p:cNvSpPr txBox="1"/>
          <p:nvPr/>
        </p:nvSpPr>
        <p:spPr>
          <a:xfrm>
            <a:off x="17014295" y="790911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ru-RU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10</a:t>
            </a:r>
            <a:endParaRPr lang="en-US" sz="2500" b="1" dirty="0">
              <a:solidFill>
                <a:srgbClr val="191824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F972B-81B1-726B-99AD-4F4D64464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947DACE-FFCE-A26B-76BA-C95FA61D9ED2}"/>
              </a:ext>
            </a:extLst>
          </p:cNvPr>
          <p:cNvSpPr/>
          <p:nvPr/>
        </p:nvSpPr>
        <p:spPr>
          <a:xfrm>
            <a:off x="3140351" y="651408"/>
            <a:ext cx="12007298" cy="8984184"/>
          </a:xfrm>
          <a:custGeom>
            <a:avLst/>
            <a:gdLst/>
            <a:ahLst/>
            <a:cxnLst/>
            <a:rect l="l" t="t" r="r" b="b"/>
            <a:pathLst>
              <a:path w="12007298" h="8984184">
                <a:moveTo>
                  <a:pt x="0" y="0"/>
                </a:moveTo>
                <a:lnTo>
                  <a:pt x="12007298" y="0"/>
                </a:lnTo>
                <a:lnTo>
                  <a:pt x="12007298" y="8984184"/>
                </a:lnTo>
                <a:lnTo>
                  <a:pt x="0" y="8984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842174"/>
            <a:ext cx="18288000" cy="6444826"/>
          </a:xfrm>
          <a:prstGeom prst="rect">
            <a:avLst/>
          </a:prstGeom>
          <a:solidFill>
            <a:srgbClr val="191824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Freeform 3"/>
          <p:cNvSpPr/>
          <p:nvPr/>
        </p:nvSpPr>
        <p:spPr>
          <a:xfrm rot="6000" flipH="1">
            <a:off x="-3641" y="6098909"/>
            <a:ext cx="9151282" cy="4196067"/>
          </a:xfrm>
          <a:custGeom>
            <a:avLst/>
            <a:gdLst/>
            <a:ahLst/>
            <a:cxnLst/>
            <a:rect l="l" t="t" r="r" b="b"/>
            <a:pathLst>
              <a:path w="9151282" h="4196067">
                <a:moveTo>
                  <a:pt x="9151282" y="15960"/>
                </a:moveTo>
                <a:lnTo>
                  <a:pt x="7296" y="0"/>
                </a:lnTo>
                <a:lnTo>
                  <a:pt x="0" y="4180108"/>
                </a:lnTo>
                <a:lnTo>
                  <a:pt x="9143986" y="4196067"/>
                </a:lnTo>
                <a:lnTo>
                  <a:pt x="9151282" y="159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0" b="-248"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TextBox 4"/>
          <p:cNvSpPr txBox="1"/>
          <p:nvPr/>
        </p:nvSpPr>
        <p:spPr>
          <a:xfrm>
            <a:off x="2286131" y="1329348"/>
            <a:ext cx="15318090" cy="99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6999" b="1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СОСТАВ КОМАНДЫ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3683" y="4573129"/>
            <a:ext cx="6521227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Колпакова Александра</a:t>
            </a:r>
          </a:p>
        </p:txBody>
      </p:sp>
      <p:sp>
        <p:nvSpPr>
          <p:cNvPr id="6" name="Freeform 6"/>
          <p:cNvSpPr/>
          <p:nvPr/>
        </p:nvSpPr>
        <p:spPr>
          <a:xfrm>
            <a:off x="9144000" y="6106886"/>
            <a:ext cx="8996576" cy="4112720"/>
          </a:xfrm>
          <a:custGeom>
            <a:avLst/>
            <a:gdLst/>
            <a:ahLst/>
            <a:cxnLst/>
            <a:rect l="l" t="t" r="r" b="b"/>
            <a:pathLst>
              <a:path w="8996576" h="4112720">
                <a:moveTo>
                  <a:pt x="0" y="0"/>
                </a:moveTo>
                <a:lnTo>
                  <a:pt x="8996576" y="0"/>
                </a:lnTo>
                <a:lnTo>
                  <a:pt x="8996576" y="4112720"/>
                </a:lnTo>
                <a:lnTo>
                  <a:pt x="0" y="4112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5436937" y="4573129"/>
            <a:ext cx="3707063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Егорова Ксения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06669" y="4573129"/>
            <a:ext cx="3990845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Олейникова Анна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03414" y="4573129"/>
            <a:ext cx="4500291" cy="600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1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Мартын Владислав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" y="587894"/>
            <a:ext cx="12081501" cy="1307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99"/>
              </a:lnSpc>
            </a:pPr>
            <a:r>
              <a:rPr lang="ru-RU" sz="8499" b="1" dirty="0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ОПИСАНИЕ ПРОЕКТА</a:t>
            </a:r>
            <a:endParaRPr lang="en-US" sz="8499" b="1" dirty="0">
              <a:solidFill>
                <a:srgbClr val="19182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b="1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03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94609" y="2377859"/>
            <a:ext cx="7612100" cy="5960314"/>
            <a:chOff x="0" y="0"/>
            <a:chExt cx="10149467" cy="7947085"/>
          </a:xfrm>
        </p:grpSpPr>
        <p:sp>
          <p:nvSpPr>
            <p:cNvPr id="5" name="Freeform 5"/>
            <p:cNvSpPr/>
            <p:nvPr/>
          </p:nvSpPr>
          <p:spPr>
            <a:xfrm>
              <a:off x="5027165" y="0"/>
              <a:ext cx="5122301" cy="6178214"/>
            </a:xfrm>
            <a:custGeom>
              <a:avLst/>
              <a:gdLst/>
              <a:ahLst/>
              <a:cxnLst/>
              <a:rect l="l" t="t" r="r" b="b"/>
              <a:pathLst>
                <a:path w="5122301" h="6178214">
                  <a:moveTo>
                    <a:pt x="0" y="0"/>
                  </a:moveTo>
                  <a:lnTo>
                    <a:pt x="5122302" y="0"/>
                  </a:lnTo>
                  <a:lnTo>
                    <a:pt x="5122302" y="6178214"/>
                  </a:lnTo>
                  <a:lnTo>
                    <a:pt x="0" y="6178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2252882"/>
              <a:ext cx="6104896" cy="5694203"/>
            </a:xfrm>
            <a:custGeom>
              <a:avLst/>
              <a:gdLst/>
              <a:ahLst/>
              <a:cxnLst/>
              <a:rect l="l" t="t" r="r" b="b"/>
              <a:pathLst>
                <a:path w="6104896" h="5694203">
                  <a:moveTo>
                    <a:pt x="0" y="0"/>
                  </a:moveTo>
                  <a:lnTo>
                    <a:pt x="6104896" y="0"/>
                  </a:lnTo>
                  <a:lnTo>
                    <a:pt x="6104896" y="5694203"/>
                  </a:lnTo>
                  <a:lnTo>
                    <a:pt x="0" y="5694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39238" y="4679950"/>
            <a:ext cx="9525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910594" y="2469718"/>
            <a:ext cx="9460627" cy="672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67"/>
              </a:lnSpc>
            </a:pP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Проект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направлен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на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создание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инструмента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способного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автоматически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переводить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код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с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языка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C++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на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Python.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Это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особенно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полезно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для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разработчиков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работающих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с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проектами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которые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требуют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перехода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на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Python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или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интеграции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с Python-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средами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Транслятор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будет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работать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с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ограниченным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подмножеством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синтаксических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конструкций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обоих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языков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таких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как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операторы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функции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ru-RU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условные операторы, </a:t>
            </a:r>
            <a:r>
              <a:rPr lang="en-US" sz="3405" dirty="0" err="1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циклы</a:t>
            </a:r>
            <a:r>
              <a:rPr lang="en-US" sz="3405" dirty="0">
                <a:solidFill>
                  <a:srgbClr val="19182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654" y="914461"/>
            <a:ext cx="10264276" cy="99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1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ПРЕИМУЩЕСТВА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34600" y="2498609"/>
            <a:ext cx="6921910" cy="2644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  <a:spcAft>
                <a:spcPts val="1200"/>
              </a:spcAft>
            </a:pPr>
            <a:r>
              <a:rPr lang="en-US" sz="3000" b="1" dirty="0" err="1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Универсальность</a:t>
            </a:r>
            <a:r>
              <a:rPr lang="en-US" sz="3000" b="1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:</a:t>
            </a:r>
            <a:endParaRPr lang="ru-RU" sz="3000" b="1" dirty="0">
              <a:solidFill>
                <a:srgbClr val="FFFFFF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 algn="just">
              <a:lnSpc>
                <a:spcPts val="3900"/>
              </a:lnSpc>
              <a:spcAft>
                <a:spcPts val="1200"/>
              </a:spcAft>
            </a:pP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Инструмент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можно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использовать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для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проектов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любой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сложности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если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они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соответствуют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поддерживаемому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подмножеству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конструкций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3000" y="5869453"/>
            <a:ext cx="7790991" cy="2144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  <a:spcAft>
                <a:spcPts val="1200"/>
              </a:spcAft>
            </a:pPr>
            <a:r>
              <a:rPr lang="en-US" sz="3000" b="1" dirty="0" err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Снижение</a:t>
            </a:r>
            <a:r>
              <a:rPr lang="en-US" sz="3000" b="1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ошибок</a:t>
            </a:r>
            <a:r>
              <a:rPr lang="en-US" sz="3000" b="1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:</a:t>
            </a:r>
            <a:endParaRPr lang="ru-RU" sz="3000" b="1" dirty="0">
              <a:solidFill>
                <a:srgbClr val="FFFFFF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algn="just">
              <a:lnSpc>
                <a:spcPts val="3900"/>
              </a:lnSpc>
            </a:pP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Автоматизированный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перевод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уменьшает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вероятность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ошибок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возникающих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при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ручном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переписывании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кода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3000" y="2498609"/>
            <a:ext cx="7912509" cy="2644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  <a:spcAft>
                <a:spcPts val="1200"/>
              </a:spcAft>
            </a:pPr>
            <a:r>
              <a:rPr lang="en-US" sz="3000" b="1" dirty="0" err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Поддержка</a:t>
            </a:r>
            <a:r>
              <a:rPr lang="en-US" sz="3000" b="1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популярного</a:t>
            </a:r>
            <a:r>
              <a:rPr lang="en-US" sz="3000" b="1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стека</a:t>
            </a:r>
            <a:r>
              <a:rPr lang="en-US" sz="3000" b="1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:</a:t>
            </a:r>
            <a:endParaRPr lang="ru-RU" sz="3000" b="1" dirty="0">
              <a:solidFill>
                <a:srgbClr val="FFFFFF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C++ и Python —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одни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из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самых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востребованных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языко</a:t>
            </a:r>
            <a:r>
              <a:rPr lang="ru-RU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в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программирования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что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делает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проект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полезным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для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широкой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аудитории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разработчиков</a:t>
            </a:r>
            <a:r>
              <a:rPr lang="en-US" sz="3000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7DE8369-994C-47B2-516C-A3CDD33E468E}"/>
              </a:ext>
            </a:extLst>
          </p:cNvPr>
          <p:cNvSpPr txBox="1"/>
          <p:nvPr/>
        </p:nvSpPr>
        <p:spPr>
          <a:xfrm>
            <a:off x="10134600" y="5869453"/>
            <a:ext cx="6687009" cy="2644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9"/>
              </a:lnSpc>
              <a:spcAft>
                <a:spcPts val="1200"/>
              </a:spcAft>
            </a:pPr>
            <a:r>
              <a:rPr lang="en-US" sz="2999" b="1" dirty="0" err="1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Автоматизация</a:t>
            </a:r>
            <a:r>
              <a:rPr lang="en-US" sz="2999" b="1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:</a:t>
            </a:r>
            <a:endParaRPr lang="ru-RU" sz="2999" b="1" dirty="0">
              <a:solidFill>
                <a:srgbClr val="FFFFFF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 algn="just">
              <a:lnSpc>
                <a:spcPts val="3899"/>
              </a:lnSpc>
            </a:pP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Транслятор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позволяет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существенно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сократить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время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на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ручной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перевод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кода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между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языками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что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повышает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продуктивность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разработчиков</a:t>
            </a:r>
            <a:r>
              <a:rPr lang="en-US" sz="29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41339" y="565150"/>
            <a:ext cx="8226643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1" dirty="0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ПРОТОТИП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FC0443-3E60-1CB8-EC35-64FCF94B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52" y="1933098"/>
            <a:ext cx="14461595" cy="7788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51620" y="2824067"/>
            <a:ext cx="7207680" cy="6434233"/>
            <a:chOff x="0" y="0"/>
            <a:chExt cx="9610240" cy="8578977"/>
          </a:xfrm>
        </p:grpSpPr>
        <p:sp>
          <p:nvSpPr>
            <p:cNvPr id="3" name="Freeform 3"/>
            <p:cNvSpPr/>
            <p:nvPr/>
          </p:nvSpPr>
          <p:spPr>
            <a:xfrm>
              <a:off x="4632024" y="0"/>
              <a:ext cx="4978216" cy="5225227"/>
            </a:xfrm>
            <a:custGeom>
              <a:avLst/>
              <a:gdLst/>
              <a:ahLst/>
              <a:cxnLst/>
              <a:rect l="l" t="t" r="r" b="b"/>
              <a:pathLst>
                <a:path w="4978216" h="5225227">
                  <a:moveTo>
                    <a:pt x="0" y="0"/>
                  </a:moveTo>
                  <a:lnTo>
                    <a:pt x="4978216" y="0"/>
                  </a:lnTo>
                  <a:lnTo>
                    <a:pt x="4978216" y="5225227"/>
                  </a:lnTo>
                  <a:lnTo>
                    <a:pt x="0" y="5225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2306285"/>
              <a:ext cx="6521702" cy="6272692"/>
            </a:xfrm>
            <a:custGeom>
              <a:avLst/>
              <a:gdLst/>
              <a:ahLst/>
              <a:cxnLst/>
              <a:rect l="l" t="t" r="r" b="b"/>
              <a:pathLst>
                <a:path w="6521702" h="6272692">
                  <a:moveTo>
                    <a:pt x="0" y="0"/>
                  </a:moveTo>
                  <a:lnTo>
                    <a:pt x="6521702" y="0"/>
                  </a:lnTo>
                  <a:lnTo>
                    <a:pt x="6521702" y="6272692"/>
                  </a:lnTo>
                  <a:lnTo>
                    <a:pt x="0" y="6272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" name="AutoShape 5"/>
          <p:cNvSpPr/>
          <p:nvPr/>
        </p:nvSpPr>
        <p:spPr>
          <a:xfrm>
            <a:off x="-12675" y="0"/>
            <a:ext cx="9568378" cy="10287000"/>
          </a:xfrm>
          <a:prstGeom prst="rect">
            <a:avLst/>
          </a:prstGeom>
          <a:solidFill>
            <a:srgbClr val="191824"/>
          </a:solidFill>
        </p:spPr>
        <p:txBody>
          <a:bodyPr/>
          <a:lstStyle/>
          <a:p>
            <a:endParaRPr lang="ru-RU"/>
          </a:p>
        </p:txBody>
      </p:sp>
      <p:sp>
        <p:nvSpPr>
          <p:cNvPr id="6" name="TextBox 6"/>
          <p:cNvSpPr txBox="1"/>
          <p:nvPr/>
        </p:nvSpPr>
        <p:spPr>
          <a:xfrm>
            <a:off x="462889" y="410897"/>
            <a:ext cx="9118214" cy="19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 b="1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ОСНОВНОЙ ФУНКЦИОНАЛ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7489" y="2766917"/>
            <a:ext cx="7927446" cy="535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Анализ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синтаксиса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исходного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кода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на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языке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C++;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Перевод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типов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данных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переменных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массивов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структур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Генерация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корректного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эффективного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кода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на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языке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Python;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Высокая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точность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перевода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благодаря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использованию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продвинутых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алгоритмов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анализа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преобразования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синтаксиса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D632-A9C9-A446-A6BE-4B9A485B3841}"/>
              </a:ext>
            </a:extLst>
          </p:cNvPr>
          <p:cNvSpPr txBox="1"/>
          <p:nvPr/>
        </p:nvSpPr>
        <p:spPr>
          <a:xfrm>
            <a:off x="1219200" y="571500"/>
            <a:ext cx="12965827" cy="1307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99"/>
              </a:lnSpc>
            </a:pPr>
            <a:r>
              <a:rPr lang="ru-RU" sz="8499" b="1" dirty="0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Архитектура системы</a:t>
            </a:r>
            <a:endParaRPr lang="en-US" sz="8499" b="1" dirty="0">
              <a:solidFill>
                <a:srgbClr val="19182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7799BA-CF0A-4B75-53C1-79287EE36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74" y="2306377"/>
            <a:ext cx="11231051" cy="7409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BE75E186-7658-F05A-896A-9D00430C90A4}"/>
              </a:ext>
            </a:extLst>
          </p:cNvPr>
          <p:cNvSpPr txBox="1"/>
          <p:nvPr/>
        </p:nvSpPr>
        <p:spPr>
          <a:xfrm>
            <a:off x="17068800" y="1030216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</a:t>
            </a:r>
            <a:r>
              <a:rPr lang="ru-RU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7</a:t>
            </a:r>
            <a:endParaRPr lang="en-US" sz="2500" b="1" dirty="0">
              <a:solidFill>
                <a:srgbClr val="191824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49073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44AC7-DB8D-7851-B495-B815C2A04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4772784-5892-021D-A70D-056E6B6F1627}"/>
              </a:ext>
            </a:extLst>
          </p:cNvPr>
          <p:cNvSpPr txBox="1"/>
          <p:nvPr/>
        </p:nvSpPr>
        <p:spPr>
          <a:xfrm>
            <a:off x="1219200" y="1028700"/>
            <a:ext cx="14192912" cy="100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ru-RU" sz="7000" b="1" dirty="0">
                <a:latin typeface="HK Grotesk Bold"/>
                <a:ea typeface="HK Grotesk Bold"/>
                <a:cs typeface="HK Grotesk Bold"/>
                <a:sym typeface="HK Grotesk Bold"/>
              </a:rPr>
              <a:t>Функциональные требования</a:t>
            </a:r>
            <a:endParaRPr lang="en-US" sz="7000" b="1" dirty="0"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102867B9-B5C4-92FB-22DE-4B0512641562}"/>
              </a:ext>
            </a:extLst>
          </p:cNvPr>
          <p:cNvSpPr txBox="1"/>
          <p:nvPr/>
        </p:nvSpPr>
        <p:spPr>
          <a:xfrm>
            <a:off x="1219200" y="3238500"/>
            <a:ext cx="16707512" cy="465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Open Sans"/>
                <a:ea typeface="Open Sans"/>
                <a:cs typeface="Open Sans"/>
                <a:sym typeface="Open Sans"/>
              </a:rPr>
              <a:t>Требования интерфейсу системы</a:t>
            </a:r>
          </a:p>
          <a:p>
            <a:pPr marL="647702" lvl="1" indent="-323851" algn="l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Open Sans"/>
                <a:ea typeface="Open Sans"/>
                <a:cs typeface="Open Sans"/>
                <a:sym typeface="Open Sans"/>
              </a:rPr>
              <a:t>Требование на вход/выход к подсистеме «Синтаксический анализатор» </a:t>
            </a:r>
          </a:p>
          <a:p>
            <a:pPr marL="647702" lvl="1" indent="-323851" algn="l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Open Sans"/>
                <a:ea typeface="Open Sans"/>
                <a:cs typeface="Open Sans"/>
                <a:sym typeface="Open Sans"/>
              </a:rPr>
              <a:t>Требование на вход/выход к подсистеме «Лексический анализатор»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Open Sans"/>
                <a:ea typeface="Open Sans"/>
                <a:cs typeface="Open Sans"/>
                <a:sym typeface="Open Sans"/>
              </a:rPr>
              <a:t>Требование к работе подсистемы «Синтаксический анализатор»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Open Sans"/>
                <a:ea typeface="Open Sans"/>
                <a:cs typeface="Open Sans"/>
                <a:sym typeface="Open Sans"/>
              </a:rPr>
              <a:t>Требования на вход/выход к подсистеме «Семантический анализатор»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Open Sans"/>
                <a:ea typeface="Open Sans"/>
                <a:cs typeface="Open Sans"/>
                <a:sym typeface="Open Sans"/>
              </a:rPr>
              <a:t>Требования к работе подсистемы «Семантический анализатор»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Open Sans"/>
                <a:ea typeface="Open Sans"/>
                <a:cs typeface="Open Sans"/>
                <a:sym typeface="Open Sans"/>
              </a:rPr>
              <a:t>Требования на вход/выход к подсистеме «Генератор кода»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DF85F45-2FBF-A1DB-655C-22D733D976CA}"/>
              </a:ext>
            </a:extLst>
          </p:cNvPr>
          <p:cNvSpPr txBox="1"/>
          <p:nvPr/>
        </p:nvSpPr>
        <p:spPr>
          <a:xfrm>
            <a:off x="16990232" y="1338401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</a:t>
            </a:r>
            <a:r>
              <a:rPr lang="ru-RU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8</a:t>
            </a:r>
            <a:endParaRPr lang="en-US" sz="2500" b="1" dirty="0">
              <a:solidFill>
                <a:srgbClr val="191824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9416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E3A80-7F2F-3FDE-5A8F-A108CD6D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07F13823-FEAB-36F7-96AB-C3F1FE506609}"/>
              </a:ext>
            </a:extLst>
          </p:cNvPr>
          <p:cNvSpPr/>
          <p:nvPr/>
        </p:nvSpPr>
        <p:spPr>
          <a:xfrm>
            <a:off x="0" y="0"/>
            <a:ext cx="18376876" cy="10287000"/>
          </a:xfrm>
          <a:prstGeom prst="rect">
            <a:avLst/>
          </a:prstGeom>
          <a:solidFill>
            <a:srgbClr val="191824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E48CB68-66B8-BC71-5C6C-B0A920D35F89}"/>
              </a:ext>
            </a:extLst>
          </p:cNvPr>
          <p:cNvSpPr txBox="1"/>
          <p:nvPr/>
        </p:nvSpPr>
        <p:spPr>
          <a:xfrm>
            <a:off x="1143000" y="1028700"/>
            <a:ext cx="8836244" cy="1997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ru-RU" sz="6999" b="1" dirty="0">
                <a:solidFill>
                  <a:schemeClr val="bg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Общее количество требований</a:t>
            </a:r>
            <a:endParaRPr lang="en-US" sz="6999" b="1" dirty="0">
              <a:solidFill>
                <a:schemeClr val="bg1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C686A-A62B-52DF-AC9B-DDCF7DCCD9E5}"/>
              </a:ext>
            </a:extLst>
          </p:cNvPr>
          <p:cNvSpPr txBox="1"/>
          <p:nvPr/>
        </p:nvSpPr>
        <p:spPr>
          <a:xfrm>
            <a:off x="1143000" y="3657778"/>
            <a:ext cx="12725400" cy="5427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Требования к подсистеме «Пользовательский интерфейс» - </a:t>
            </a:r>
            <a:r>
              <a:rPr lang="ru-RU" sz="3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Требования к подсистеме </a:t>
            </a:r>
            <a:b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«Лексический анализатор» - </a:t>
            </a:r>
            <a:r>
              <a:rPr lang="ru-RU" sz="3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Требования к подсистеме </a:t>
            </a:r>
            <a:b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«Синтаксический анализатор» - </a:t>
            </a:r>
            <a:r>
              <a:rPr lang="ru-RU" sz="3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Требования к подсистеме </a:t>
            </a:r>
            <a:b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«Семантический анализатор» - </a:t>
            </a:r>
            <a:r>
              <a:rPr lang="ru-RU" sz="3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Требования к подсистеме </a:t>
            </a:r>
            <a:b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«Генератор кода» -</a:t>
            </a:r>
            <a:r>
              <a:rPr lang="ru-RU" sz="3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AECD91A-730A-7920-5111-7EA1CC4A0FF8}"/>
              </a:ext>
            </a:extLst>
          </p:cNvPr>
          <p:cNvSpPr txBox="1"/>
          <p:nvPr/>
        </p:nvSpPr>
        <p:spPr>
          <a:xfrm>
            <a:off x="16508147" y="1028700"/>
            <a:ext cx="1273705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ru-RU" sz="2500" b="1" dirty="0">
                <a:solidFill>
                  <a:schemeClr val="bg1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09</a:t>
            </a:r>
          </a:p>
          <a:p>
            <a:pPr algn="l">
              <a:lnSpc>
                <a:spcPts val="3000"/>
              </a:lnSpc>
            </a:pPr>
            <a:endParaRPr lang="en-US" sz="2500" b="1" dirty="0">
              <a:solidFill>
                <a:schemeClr val="bg1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3816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337</Words>
  <Application>Microsoft Office PowerPoint</Application>
  <PresentationFormat>Произвольный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HK Grotesk Medium</vt:lpstr>
      <vt:lpstr>Calibri</vt:lpstr>
      <vt:lpstr>HK Grotesk</vt:lpstr>
      <vt:lpstr>HK Grotesk Bold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Red Geometric Technology Keynote Presentation</dc:title>
  <cp:lastModifiedBy>Александра Колпакова</cp:lastModifiedBy>
  <cp:revision>4</cp:revision>
  <dcterms:created xsi:type="dcterms:W3CDTF">2006-08-16T00:00:00Z</dcterms:created>
  <dcterms:modified xsi:type="dcterms:W3CDTF">2025-03-13T00:28:12Z</dcterms:modified>
  <dc:identifier>DAGT42px8A8</dc:identifier>
</cp:coreProperties>
</file>