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57" r:id="rId4"/>
    <p:sldId id="274" r:id="rId5"/>
    <p:sldId id="271" r:id="rId6"/>
    <p:sldId id="259" r:id="rId7"/>
    <p:sldId id="273" r:id="rId8"/>
    <p:sldId id="261" r:id="rId9"/>
    <p:sldId id="275" r:id="rId10"/>
    <p:sldId id="262" r:id="rId11"/>
    <p:sldId id="276" r:id="rId12"/>
    <p:sldId id="277" r:id="rId13"/>
    <p:sldId id="278" r:id="rId14"/>
    <p:sldId id="279" r:id="rId15"/>
    <p:sldId id="270" r:id="rId16"/>
    <p:sldId id="280" r:id="rId17"/>
    <p:sldId id="264" r:id="rId18"/>
    <p:sldId id="265" r:id="rId19"/>
    <p:sldId id="281" r:id="rId20"/>
    <p:sldId id="282" r:id="rId21"/>
    <p:sldId id="283" r:id="rId22"/>
    <p:sldId id="26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61" autoAdjust="0"/>
  </p:normalViewPr>
  <p:slideViewPr>
    <p:cSldViewPr snapToGrid="0">
      <p:cViewPr varScale="1">
        <p:scale>
          <a:sx n="62" d="100"/>
          <a:sy n="62" d="100"/>
        </p:scale>
        <p:origin x="7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A54E8-D96E-44FA-8367-B28F020AB62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7D75A-158F-4269-B2CE-7D693900A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9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checksum is optional for IPv4. Set this field to zero if we want </a:t>
            </a:r>
            <a:r>
              <a:rPr lang="en-US"/>
              <a:t>the receiver </a:t>
            </a:r>
            <a:r>
              <a:rPr lang="en-US" dirty="0"/>
              <a:t>not to check the checksum.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7D75A-158F-4269-B2CE-7D693900AC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The application needs to handle the order and packet loss by itself, instead of relying on the protocol to handle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5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If we convert this into real Ping Pong on a real Ping Pong table, this ball is </a:t>
            </a:r>
          </a:p>
          <a:p>
            <a:r>
              <a:rPr lang="en-US" dirty="0"/>
              <a:t>traveling at a speed of 5200 meters per second, about Mach 10.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9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E7A8-C1C6-446B-8B86-C9E3524A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EF74-424A-432A-B4D1-96F793AD4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108D-D6F4-48C0-B7FF-F113BB5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3FD4-D4E8-4D83-A0C3-6A9D0BD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C5BC-A918-4319-8861-A354FA1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FB3B-2D69-4F72-95EF-F2D7A53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F1DA5-E59D-4BBB-B2DE-93E08C5C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D658-33FC-4EB5-9135-6E8CA6DE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A106-C63D-4644-82F7-0E99FB90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AF4A-981E-4C2A-B658-C0902B75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12A1-7E80-4C5A-AC66-4D29B3CE9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6F6ED-FFAB-43D4-BB01-C468B5CF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E472-18C5-4611-A289-CBB3445F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70BE-C8F0-4E11-8ADE-EE171DB1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96E7-A900-44DA-8C35-35870B9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D9F-174A-47DC-BB3F-D6389B6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7189-3D08-4160-B072-B5A41B6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2788-81D9-4A1B-9B5E-681860A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042D-3726-443D-906D-2CCBDEDB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23C0-0FE8-4E2F-8716-C58184B8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379-4C97-4589-8E5B-C924CA4E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EDA2-C1D1-4C51-9618-7B4C1608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483A-80C5-4080-BD15-208AAFD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1B75-7C11-40A6-9377-0A2AD2F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53CC-A718-49FA-A98B-69303206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58DB-B5A5-4AB6-B554-654B365E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9DBA-3421-4594-9728-4DB0A9BEF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180B-77CE-4A0F-9461-23865D95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B187-607C-46C2-B6C2-B7B3D6A8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F48FA-29E4-4A95-8651-8921E344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0D84-DDCB-4DF9-8BBF-35084D7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7A-F6F6-40A7-A1B7-783D3E9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BDCB-9C52-4935-A4E0-0A533253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40A6B-D3C2-4127-9E4C-3C1E73F8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704B6-8333-469C-9D7A-F45966AB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33F35-E763-4C3C-B631-85579B9BF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8F55D-FB50-4D2D-B050-D48E70E0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67C13-7463-4B0E-9D61-D91D6A0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3044D-314E-4936-AF56-86AB2CE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58AA-9F0B-4300-8026-CD36D937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00B38-1C64-4C0D-BA61-913C55A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7C7D-7F8F-44C6-A314-26C92798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7000-E687-4998-AD85-915D342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3E121-E708-4762-854B-6CE3CCF8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02B8-A314-4E9E-9306-BE4EBCE4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396C-9BEB-48EB-8B07-92CAB5E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302E-1FB6-43BA-9CD0-F6913BA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68A9-376E-43AE-B2C5-60E0BFC8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B44ED-E5F1-411B-A86E-A38BB298E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50AB-162A-42DF-82B0-158D195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3CC58-293A-47BF-B413-ACD4495E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04783-0975-4922-8836-2EADF829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9234-A1C4-409A-8223-E6A9AF8D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5D431-06F1-4D69-847C-49463473B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DC826-3EC4-4CBB-B545-A78FAAF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E660E-88F9-403C-B64B-4F6217E0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4DDC-C02B-40AA-98A7-5E47173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8AAE-43CB-444A-B14C-8BFEE6BB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AD48F-17BE-4DDE-8FBE-21F92BFC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1F6F-A132-4CF2-93E4-1B13C38D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754D-E828-48E7-8DEF-FE7892358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139F-4758-4742-A141-DA56C55AD0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8EAB-494D-4557-AEA1-90927392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F186-9431-4727-A5BB-DAC4962B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3903-1893-4005-8615-56A1122C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us-cert.cisa.gov/ncas/alerts/TA14-017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8F58-6F43-435E-AB5A-EEABEA7E1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UDP Protocol and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DEB76-981F-4147-A6AB-330FE37BE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0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2" y="1733121"/>
            <a:ext cx="5222675" cy="22146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2" y="4376723"/>
            <a:ext cx="3914804" cy="1133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704" y="1175504"/>
            <a:ext cx="4212701" cy="2962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04" y="4376723"/>
            <a:ext cx="3438442" cy="1012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704" y="5627053"/>
            <a:ext cx="343844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A49-301F-418D-DEE7-50BAA48D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8677-D62F-4F6B-BD92-8166BB28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DNS Protocol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number: 53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Video/Audio Streaming, Skype, Zoom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Netflix and YouTube use TCP (no need for real time)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0237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0713-C7F4-0351-A570-EAC8398B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C99F-6115-40B0-69CB-B5037924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UDP does not preserve order and does not handle packet loss. If an application does care about packet loss and order, can it still use UDP?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1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706F-1981-E4D4-BDAA-732E7753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3D02-1ECC-E948-9AAB-9C43BF99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Mostly used for Denial-Of-Service  (DOS) Attacks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Strategies: magnify attacking power</a:t>
            </a:r>
          </a:p>
          <a:p>
            <a:endParaRPr lang="en-US" dirty="0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3724C88-4971-ADD4-9D7F-553AC2AA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9067800" cy="2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D4EB-DF68-6FDD-BFF9-4EE39BA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 1: Turn One Grenade into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1DF-D8E5-D1E1-8062-260E4DCE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83164"/>
            <a:ext cx="109728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Smurf Attack (ICMP), Fraggle Attack (UDP)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310B840-4BEE-9C70-4BFE-C2A63116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2477"/>
            <a:ext cx="373432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attack is a variation of a Smurf attack where an attacker sends a large amount of UDP traffic to ports 7 (Echo) and 19 (CHARGEN)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computers on the network will respond to this traffic by sending traffic back to the spoofed source IP of the victim, flooding it with traffic.</a:t>
            </a:r>
          </a:p>
        </p:txBody>
      </p:sp>
    </p:spTree>
    <p:extLst>
      <p:ext uri="{BB962C8B-B14F-4D97-AF65-F5344CB8AC3E}">
        <p14:creationId xmlns:p14="http://schemas.microsoft.com/office/powerpoint/2010/main" val="153111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D4EB-DF68-6FDD-BFF9-4EE39BA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 2: Create Regenerable Grenade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1DF-D8E5-D1E1-8062-260E4DCE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83164"/>
            <a:ext cx="109728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UDP Ping Pong Attack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82E963-F6A3-E5A2-A953-C3AADFD4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3743847" cy="266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1BE6F-4032-846E-3851-55628581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01931"/>
            <a:ext cx="3157433" cy="17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Flood Ping-Pong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flood attack takes advantage of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chargen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ports, which is used legitimately to test hosts and networks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sends a malformed UDP packet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chargen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 (19) of host A, with source address of host B and source port as echo (7)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A sends random character string to echo port of host B. Host B replies it back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chargen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 of host A since port 7 just echoes whatever is sent to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sequence run infinitely between A and B. Consuming bandwidth and processing power of targets</a:t>
            </a:r>
          </a:p>
        </p:txBody>
      </p:sp>
    </p:spTree>
    <p:extLst>
      <p:ext uri="{BB962C8B-B14F-4D97-AF65-F5344CB8AC3E}">
        <p14:creationId xmlns:p14="http://schemas.microsoft.com/office/powerpoint/2010/main" val="2898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Flood Ping-Pong Attack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321" y="1960400"/>
            <a:ext cx="1530229" cy="153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40" y="1960400"/>
            <a:ext cx="1530229" cy="1530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15" y="4049174"/>
            <a:ext cx="1530229" cy="153022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1"/>
            <a:endCxn id="4" idx="2"/>
          </p:cNvCxnSpPr>
          <p:nvPr/>
        </p:nvCxnSpPr>
        <p:spPr>
          <a:xfrm flipH="1" flipV="1">
            <a:off x="2876436" y="3490629"/>
            <a:ext cx="2202579" cy="132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0453" y="1960400"/>
            <a:ext cx="3783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690453" y="3241466"/>
            <a:ext cx="3836087" cy="2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71538" y="1775734"/>
            <a:ext cx="141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2890" y="1793873"/>
            <a:ext cx="141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8823" y="5394737"/>
            <a:ext cx="21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7725" y="1346960"/>
            <a:ext cx="340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src_ip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src_port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19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dst_ip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dst_port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9800" y="2914728"/>
            <a:ext cx="307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Step 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src_ip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src_port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dst_ip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dst_port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0971" y="3930134"/>
            <a:ext cx="302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Step 1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src_ip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src_port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dst_ip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dst_port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19</a:t>
            </a:r>
          </a:p>
        </p:txBody>
      </p:sp>
    </p:spTree>
    <p:extLst>
      <p:ext uri="{BB962C8B-B14F-4D97-AF65-F5344CB8AC3E}">
        <p14:creationId xmlns:p14="http://schemas.microsoft.com/office/powerpoint/2010/main" val="118747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670-65FF-B47C-6CD5-7604F4B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Ping Pong Attack: Vulnerable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413E6-DCD2-E8EB-349C-E5AA0B732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69828" cy="4525963"/>
          </a:xfrm>
        </p:spPr>
      </p:pic>
    </p:spTree>
    <p:extLst>
      <p:ext uri="{BB962C8B-B14F-4D97-AF65-F5344CB8AC3E}">
        <p14:creationId xmlns:p14="http://schemas.microsoft.com/office/powerpoint/2010/main" val="24406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protocol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number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protocol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Attacks using UDP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00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A7AC-FABA-94D6-695A-3EA59CF3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Ping Pong Attack: Attack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6C50ABE-EA32-1807-BEBB-E208793F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658640" cy="2019582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0EA4EDE-9F32-2949-F659-7042417C6DC5}"/>
              </a:ext>
            </a:extLst>
          </p:cNvPr>
          <p:cNvGrpSpPr/>
          <p:nvPr/>
        </p:nvGrpSpPr>
        <p:grpSpPr>
          <a:xfrm>
            <a:off x="762000" y="4495800"/>
            <a:ext cx="8707066" cy="1743318"/>
            <a:chOff x="741122" y="4343400"/>
            <a:chExt cx="8707066" cy="174331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E340AF-3865-799E-4657-EC32FA28A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23" y="4343400"/>
              <a:ext cx="8707065" cy="562053"/>
            </a:xfrm>
            <a:prstGeom prst="rect">
              <a:avLst/>
            </a:prstGeom>
          </p:spPr>
        </p:pic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AFA1E41E-1CDD-B77F-C8BD-CD204A0BD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22" y="4905453"/>
              <a:ext cx="8707065" cy="11812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2107CF-FFE9-9A28-5171-0C2811368047}"/>
              </a:ext>
            </a:extLst>
          </p:cNvPr>
          <p:cNvSpPr txBox="1"/>
          <p:nvPr/>
        </p:nvSpPr>
        <p:spPr>
          <a:xfrm>
            <a:off x="625258" y="4078113"/>
            <a:ext cx="818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Attack results (look at the timestamp to see how fast the Ping Pong ball is): </a:t>
            </a:r>
          </a:p>
        </p:txBody>
      </p:sp>
    </p:spTree>
    <p:extLst>
      <p:ext uri="{BB962C8B-B14F-4D97-AF65-F5344CB8AC3E}">
        <p14:creationId xmlns:p14="http://schemas.microsoft.com/office/powerpoint/2010/main" val="26431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D4EB-DF68-6FDD-BFF9-4EE39BA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Strategy 3: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 Grenade to Missile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1DF-D8E5-D1E1-8062-260E4DCE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83164"/>
            <a:ext cx="109728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UDP Amplification Attack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159AADA-6AD5-A8F4-32C4-7B50BB7C9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33504"/>
            <a:ext cx="378195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2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Amplification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Certain commands to UDP protocols elicit responses that are much larger than the initial request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single packet can generate between 10 and 100 times the original bandwidth</a:t>
            </a:r>
          </a:p>
        </p:txBody>
      </p:sp>
    </p:spTree>
    <p:extLst>
      <p:ext uri="{BB962C8B-B14F-4D97-AF65-F5344CB8AC3E}">
        <p14:creationId xmlns:p14="http://schemas.microsoft.com/office/powerpoint/2010/main" val="128490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Bandwidth Amplification Factor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National Cyber Awareness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76" y="1410397"/>
            <a:ext cx="5743617" cy="40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B242-4E45-40EC-861B-A5F6916B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Datagram Protocol (UDP)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5B7B-D502-431C-AAE9-1F5BC153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Connectionless transport layer protocol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handshaking between UDP sender and receiver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UDP segment handled independently of others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UDP socket is fully identified by a two-tuple consisting of a destination IP address and a destination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port number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effort service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segments may be lost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segments may be delivered out-of-order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988A-81D1-ACEE-9BF0-566EB350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Number: Why Need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2EC9-E280-2DF6-DE6C-5D415365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65759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 Address: address of machines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number: address of applications (within a machine)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00F4AD-5D4F-8C28-2EDA-32464F7A4D2E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438400"/>
          <a:ext cx="838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09371343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46084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Mailing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3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Apartment building’s street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3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Port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Apartment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2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1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97DC-492F-45A7-8A41-7C76771B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Header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header structure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UDP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71" y="2483258"/>
            <a:ext cx="6876884" cy="1518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913" y="5135239"/>
            <a:ext cx="6460184" cy="10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port numbers: port 0 – port 65,535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Port 0 is reserved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Well known ports 1-1023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FTP (21), SSH (22), Telnet (23), SMTP (25), DNS (53), HTTP (80), HTTPs (443), SMB (445)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super user privilege needed on Linux, not required on Windows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Registered ports 1024-49151 (vendors can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register with ICANN)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openVPN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(1194), MySQL (3306), Docker (2375-2377)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Dynamic ports 49152-65535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7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CE1A-AC23-707A-B266-A76EA211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C94F63-CD26-7566-AE76-7E4947FC77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31060"/>
          <a:ext cx="9448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556748227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13975809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24496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9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Packet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0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0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0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UDP Client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8971"/>
            <a:ext cx="3981479" cy="10620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29017"/>
            <a:ext cx="5106650" cy="206546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741" y="1729017"/>
            <a:ext cx="4688230" cy="2048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741" y="4348971"/>
            <a:ext cx="405419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890C-53B8-E0DA-8C03-41E9E3FF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6F63-EC27-457B-2360-29FDDB00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does not specify one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 will assign a random source port number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for most client programs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specifies one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common for client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needed for server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CDA3C-A91A-E85C-E20E-A6BC1183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717332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787</Words>
  <Application>Microsoft Office PowerPoint</Application>
  <PresentationFormat>Widescreen</PresentationFormat>
  <Paragraphs>132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The UDP Protocol and Attacks</vt:lpstr>
      <vt:lpstr>Outline</vt:lpstr>
      <vt:lpstr>User Datagram Protocol (UDP)</vt:lpstr>
      <vt:lpstr>Port Number: Why Need It</vt:lpstr>
      <vt:lpstr>UDP Header</vt:lpstr>
      <vt:lpstr>Port Numbers</vt:lpstr>
      <vt:lpstr>Transport Layer Protocols</vt:lpstr>
      <vt:lpstr>UDP Client</vt:lpstr>
      <vt:lpstr>Source Port Number</vt:lpstr>
      <vt:lpstr>UDP Server</vt:lpstr>
      <vt:lpstr>UDP Applications</vt:lpstr>
      <vt:lpstr>Question</vt:lpstr>
      <vt:lpstr>UDP Attack</vt:lpstr>
      <vt:lpstr>Strategy 1: Turn One Grenade into Many</vt:lpstr>
      <vt:lpstr>Fraggle Attack</vt:lpstr>
      <vt:lpstr>Strategy 2: Create Regenerable Grenade</vt:lpstr>
      <vt:lpstr>UDP Flood Ping-Pong Attack</vt:lpstr>
      <vt:lpstr>UDP Flood Ping-Pong Attack</vt:lpstr>
      <vt:lpstr>UDP Ping Pong Attack: Vulnerable Server</vt:lpstr>
      <vt:lpstr>UDP Ping Pong Attack: Attack</vt:lpstr>
      <vt:lpstr>Strategy 3: Turn Grenade to Missile</vt:lpstr>
      <vt:lpstr>UDP Amplification Attack</vt:lpstr>
      <vt:lpstr>Bandwidth Amplification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UDP Protocol and Attacks</dc:title>
  <dc:creator>Xiaodong Yue</dc:creator>
  <cp:lastModifiedBy>Xiaodong Yue</cp:lastModifiedBy>
  <cp:revision>79</cp:revision>
  <dcterms:created xsi:type="dcterms:W3CDTF">2020-06-08T19:01:13Z</dcterms:created>
  <dcterms:modified xsi:type="dcterms:W3CDTF">2023-09-27T16:20:53Z</dcterms:modified>
</cp:coreProperties>
</file>