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3"/>
  </p:notesMasterIdLst>
  <p:sldIdLst>
    <p:sldId id="256" r:id="rId3"/>
    <p:sldId id="279" r:id="rId4"/>
    <p:sldId id="257" r:id="rId5"/>
    <p:sldId id="258" r:id="rId6"/>
    <p:sldId id="280" r:id="rId7"/>
    <p:sldId id="281" r:id="rId8"/>
    <p:sldId id="282" r:id="rId9"/>
    <p:sldId id="283" r:id="rId10"/>
    <p:sldId id="260" r:id="rId11"/>
    <p:sldId id="284" r:id="rId12"/>
    <p:sldId id="285" r:id="rId13"/>
    <p:sldId id="286" r:id="rId14"/>
    <p:sldId id="287" r:id="rId15"/>
    <p:sldId id="288" r:id="rId16"/>
    <p:sldId id="289" r:id="rId17"/>
    <p:sldId id="262" r:id="rId18"/>
    <p:sldId id="291" r:id="rId19"/>
    <p:sldId id="277" r:id="rId20"/>
    <p:sldId id="264" r:id="rId21"/>
    <p:sldId id="308" r:id="rId22"/>
    <p:sldId id="292" r:id="rId23"/>
    <p:sldId id="309" r:id="rId24"/>
    <p:sldId id="266" r:id="rId25"/>
    <p:sldId id="296" r:id="rId26"/>
    <p:sldId id="297" r:id="rId27"/>
    <p:sldId id="298" r:id="rId28"/>
    <p:sldId id="299" r:id="rId29"/>
    <p:sldId id="276" r:id="rId30"/>
    <p:sldId id="278" r:id="rId31"/>
    <p:sldId id="301" r:id="rId32"/>
    <p:sldId id="302" r:id="rId33"/>
    <p:sldId id="303" r:id="rId34"/>
    <p:sldId id="304" r:id="rId35"/>
    <p:sldId id="305" r:id="rId36"/>
    <p:sldId id="306" r:id="rId37"/>
    <p:sldId id="307" r:id="rId38"/>
    <p:sldId id="272" r:id="rId39"/>
    <p:sldId id="271" r:id="rId40"/>
    <p:sldId id="275" r:id="rId41"/>
    <p:sldId id="273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iaodong Yue" initials="XY" lastIdx="1" clrIdx="0">
    <p:extLst>
      <p:ext uri="{19B8F6BF-5375-455C-9EA6-DF929625EA0E}">
        <p15:presenceInfo xmlns:p15="http://schemas.microsoft.com/office/powerpoint/2012/main" userId="Xiaodong Yu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2131" autoAdjust="0"/>
  </p:normalViewPr>
  <p:slideViewPr>
    <p:cSldViewPr snapToGrid="0">
      <p:cViewPr varScale="1">
        <p:scale>
          <a:sx n="54" d="100"/>
          <a:sy n="54" d="100"/>
        </p:scale>
        <p:origin x="1110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2F9F53-3CAD-4F92-8F67-C51CC54D3212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4B5CD1-9D08-4B8A-9933-6670F47DE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120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1CCEEA-212A-445A-B5B9-3AEB50B92E9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4134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One end of a NIC is the OS kernel (protocol stack). The other end can vary, especially for virtual NIC, which is implemented using software.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1CCEEA-212A-445A-B5B9-3AEB50B92E9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3048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Calibri" panose="020F0502020204030204" pitchFamily="34" charset="0"/>
              </a:rPr>
              <a:t>before the ping packet (ICMP) is sent out, an ARP request will be sent out first.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1CCEEA-212A-445A-B5B9-3AEB50B92E9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27017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1CCEEA-212A-445A-B5B9-3AEB50B92E92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3336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The</a:t>
            </a:r>
            <a:r>
              <a:rPr lang="en-US" baseline="0" dirty="0"/>
              <a:t> victim issues a ping to the host which the attacker would like to provide a fake IP/MAC translation </a:t>
            </a:r>
          </a:p>
          <a:p>
            <a:pPr marL="228600" indent="-228600">
              <a:buAutoNum type="arabicPeriod"/>
            </a:pPr>
            <a:r>
              <a:rPr lang="en-US" baseline="0" dirty="0"/>
              <a:t>The attacker spoof (pretending to be the host which the attacker would like to provide a fake IP/MAC translation ) an ICMP echo request to be sent to the victim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4B5CD1-9D08-4B8A-9933-6670F47DEFC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8988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4B5CD1-9D08-4B8A-9933-6670F47DEFC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7160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sniffing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1CCEEA-212A-445A-B5B9-3AEB50B92E92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1447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See the discussion in the Book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1CCEEA-212A-445A-B5B9-3AEB50B92E92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7272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1. Perform </a:t>
            </a:r>
            <a:r>
              <a:rPr lang="en-US" dirty="0"/>
              <a:t>the ARP cache poising on the </a:t>
            </a:r>
            <a:r>
              <a:rPr lang="en-US"/>
              <a:t>gateway router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4B5CD1-9D08-4B8A-9933-6670F47DEFCA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029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24178-0477-4E40-B058-E414968BB8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BD2232-E37B-45A5-8A99-5FDAA256A8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CED1EA-FB30-4E2B-96DD-490606EE8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E616-C507-4394-A414-AF27EDE6CA89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1E7799-F728-41D0-841E-1DC342B8E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2AC78A-0B99-423D-B6B0-4C01DD7DF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E6895-5009-4749-A88C-B95FC8564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427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0453D-7F82-4A3D-AC6C-29BB0E43E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7ED3B5-BD2B-4F60-B6A7-146BBA2D08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EAC930-7D6E-4167-A2D2-BE6495D0E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E616-C507-4394-A414-AF27EDE6CA89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CC9F4C-A9E0-4140-910F-B446D130E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B10D1D-A81D-4DB4-9D16-1768957F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E6895-5009-4749-A88C-B95FC8564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825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0FC504-F171-4165-8F09-64095BA0C5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B1FF94-4F63-4DC0-9CAA-D82541A571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BFCBD7-571C-470B-A79E-9C48BF616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E616-C507-4394-A414-AF27EDE6CA89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F9714A-FFEC-4FC6-BBC9-8D62DE61F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0DB12F-4DC8-4BA7-BA71-2BE13FAE0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E6895-5009-4749-A88C-B95FC8564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8691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F1021-B266-43B3-BDEC-DFA811CAEF20}" type="datetimeFigureOut">
              <a:rPr lang="en-US" smtClean="0"/>
              <a:t>8/27/2023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3F50-6C8B-4DF5-9707-78408FB2F5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3897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F1021-B266-43B3-BDEC-DFA811CAEF20}" type="datetimeFigureOut">
              <a:rPr lang="en-US" smtClean="0"/>
              <a:t>8/27/2023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3F50-6C8B-4DF5-9707-78408FB2F5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0218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F1021-B266-43B3-BDEC-DFA811CAEF20}" type="datetimeFigureOut">
              <a:rPr lang="en-US" smtClean="0"/>
              <a:t>8/27/2023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3F50-6C8B-4DF5-9707-78408FB2F5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0841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F1021-B266-43B3-BDEC-DFA811CAEF20}" type="datetimeFigureOut">
              <a:rPr lang="en-US" smtClean="0"/>
              <a:t>8/27/2023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3F50-6C8B-4DF5-9707-78408FB2F5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6996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F1021-B266-43B3-BDEC-DFA811CAEF20}" type="datetimeFigureOut">
              <a:rPr lang="en-US" smtClean="0"/>
              <a:t>8/27/2023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3F50-6C8B-4DF5-9707-78408FB2F5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4586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F1021-B266-43B3-BDEC-DFA811CAEF20}" type="datetimeFigureOut">
              <a:rPr lang="en-US" smtClean="0"/>
              <a:t>8/27/2023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3F50-6C8B-4DF5-9707-78408FB2F5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585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F1021-B266-43B3-BDEC-DFA811CAEF20}" type="datetimeFigureOut">
              <a:rPr lang="en-US" smtClean="0"/>
              <a:t>8/27/2023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3F50-6C8B-4DF5-9707-78408FB2F5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642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F1021-B266-43B3-BDEC-DFA811CAEF20}" type="datetimeFigureOut">
              <a:rPr lang="en-US" smtClean="0"/>
              <a:t>8/27/2023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3F50-6C8B-4DF5-9707-78408FB2F5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767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62006-A25C-4940-B064-3E95720C7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92F6F-F2A0-46BB-9A86-671830F13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0F934-D3EF-41EF-B5CA-8380AC6A3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E616-C507-4394-A414-AF27EDE6CA89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EF00AE-2E1B-42A9-A6EF-C90467046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176D2-B338-460C-925A-0EAD26DC5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E6895-5009-4749-A88C-B95FC8564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137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F1021-B266-43B3-BDEC-DFA811CAEF20}" type="datetimeFigureOut">
              <a:rPr lang="en-US" smtClean="0"/>
              <a:t>8/27/2023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3F50-6C8B-4DF5-9707-78408FB2F5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8494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F1021-B266-43B3-BDEC-DFA811CAEF20}" type="datetimeFigureOut">
              <a:rPr lang="en-US" smtClean="0"/>
              <a:t>8/27/2023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3F50-6C8B-4DF5-9707-78408FB2F5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769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F1021-B266-43B3-BDEC-DFA811CAEF20}" type="datetimeFigureOut">
              <a:rPr lang="en-US" smtClean="0"/>
              <a:t>8/27/2023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3F50-6C8B-4DF5-9707-78408FB2F5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986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CE785-1212-4D69-922D-D949353A0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3E670D-23A0-4697-AA4F-978C5C79CE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35B2E9-1DFD-4EEA-9F06-ED20B7220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E616-C507-4394-A414-AF27EDE6CA89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D2149C-7EF3-4F5C-AD10-9A61C5F42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FB0F21-BC97-4D4D-9F1B-F10638B83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E6895-5009-4749-A88C-B95FC8564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997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6CEF0-DDD1-4E0E-B3E9-B410C4920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64CF7-605E-4F8C-88BF-5E72E8CFFA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1BF224-0956-4769-85DC-3FFC56887C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A02912-C5CA-43B3-9B82-7514B358D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E616-C507-4394-A414-AF27EDE6CA89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E3A1DB-3BD8-464E-8946-B56A21056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73AFE7-4D02-453B-B1BE-602E254F3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E6895-5009-4749-A88C-B95FC8564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839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9F2D3-E4AC-4BC6-806E-999C5F717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BCC7EC-8A03-46BC-8CE3-CAA40EFF66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0664CF-B39D-48EE-9592-E9673F14D0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06668D-02E1-4B17-A8F6-B1247A1E5F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09317E-F412-493B-A426-40769B186D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98ACDE-E699-4A7C-A05C-AA6F61702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E616-C507-4394-A414-AF27EDE6CA89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349094-AE48-40DC-8531-0F1FB31AD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018BCC-1958-45CB-9312-24A02E3E2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E6895-5009-4749-A88C-B95FC8564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625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B3E85-D77F-4967-9ECA-5C3B98233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33B61D-6731-4445-8EBC-B9513D162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E616-C507-4394-A414-AF27EDE6CA89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0083E6-3BDC-4CA2-BDBC-818A6BD6F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83B2C2-F95A-4198-9684-CED4A396E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E6895-5009-4749-A88C-B95FC8564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351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9376EB-4A86-45B8-B213-472C0952D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E616-C507-4394-A414-AF27EDE6CA89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8085D1-5DD3-4EBE-A9D9-592941B6B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63E22A-E7FF-4D37-9126-D908B0C22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E6895-5009-4749-A88C-B95FC8564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252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55DC7-200E-453D-85CC-BE1C41C5D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3F12A-9520-44FA-8BD4-BBF73E2FCE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A7604A-59AE-4B78-8485-08624D50AE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E1ED27-2F4E-4565-8046-8FFEEA6DF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E616-C507-4394-A414-AF27EDE6CA89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080AF1-79E2-4D60-BA86-50D4180E8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A04366-9EAF-47AD-8B41-8B9A2CCFF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E6895-5009-4749-A88C-B95FC8564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853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4A91D-525E-471E-A6AB-40FC7628F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24BEAA-1EC7-43E9-BDCE-BB059BFCF4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A22D7C-BBC2-4BC1-A98F-05C69FCA7D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541D77-CDC6-4474-8060-D02C9D17F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E616-C507-4394-A414-AF27EDE6CA89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8A9059-9B7A-4DF4-8041-8E7953812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B6830E-7C66-4DBB-AAC9-098D02531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E6895-5009-4749-A88C-B95FC8564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609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84D9FA-1BA5-4FE1-A14D-903039A6F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E595C9-392E-41C5-AAB2-DDF2EFED1C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C98DF-3F33-486D-8215-B0B4D788E8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0BE616-C507-4394-A414-AF27EDE6CA89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33D40C-DAA5-49A4-B92B-9D6DB60F0F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ABB7B6-7F1F-451E-B662-20226AA1D5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E6895-5009-4749-A88C-B95FC8564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267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0F1021-B266-43B3-BDEC-DFA811CAEF20}" type="datetimeFigureOut">
              <a:rPr lang="en-US" smtClean="0"/>
              <a:t>8/27/2023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903F50-6C8B-4DF5-9707-78408FB2F5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831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tmp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tmp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tmp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3A224-89FD-458A-AB09-62464318E0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Link Layer and Attacks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7CFFAF-73E6-41BD-A4F2-8376FC26E3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470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A8F62-F8AC-BB9E-105C-7FF5CD0D4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Ether Class in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Scapy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 descr="Text&#10;&#10;Description automatically generated with medium confidence">
            <a:extLst>
              <a:ext uri="{FF2B5EF4-FFF2-40B4-BE49-F238E27FC236}">
                <a16:creationId xmlns:a16="http://schemas.microsoft.com/office/drawing/2014/main" id="{12194E5C-CF83-F95B-DBE9-281AEF3BAD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514600"/>
            <a:ext cx="10345594" cy="2257740"/>
          </a:xfrm>
        </p:spPr>
      </p:pic>
    </p:spTree>
    <p:extLst>
      <p:ext uri="{BB962C8B-B14F-4D97-AF65-F5344CB8AC3E}">
        <p14:creationId xmlns:p14="http://schemas.microsoft.com/office/powerpoint/2010/main" val="3625597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8C0D6-724E-D52F-AA16-A664CE53C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Promiscuous Mode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7B518-2FC3-0650-D2F4-D0B86E642E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Ethernet is a broadcast medium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NIC check destination MAC address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mine: accept the frame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not mine: discard it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Enable promiscuous mode 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Will not check destination MAC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Take in all the packets on the local network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Useful for packet sniffing</a:t>
            </a:r>
          </a:p>
        </p:txBody>
      </p:sp>
    </p:spTree>
    <p:extLst>
      <p:ext uri="{BB962C8B-B14F-4D97-AF65-F5344CB8AC3E}">
        <p14:creationId xmlns:p14="http://schemas.microsoft.com/office/powerpoint/2010/main" val="35743693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97A9-51B9-BC64-C669-193AD42A6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MAC Address Randomization and Privacy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0D75F37-3DE7-BEFF-FDDA-2FD519EB82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1752600"/>
            <a:ext cx="8763000" cy="4321027"/>
          </a:xfrm>
        </p:spPr>
      </p:pic>
    </p:spTree>
    <p:extLst>
      <p:ext uri="{BB962C8B-B14F-4D97-AF65-F5344CB8AC3E}">
        <p14:creationId xmlns:p14="http://schemas.microsoft.com/office/powerpoint/2010/main" val="12137221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5F568-ED52-D25F-57A9-E350B5FC0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ARP Protocol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877BD-F5A5-AEFB-D1CC-F92DE0BD2A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Communication on LAN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Need to use MAC address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But we only know the IP address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ARP: Address Resolution Protocol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Find MAC from IP</a:t>
            </a:r>
          </a:p>
        </p:txBody>
      </p:sp>
    </p:spTree>
    <p:extLst>
      <p:ext uri="{BB962C8B-B14F-4D97-AF65-F5344CB8AC3E}">
        <p14:creationId xmlns:p14="http://schemas.microsoft.com/office/powerpoint/2010/main" val="13635307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ADDAB-C0A0-0A0E-D8D5-E51CA716A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ARP Request/Reply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1AB4D6AB-859E-5564-481C-8BBA1B238B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52392"/>
            <a:ext cx="10021699" cy="3153215"/>
          </a:xfrm>
        </p:spPr>
      </p:pic>
    </p:spTree>
    <p:extLst>
      <p:ext uri="{BB962C8B-B14F-4D97-AF65-F5344CB8AC3E}">
        <p14:creationId xmlns:p14="http://schemas.microsoft.com/office/powerpoint/2010/main" val="34018924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2C954-C020-7C0D-DFF2-AE49F26FE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Send ARP Request</a:t>
            </a:r>
          </a:p>
        </p:txBody>
      </p:sp>
      <p:pic>
        <p:nvPicPr>
          <p:cNvPr id="5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9F0CC904-5E22-E8BE-539E-9741C6C4F6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667000"/>
            <a:ext cx="9783540" cy="185763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1CE3B25-7741-3764-498E-9DBE721CF453}"/>
              </a:ext>
            </a:extLst>
          </p:cNvPr>
          <p:cNvSpPr txBox="1"/>
          <p:nvPr/>
        </p:nvSpPr>
        <p:spPr>
          <a:xfrm>
            <a:off x="914400" y="1780709"/>
            <a:ext cx="55082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  <a:latin typeface="Consolas" panose="020B0609020204030204" pitchFamily="49" charset="0"/>
              </a:rPr>
              <a:t>ping 10.9.0.5 from 10.9.0.6</a:t>
            </a:r>
          </a:p>
        </p:txBody>
      </p:sp>
    </p:spTree>
    <p:extLst>
      <p:ext uri="{BB962C8B-B14F-4D97-AF65-F5344CB8AC3E}">
        <p14:creationId xmlns:p14="http://schemas.microsoft.com/office/powerpoint/2010/main" val="5672298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Address Resolution Protocol (ARP)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934" y="1909706"/>
            <a:ext cx="10515600" cy="4486275"/>
          </a:xfrm>
        </p:spPr>
        <p:txBody>
          <a:bodyPr>
            <a:normAutofit fontScale="62500" lnSpcReduction="20000"/>
          </a:bodyPr>
          <a:lstStyle/>
          <a:p>
            <a:r>
              <a:rPr lang="en-US" sz="3500" dirty="0">
                <a:latin typeface="Arial" panose="020B0604020202020204" pitchFamily="34" charset="0"/>
                <a:cs typeface="Arial" panose="020B0604020202020204" pitchFamily="34" charset="0"/>
              </a:rPr>
              <a:t>IP address (layer 3) </a:t>
            </a:r>
            <a:r>
              <a:rPr lang="en-US" sz="35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MAC Address (layer 2)</a:t>
            </a:r>
          </a:p>
          <a:p>
            <a:r>
              <a:rPr lang="en-US" sz="35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ARP is a stateless protocol</a:t>
            </a:r>
          </a:p>
          <a:p>
            <a:r>
              <a:rPr lang="en-US" sz="35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Hardware type (HTYPE): Ethernet is 1</a:t>
            </a:r>
          </a:p>
          <a:p>
            <a:r>
              <a:rPr lang="en-US" sz="35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Protocol type (PTYPE): IPv4 has the value 0x0800 (2048)</a:t>
            </a:r>
          </a:p>
          <a:p>
            <a:r>
              <a:rPr lang="en-US" sz="35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Hardware length (HLEN): Ethernet address length is 6 bytes</a:t>
            </a:r>
          </a:p>
          <a:p>
            <a:r>
              <a:rPr lang="en-US" sz="35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Protocol length (PLEN): IPv4 address length is 4 bytes</a:t>
            </a:r>
          </a:p>
          <a:p>
            <a:r>
              <a:rPr lang="en-US" sz="35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Operation: 1 for request or "who-has", 2 for reply or "is-at"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Source: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wikipedia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9218" y="1400489"/>
            <a:ext cx="4171981" cy="476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0444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606E1-CD41-72BC-5B13-FAB1431AB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ARP Class in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Scapy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B3C168C-10B0-8A7E-5590-1CB46FC924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1905000"/>
            <a:ext cx="7773485" cy="3715268"/>
          </a:xfrm>
        </p:spPr>
      </p:pic>
    </p:spTree>
    <p:extLst>
      <p:ext uri="{BB962C8B-B14F-4D97-AF65-F5344CB8AC3E}">
        <p14:creationId xmlns:p14="http://schemas.microsoft.com/office/powerpoint/2010/main" val="19178457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Sample ARP Request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Ping 10.0.2.129 from 10.0.2.3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557" y="2399285"/>
            <a:ext cx="10034886" cy="3822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8236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Sample ARP Reply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10110861" cy="4076730"/>
          </a:xfrm>
        </p:spPr>
      </p:pic>
    </p:spTree>
    <p:extLst>
      <p:ext uri="{BB962C8B-B14F-4D97-AF65-F5344CB8AC3E}">
        <p14:creationId xmlns:p14="http://schemas.microsoft.com/office/powerpoint/2010/main" val="515293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7754" y="304800"/>
            <a:ext cx="9549245" cy="914400"/>
          </a:xfrm>
        </p:spPr>
        <p:txBody>
          <a:bodyPr>
            <a:noAutofit/>
          </a:bodyPr>
          <a:lstStyle/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10972800" cy="4038600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Network Interface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Ethernet frame and MAC header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ARP protocol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ARP cache poisoning attack</a:t>
            </a:r>
          </a:p>
        </p:txBody>
      </p:sp>
    </p:spTree>
    <p:extLst>
      <p:ext uri="{BB962C8B-B14F-4D97-AF65-F5344CB8AC3E}">
        <p14:creationId xmlns:p14="http://schemas.microsoft.com/office/powerpoint/2010/main" val="41857942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516F1-2B30-8055-1266-79502A4D9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89A14-F3DC-9EDB-EFF3-643528691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Different behaviors of the following commands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 fontAlgn="ctr">
              <a:spcBef>
                <a:spcPts val="0"/>
              </a:spcBef>
              <a:buFont typeface="+mj-lt"/>
              <a:buAutoNum type="arabicPeriod"/>
            </a:pPr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ping 10.9.0.6      (existing, on LAN)</a:t>
            </a:r>
          </a:p>
          <a:p>
            <a:pPr marL="914400" lvl="1" indent="-457200" fontAlgn="ctr">
              <a:spcBef>
                <a:spcPts val="0"/>
              </a:spcBef>
              <a:buFont typeface="+mj-lt"/>
              <a:buAutoNum type="arabicPeriod"/>
            </a:pPr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ping 10.9.0.99    (non-existing, on LAN)</a:t>
            </a:r>
          </a:p>
          <a:p>
            <a:pPr marL="914400" lvl="1" indent="-457200" fontAlgn="ctr">
              <a:spcBef>
                <a:spcPts val="0"/>
              </a:spcBef>
              <a:buFont typeface="+mj-lt"/>
              <a:buAutoNum type="arabicPeriod"/>
            </a:pPr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ping 1.2.3.4        (non-existing, not on LAN)</a:t>
            </a:r>
          </a:p>
          <a:p>
            <a:pPr marL="914400" lvl="1" indent="-457200" fontAlgn="ctr">
              <a:spcBef>
                <a:spcPts val="0"/>
              </a:spcBef>
              <a:buFont typeface="+mj-lt"/>
              <a:buAutoNum type="arabicPeriod"/>
            </a:pPr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ping 8.8.8.8        (existing, on the Internet)</a:t>
            </a:r>
          </a:p>
          <a:p>
            <a:pPr marL="457200" lvl="1" indent="0" fontAlgn="ctr">
              <a:spcBef>
                <a:spcPts val="0"/>
              </a:spcBef>
              <a:buNone/>
            </a:pPr>
            <a:endParaRPr lang="en-US" sz="2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97665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0282D-004E-97E1-7F3D-5E504FD1F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ARP Cache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03AC3-86C6-7628-9186-D535F88F9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Avoid sending too many ARP requests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ARP caches received information</a:t>
            </a:r>
          </a:p>
          <a:p>
            <a:endParaRPr lang="en-US" dirty="0"/>
          </a:p>
        </p:txBody>
      </p:sp>
      <p:pic>
        <p:nvPicPr>
          <p:cNvPr id="5" name="Picture 4" descr="Text, letter&#10;&#10;Description automatically generated">
            <a:extLst>
              <a:ext uri="{FF2B5EF4-FFF2-40B4-BE49-F238E27FC236}">
                <a16:creationId xmlns:a16="http://schemas.microsoft.com/office/drawing/2014/main" id="{ABCFBC23-C7CD-093F-7D6D-B09A641E11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3048000"/>
            <a:ext cx="8497486" cy="27435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6508755-C4E5-3CEB-A80E-B36029497965}"/>
              </a:ext>
            </a:extLst>
          </p:cNvPr>
          <p:cNvSpPr txBox="1"/>
          <p:nvPr/>
        </p:nvSpPr>
        <p:spPr>
          <a:xfrm>
            <a:off x="3124200" y="3016190"/>
            <a:ext cx="15351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empty cache</a:t>
            </a:r>
          </a:p>
        </p:txBody>
      </p:sp>
    </p:spTree>
    <p:extLst>
      <p:ext uri="{BB962C8B-B14F-4D97-AF65-F5344CB8AC3E}">
        <p14:creationId xmlns:p14="http://schemas.microsoft.com/office/powerpoint/2010/main" val="36502961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Linux ARP Command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243" y="2007042"/>
            <a:ext cx="8673682" cy="3585546"/>
          </a:xfrm>
        </p:spPr>
      </p:pic>
    </p:spTree>
    <p:extLst>
      <p:ext uri="{BB962C8B-B14F-4D97-AF65-F5344CB8AC3E}">
        <p14:creationId xmlns:p14="http://schemas.microsoft.com/office/powerpoint/2010/main" val="35344580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ARP Cache Poisoning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0849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ARP request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ARP reply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Gratuitous ARP packet 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special ARP request packet. It is used when a host machine needs to update its IP-to-MAC mapping to every host on the same network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type can be either request or reply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source and destination IP are both set to the IP of the machine issuing the gratuitous ARP and the destination MAC is the broadcast address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ff:ff:ff:ff:ff:ff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in both ARP header and Ethernet header. Ordinarily, no reply packet will occur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attack can only be performed on the local network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What method is effective depends on the OS implementation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94610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A1928-AC31-00E6-407C-E46998CC9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Constructing ARP Message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35514D-B999-EB6C-5819-5D172074BC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780868"/>
            <a:ext cx="3677121" cy="63976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Construct ARP packet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5A91E92-047E-45B9-2172-57B5E7026EF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14400" y="2760304"/>
            <a:ext cx="3372321" cy="2562583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46C0E8-34AD-9421-9250-614BC9617E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5400" y="1827828"/>
            <a:ext cx="5389033" cy="63976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Fields of ARP and Ether Class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C67AFFB-DECC-3A9C-76B1-9B6697D867B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5219112" y="2760304"/>
            <a:ext cx="6058488" cy="2895600"/>
          </a:xfrm>
        </p:spPr>
      </p:pic>
    </p:spTree>
    <p:extLst>
      <p:ext uri="{BB962C8B-B14F-4D97-AF65-F5344CB8AC3E}">
        <p14:creationId xmlns:p14="http://schemas.microsoft.com/office/powerpoint/2010/main" val="2054709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F7A42-BEDE-AC77-A75A-BF18BC004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Spoof ARP Request/Reply: Code Skeleton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1347752-CCDB-E8B9-A6C4-36ABFCBAFE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14400" y="1752600"/>
            <a:ext cx="3567011" cy="45259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25241C9-A17C-B92F-2011-CBE695D623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2937" y="2895600"/>
            <a:ext cx="6727363" cy="316544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F419172-73E2-CA48-820D-4DAB7983B526}"/>
              </a:ext>
            </a:extLst>
          </p:cNvPr>
          <p:cNvSpPr txBox="1"/>
          <p:nvPr/>
        </p:nvSpPr>
        <p:spPr>
          <a:xfrm>
            <a:off x="5544132" y="1676400"/>
            <a:ext cx="48814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victim: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10.9.0.5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goal: map </a:t>
            </a:r>
            <a:r>
              <a:rPr lang="en-US" sz="2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10.9.0.99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en-US" sz="20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aa:bb:cc:dd:ee:ff</a:t>
            </a:r>
            <a:endParaRPr lang="en-US" sz="20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51101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CAF96-1D91-3375-8F06-26A1E9560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Spoofing Gratuitous Message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FEF17-E648-CDB8-67F0-BDF58B648B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Special type of ARP message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Source IP = Destination IP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Destination MAC = broadcast address (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ff:ff:ff:ff:ff:ff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28E2DD4B-3D11-8A01-971D-DCD6864F58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3724060"/>
            <a:ext cx="9421540" cy="153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6256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0D946-C2A2-201A-3D44-AFA3765D2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Note: ARP Becomes “Stateful”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1E11FC7B-1C5D-B3F9-A26D-791FC8E7CC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933366"/>
            <a:ext cx="6811326" cy="2991267"/>
          </a:xfrm>
        </p:spPr>
      </p:pic>
    </p:spTree>
    <p:extLst>
      <p:ext uri="{BB962C8B-B14F-4D97-AF65-F5344CB8AC3E}">
        <p14:creationId xmlns:p14="http://schemas.microsoft.com/office/powerpoint/2010/main" val="27119142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an ARP entry is not in the ARP cache, certain type of ARP cache poisoning attacks will fail. How can you trigger the victim to add an entry you’d like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to poison into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cache?</a:t>
            </a:r>
          </a:p>
        </p:txBody>
      </p:sp>
    </p:spTree>
    <p:extLst>
      <p:ext uri="{BB962C8B-B14F-4D97-AF65-F5344CB8AC3E}">
        <p14:creationId xmlns:p14="http://schemas.microsoft.com/office/powerpoint/2010/main" val="12216181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MITM via ARP Cache Poisoning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489" y="2104296"/>
            <a:ext cx="6420265" cy="2489870"/>
          </a:xfrm>
        </p:spPr>
      </p:pic>
      <p:sp>
        <p:nvSpPr>
          <p:cNvPr id="5" name="TextBox 4"/>
          <p:cNvSpPr txBox="1"/>
          <p:nvPr/>
        </p:nvSpPr>
        <p:spPr>
          <a:xfrm>
            <a:off x="3341716" y="4771505"/>
            <a:ext cx="2094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IP Forwarding = 0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sniff and spoof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0299" y="2240402"/>
            <a:ext cx="3938616" cy="203360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227637" y="4586839"/>
            <a:ext cx="386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sysctl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net.ipv4.ip_forward=0</a:t>
            </a:r>
          </a:p>
        </p:txBody>
      </p:sp>
    </p:spTree>
    <p:extLst>
      <p:ext uri="{BB962C8B-B14F-4D97-AF65-F5344CB8AC3E}">
        <p14:creationId xmlns:p14="http://schemas.microsoft.com/office/powerpoint/2010/main" val="983898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760B3-5B82-42F0-9607-D33D75780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Link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A9B7E-9139-4F21-8499-7AB7ECC02E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link layer has responsibility of transferring datagram from one node to physically adjacent node over a link (on the same subnet)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Layer-2 packet: frame, encapsulates datagram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Link layer implemented in “adaptor” (aka network interface card NIC) or on a chip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Wired links (ethernet)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Wireless links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wifi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0E0D22-52BB-4A0F-9BAA-ED222A364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8913" y="4055188"/>
            <a:ext cx="1668670" cy="1668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4852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72BE2-820A-3DAD-92C8-059894F7D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Man-In-The-Middle Attack</a:t>
            </a:r>
          </a:p>
        </p:txBody>
      </p:sp>
      <p:pic>
        <p:nvPicPr>
          <p:cNvPr id="5" name="Content Placeholder 4" descr="Diagram, schematic&#10;&#10;Description automatically generated">
            <a:extLst>
              <a:ext uri="{FF2B5EF4-FFF2-40B4-BE49-F238E27FC236}">
                <a16:creationId xmlns:a16="http://schemas.microsoft.com/office/drawing/2014/main" id="{ED570F62-ECE8-6CA4-E0EE-7400A91F1C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1600200"/>
            <a:ext cx="8335315" cy="4525963"/>
          </a:xfrm>
        </p:spPr>
      </p:pic>
    </p:spTree>
    <p:extLst>
      <p:ext uri="{BB962C8B-B14F-4D97-AF65-F5344CB8AC3E}">
        <p14:creationId xmlns:p14="http://schemas.microsoft.com/office/powerpoint/2010/main" val="33261944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2F4E3-998A-6BD2-DAC9-99D7EE739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 ARP Cache Poisoning to Redirect Packets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00837-F022-4AED-42F8-AF3998D29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Poison A’s ARP cache, so B’s IP is mapped to M’s MAC.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Poison B’s ARP cache, so A’s IP is mapped to M’s MAC.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531C944-6C2B-F626-69F1-39D386A08192}"/>
              </a:ext>
            </a:extLst>
          </p:cNvPr>
          <p:cNvGrpSpPr/>
          <p:nvPr/>
        </p:nvGrpSpPr>
        <p:grpSpPr>
          <a:xfrm>
            <a:off x="990600" y="2846328"/>
            <a:ext cx="7883491" cy="3462399"/>
            <a:chOff x="990600" y="2846328"/>
            <a:chExt cx="7883491" cy="3462399"/>
          </a:xfrm>
        </p:grpSpPr>
        <p:pic>
          <p:nvPicPr>
            <p:cNvPr id="5" name="Picture 4" descr="Text, letter&#10;&#10;Description automatically generated">
              <a:extLst>
                <a:ext uri="{FF2B5EF4-FFF2-40B4-BE49-F238E27FC236}">
                  <a16:creationId xmlns:a16="http://schemas.microsoft.com/office/drawing/2014/main" id="{FA89C00D-9AEB-A45B-B6FE-40935BB140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0600" y="2895600"/>
              <a:ext cx="7883491" cy="3413127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1F3835C-8AC5-DF08-CAF9-162FEB94E329}"/>
                </a:ext>
              </a:extLst>
            </p:cNvPr>
            <p:cNvSpPr txBox="1"/>
            <p:nvPr/>
          </p:nvSpPr>
          <p:spPr>
            <a:xfrm>
              <a:off x="3124200" y="2846328"/>
              <a:ext cx="13244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C00000"/>
                  </a:solidFill>
                </a:rPr>
                <a:t>Machine A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328FD2C-0816-8984-D164-952F955B9630}"/>
                </a:ext>
              </a:extLst>
            </p:cNvPr>
            <p:cNvSpPr txBox="1"/>
            <p:nvPr/>
          </p:nvSpPr>
          <p:spPr>
            <a:xfrm>
              <a:off x="3087888" y="4724400"/>
              <a:ext cx="131318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C00000"/>
                  </a:solidFill>
                </a:rPr>
                <a:t>Machine 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629832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AA0F1-5F67-5EF6-74A6-B8404EAB4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Forward Packets without Modification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9A3FC-70D7-4880-6ABD-1D60A54CEA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Enable/Disable IP Forwarding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800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sysctl</a:t>
            </a:r>
            <a:r>
              <a:rPr lang="en-US" sz="28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net.ipv4.ip_forward=1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800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sysctl</a:t>
            </a:r>
            <a:r>
              <a:rPr lang="en-US" sz="28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net.ipv4.ip_forward=0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2142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156FC-94E2-AF83-AB10-7DB801FFF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E31DD-DB78-F409-0FE9-FBD519760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With IP forwarding on</a:t>
            </a:r>
          </a:p>
          <a:p>
            <a:endParaRPr lang="en-US" dirty="0"/>
          </a:p>
        </p:txBody>
      </p:sp>
      <p:pic>
        <p:nvPicPr>
          <p:cNvPr id="4" name="Content Placeholder 3" descr="Text&#10;&#10;Description automatically generated">
            <a:extLst>
              <a:ext uri="{FF2B5EF4-FFF2-40B4-BE49-F238E27FC236}">
                <a16:creationId xmlns:a16="http://schemas.microsoft.com/office/drawing/2014/main" id="{85B2DD3A-B01F-2281-2F6F-29D00EEC28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476367"/>
            <a:ext cx="8583223" cy="190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3006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E9F35-3F21-258A-E0E3-AD6A46115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MITM Step 1: Intercept Packets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D5C7B-301E-CA64-AED5-5D08023D4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Disable IP Forwarding</a:t>
            </a:r>
          </a:p>
          <a:p>
            <a:pPr lvl="1"/>
            <a:r>
              <a:rPr lang="en-US" sz="2400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sysctl</a:t>
            </a:r>
            <a:r>
              <a:rPr lang="en-US" sz="24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net.ipv4.ip_forward=0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How to Get the packet on M?</a:t>
            </a:r>
          </a:p>
        </p:txBody>
      </p:sp>
    </p:spTree>
    <p:extLst>
      <p:ext uri="{BB962C8B-B14F-4D97-AF65-F5344CB8AC3E}">
        <p14:creationId xmlns:p14="http://schemas.microsoft.com/office/powerpoint/2010/main" val="12148207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E9F35-3F21-258A-E0E3-AD6A46115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MITM Step 2: Get the Intercepted Packets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D5C7B-301E-CA64-AED5-5D08023D4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Question: which filter should we use, f1 or f2?</a:t>
            </a:r>
          </a:p>
          <a:p>
            <a:endParaRPr lang="en-US" dirty="0"/>
          </a:p>
        </p:txBody>
      </p:sp>
      <p:pic>
        <p:nvPicPr>
          <p:cNvPr id="6" name="Picture 5" descr="Text&#10;&#10;Description automatically generated with medium confidence">
            <a:extLst>
              <a:ext uri="{FF2B5EF4-FFF2-40B4-BE49-F238E27FC236}">
                <a16:creationId xmlns:a16="http://schemas.microsoft.com/office/drawing/2014/main" id="{F473B569-04FC-4794-22A8-AF9910F27A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362200"/>
            <a:ext cx="6916115" cy="366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1054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E9F35-3F21-258A-E0E3-AD6A46115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MITM Step 3: Modify Packets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B7899B40-EB15-4C9A-496E-4CE485A92B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00200"/>
            <a:ext cx="7663743" cy="4525963"/>
          </a:xfrm>
        </p:spPr>
      </p:pic>
    </p:spTree>
    <p:extLst>
      <p:ext uri="{BB962C8B-B14F-4D97-AF65-F5344CB8AC3E}">
        <p14:creationId xmlns:p14="http://schemas.microsoft.com/office/powerpoint/2010/main" val="2521686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ARP MITM Attack on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Netcat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2190" y="1842051"/>
            <a:ext cx="5391182" cy="4667647"/>
          </a:xfrm>
        </p:spPr>
      </p:pic>
    </p:spTree>
    <p:extLst>
      <p:ext uri="{BB962C8B-B14F-4D97-AF65-F5344CB8AC3E}">
        <p14:creationId xmlns:p14="http://schemas.microsoft.com/office/powerpoint/2010/main" val="31953658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ARP MITM Attack on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Netcat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003" y="2831005"/>
            <a:ext cx="3814790" cy="110967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4728" y="2831005"/>
            <a:ext cx="6429422" cy="1309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5117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stead of hijacking the communication between two local hosts on the same LAN, you’d like to hijacking the communication between any local host on the LAN and a remote host on the Internet. How can you use ARP cache poisoning to accomplish the goal?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January 2020’s Board meeting, Bob,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xyz.com’s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CIO claimed that in 2019 under his leadership, the company had successfully defeated over 100 ARP cache poisoning attacks launched from Russia against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xyz’s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internal networks. If you are one of the board members, do you agree with Bob’s claim or not?</a:t>
            </a:r>
          </a:p>
        </p:txBody>
      </p:sp>
    </p:spTree>
    <p:extLst>
      <p:ext uri="{BB962C8B-B14F-4D97-AF65-F5344CB8AC3E}">
        <p14:creationId xmlns:p14="http://schemas.microsoft.com/office/powerpoint/2010/main" val="509605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00C9A-50B0-49E4-9AB7-CFF9E1D41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MAC Address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8632D-01EF-42AF-A7C5-EBD141CDE0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Each NIC has a hardware address: 48 bit MAC address burned in NIC ROM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Used to get frame from one interface (host) to another physically-connected interface (host) on the same LAN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Each adapter on LAN has unique MAC address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062" y="4583185"/>
            <a:ext cx="5567403" cy="19621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4190" y="3989390"/>
            <a:ext cx="3657716" cy="2826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0472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49F38-0B07-4787-8847-5E72E0D8E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Countermeasure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3D4285-BDDF-4A3F-82A3-7A6F03EA31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Encryption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Can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conduct MITM attack against FTP, Telnet and SSH?</a:t>
            </a:r>
          </a:p>
        </p:txBody>
      </p:sp>
    </p:spTree>
    <p:extLst>
      <p:ext uri="{BB962C8B-B14F-4D97-AF65-F5344CB8AC3E}">
        <p14:creationId xmlns:p14="http://schemas.microsoft.com/office/powerpoint/2010/main" val="1397007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4A318-9180-5AF7-88BC-F2859218C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Packet Flow</a:t>
            </a:r>
          </a:p>
        </p:txBody>
      </p:sp>
      <p:pic>
        <p:nvPicPr>
          <p:cNvPr id="9" name="Content Placeholder 8" descr="Diagram&#10;&#10;Description automatically generated">
            <a:extLst>
              <a:ext uri="{FF2B5EF4-FFF2-40B4-BE49-F238E27FC236}">
                <a16:creationId xmlns:a16="http://schemas.microsoft.com/office/drawing/2014/main" id="{D6B010A1-ED56-1370-E9BC-BCDBCAA4CC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1266205"/>
            <a:ext cx="7792537" cy="4115374"/>
          </a:xfr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2100C514-C9C5-600B-CC03-D60607E6F7D0}"/>
              </a:ext>
            </a:extLst>
          </p:cNvPr>
          <p:cNvGrpSpPr/>
          <p:nvPr/>
        </p:nvGrpSpPr>
        <p:grpSpPr>
          <a:xfrm>
            <a:off x="3981450" y="4778829"/>
            <a:ext cx="1543048" cy="979406"/>
            <a:chOff x="3981450" y="4778829"/>
            <a:chExt cx="1543048" cy="97940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3A1983A-5380-FCD2-139D-AEC2DF94C342}"/>
                </a:ext>
              </a:extLst>
            </p:cNvPr>
            <p:cNvSpPr/>
            <p:nvPr/>
          </p:nvSpPr>
          <p:spPr>
            <a:xfrm>
              <a:off x="3981450" y="4778829"/>
              <a:ext cx="304800" cy="631945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87E75EC-EA84-48C0-222C-2FF86B490AC8}"/>
                </a:ext>
              </a:extLst>
            </p:cNvPr>
            <p:cNvSpPr txBox="1"/>
            <p:nvPr/>
          </p:nvSpPr>
          <p:spPr>
            <a:xfrm>
              <a:off x="4286250" y="4834905"/>
              <a:ext cx="123824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Network Interface Card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14380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67AA3-A110-0132-FD0B-0FECABCF7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Physical and Virtual NIC</a:t>
            </a:r>
          </a:p>
        </p:txBody>
      </p:sp>
      <p:pic>
        <p:nvPicPr>
          <p:cNvPr id="5" name="Content Placeholder 4" descr="Diagram, engineering drawing&#10;&#10;Description automatically generated">
            <a:extLst>
              <a:ext uri="{FF2B5EF4-FFF2-40B4-BE49-F238E27FC236}">
                <a16:creationId xmlns:a16="http://schemas.microsoft.com/office/drawing/2014/main" id="{44F0E36E-6737-AACB-5953-E0789F4EA5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057400"/>
            <a:ext cx="9069066" cy="3934374"/>
          </a:xfrm>
        </p:spPr>
      </p:pic>
    </p:spTree>
    <p:extLst>
      <p:ext uri="{BB962C8B-B14F-4D97-AF65-F5344CB8AC3E}">
        <p14:creationId xmlns:p14="http://schemas.microsoft.com/office/powerpoint/2010/main" val="2312850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059C3-F2D2-7AC1-A5BD-2033F5229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Examples of Virtual NIC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2BA5F-40B0-3AB2-2913-33739E670E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708526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Loopback Interface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Dummy Interface (similar to loopback, but with its own IP)</a:t>
            </a:r>
          </a:p>
          <a:p>
            <a:endParaRPr lang="en-US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088CB606-FD14-C967-C315-C7785C8B5D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145689"/>
            <a:ext cx="6324600" cy="1461495"/>
          </a:xfrm>
          <a:prstGeom prst="rect">
            <a:avLst/>
          </a:prstGeom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D0E92390-CA82-927C-89FA-A4E2BF3BBD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4363731"/>
            <a:ext cx="7315200" cy="1779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756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F1737-8528-DD81-A243-F201C096D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Ethernet Frame &amp; MAC Header</a:t>
            </a:r>
          </a:p>
        </p:txBody>
      </p:sp>
      <p:pic>
        <p:nvPicPr>
          <p:cNvPr id="9" name="Content Placeholder 8" descr="Diagram&#10;&#10;Description automatically generated">
            <a:extLst>
              <a:ext uri="{FF2B5EF4-FFF2-40B4-BE49-F238E27FC236}">
                <a16:creationId xmlns:a16="http://schemas.microsoft.com/office/drawing/2014/main" id="{BECC91AA-A381-3013-1993-0017895221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438400"/>
            <a:ext cx="9983593" cy="2410161"/>
          </a:xfrm>
        </p:spPr>
      </p:pic>
    </p:spTree>
    <p:extLst>
      <p:ext uri="{BB962C8B-B14F-4D97-AF65-F5344CB8AC3E}">
        <p14:creationId xmlns:p14="http://schemas.microsoft.com/office/powerpoint/2010/main" val="82446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Ethernet Frame Examples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197" y="1352315"/>
            <a:ext cx="6534198" cy="2852758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807" y="3724337"/>
            <a:ext cx="5957931" cy="2519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869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1409</TotalTime>
  <Words>1059</Words>
  <Application>Microsoft Office PowerPoint</Application>
  <PresentationFormat>Widescreen</PresentationFormat>
  <Paragraphs>149</Paragraphs>
  <Slides>40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Calibri</vt:lpstr>
      <vt:lpstr>Calibri Light</vt:lpstr>
      <vt:lpstr>Consolas</vt:lpstr>
      <vt:lpstr>Office Theme</vt:lpstr>
      <vt:lpstr>1_Office Theme</vt:lpstr>
      <vt:lpstr>The Link Layer and Attacks</vt:lpstr>
      <vt:lpstr>Outline</vt:lpstr>
      <vt:lpstr>Link Layer</vt:lpstr>
      <vt:lpstr>MAC Address</vt:lpstr>
      <vt:lpstr>Packet Flow</vt:lpstr>
      <vt:lpstr>Physical and Virtual NIC</vt:lpstr>
      <vt:lpstr>Examples of Virtual NIC</vt:lpstr>
      <vt:lpstr>Ethernet Frame &amp; MAC Header</vt:lpstr>
      <vt:lpstr>Ethernet Frame Examples</vt:lpstr>
      <vt:lpstr>Ether Class in Scapy</vt:lpstr>
      <vt:lpstr>Promiscuous Mode</vt:lpstr>
      <vt:lpstr>MAC Address Randomization and Privacy</vt:lpstr>
      <vt:lpstr>The ARP Protocol</vt:lpstr>
      <vt:lpstr>ARP Request/Reply</vt:lpstr>
      <vt:lpstr>Send ARP Request</vt:lpstr>
      <vt:lpstr>Address Resolution Protocol (ARP)</vt:lpstr>
      <vt:lpstr>ARP Class in Scapy</vt:lpstr>
      <vt:lpstr>Sample ARP Request</vt:lpstr>
      <vt:lpstr>Sample ARP Reply</vt:lpstr>
      <vt:lpstr>Questions</vt:lpstr>
      <vt:lpstr>ARP Cache</vt:lpstr>
      <vt:lpstr>Linux ARP Command</vt:lpstr>
      <vt:lpstr>ARP Cache Poisoning</vt:lpstr>
      <vt:lpstr>Constructing ARP Message</vt:lpstr>
      <vt:lpstr>Spoof ARP Request/Reply: Code Skeleton</vt:lpstr>
      <vt:lpstr>Spoofing Gratuitous Message</vt:lpstr>
      <vt:lpstr>Note: ARP Becomes “Stateful”</vt:lpstr>
      <vt:lpstr>A Question</vt:lpstr>
      <vt:lpstr>MITM via ARP Cache Poisoning</vt:lpstr>
      <vt:lpstr>Man-In-The-Middle Attack</vt:lpstr>
      <vt:lpstr>Use ARP Cache Poisoning to Redirect Packets</vt:lpstr>
      <vt:lpstr>Forward Packets without Modification</vt:lpstr>
      <vt:lpstr>Demo</vt:lpstr>
      <vt:lpstr>MITM Step 1: Intercept Packets</vt:lpstr>
      <vt:lpstr>MITM Step 2: Get the Intercepted Packets</vt:lpstr>
      <vt:lpstr>MITM Step 3: Modify Packets</vt:lpstr>
      <vt:lpstr>ARP MITM Attack on Netcat</vt:lpstr>
      <vt:lpstr>ARP MITM Attack on Netcat</vt:lpstr>
      <vt:lpstr>Questions</vt:lpstr>
      <vt:lpstr>Countermeasure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Link Layer and Attacks</dc:title>
  <dc:creator>Xiaodong Yue</dc:creator>
  <cp:lastModifiedBy>Xiaodong Yue</cp:lastModifiedBy>
  <cp:revision>168</cp:revision>
  <dcterms:created xsi:type="dcterms:W3CDTF">2020-06-08T18:42:26Z</dcterms:created>
  <dcterms:modified xsi:type="dcterms:W3CDTF">2023-08-27T17:38:48Z</dcterms:modified>
</cp:coreProperties>
</file>