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6" r:id="rId5"/>
    <p:sldId id="258" r:id="rId6"/>
    <p:sldId id="259" r:id="rId7"/>
    <p:sldId id="260" r:id="rId8"/>
    <p:sldId id="261" r:id="rId9"/>
    <p:sldId id="273" r:id="rId10"/>
    <p:sldId id="262" r:id="rId11"/>
    <p:sldId id="263" r:id="rId12"/>
    <p:sldId id="274" r:id="rId13"/>
    <p:sldId id="264" r:id="rId14"/>
    <p:sldId id="265" r:id="rId15"/>
    <p:sldId id="266" r:id="rId16"/>
    <p:sldId id="267" r:id="rId17"/>
    <p:sldId id="268" r:id="rId18"/>
    <p:sldId id="269" r:id="rId19"/>
    <p:sldId id="275" r:id="rId20"/>
    <p:sldId id="271" r:id="rId21"/>
    <p:sldId id="272" r:id="rId22"/>
    <p:sldId id="295" r:id="rId23"/>
    <p:sldId id="277" r:id="rId24"/>
    <p:sldId id="278" r:id="rId25"/>
    <p:sldId id="279" r:id="rId26"/>
    <p:sldId id="280" r:id="rId27"/>
    <p:sldId id="281" r:id="rId28"/>
    <p:sldId id="282" r:id="rId29"/>
    <p:sldId id="283" r:id="rId30"/>
    <p:sldId id="284" r:id="rId31"/>
    <p:sldId id="285" r:id="rId32"/>
    <p:sldId id="287" r:id="rId33"/>
    <p:sldId id="289" r:id="rId34"/>
    <p:sldId id="290" r:id="rId35"/>
    <p:sldId id="291" r:id="rId36"/>
    <p:sldId id="292" r:id="rId37"/>
    <p:sldId id="293" r:id="rId38"/>
    <p:sldId id="294" r:id="rId39"/>
    <p:sldId id="297" r:id="rId40"/>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p:cNvSpPr>
          <p:nvPr>
            <p:ph type="sldImg"/>
          </p:nvPr>
        </p:nvSpPr>
        <p:spPr>
          <a:xfrm>
            <a:off x="216000" y="812520"/>
            <a:ext cx="7127280" cy="4008960"/>
          </a:xfrm>
          <a:prstGeom prst="rect">
            <a:avLst/>
          </a:prstGeom>
        </p:spPr>
        <p:txBody>
          <a:bodyPr lIns="0" tIns="0" rIns="0" bIns="0" anchor="ctr"/>
          <a:p>
            <a:r>
              <a:rPr lang="zh-CN" sz="1800" b="0" strike="noStrike" spc="-1">
                <a:solidFill>
                  <a:srgbClr val="000000"/>
                </a:solidFill>
                <a:latin typeface="Arial" panose="020B0604020202020204"/>
              </a:rPr>
              <a:t>Click to move the slide</a:t>
            </a:r>
            <a:endParaRPr lang="zh-CN" sz="1800" b="0" strike="noStrike" spc="-1">
              <a:solidFill>
                <a:srgbClr val="000000"/>
              </a:solidFill>
              <a:latin typeface="Arial" panose="020B0604020202020204"/>
            </a:endParaRPr>
          </a:p>
        </p:txBody>
      </p:sp>
      <p:sp>
        <p:nvSpPr>
          <p:cNvPr id="43" name="PlaceHolder 2"/>
          <p:cNvSpPr>
            <a:spLocks noGrp="1"/>
          </p:cNvSpPr>
          <p:nvPr>
            <p:ph type="body"/>
          </p:nvPr>
        </p:nvSpPr>
        <p:spPr>
          <a:xfrm>
            <a:off x="756000" y="5078520"/>
            <a:ext cx="6047640" cy="4811040"/>
          </a:xfrm>
          <a:prstGeom prst="rect">
            <a:avLst/>
          </a:prstGeom>
        </p:spPr>
        <p:txBody>
          <a:bodyPr lIns="0" tIns="0" rIns="0" bIns="0"/>
          <a:p>
            <a:r>
              <a:rPr lang="en-US" sz="2000" b="0" strike="noStrike" spc="-1">
                <a:latin typeface="Arial" panose="020B0604020202020204"/>
              </a:rPr>
              <a:t>Click to edit the notes format</a:t>
            </a:r>
            <a:endParaRPr lang="en-US" sz="2000" b="0" strike="noStrike" spc="-1">
              <a:latin typeface="Arial" panose="020B0604020202020204"/>
            </a:endParaRPr>
          </a:p>
        </p:txBody>
      </p:sp>
      <p:sp>
        <p:nvSpPr>
          <p:cNvPr id="44" name="PlaceHolder 3"/>
          <p:cNvSpPr>
            <a:spLocks noGrp="1"/>
          </p:cNvSpPr>
          <p:nvPr>
            <p:ph type="hdr"/>
          </p:nvPr>
        </p:nvSpPr>
        <p:spPr>
          <a:xfrm>
            <a:off x="0" y="0"/>
            <a:ext cx="3280680" cy="534240"/>
          </a:xfrm>
          <a:prstGeom prst="rect">
            <a:avLst/>
          </a:prstGeom>
        </p:spPr>
        <p:txBody>
          <a:bodyPr lIns="0" tIns="0" rIns="0" bIns="0"/>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45" name="PlaceHolder 4"/>
          <p:cNvSpPr>
            <a:spLocks noGrp="1"/>
          </p:cNvSpPr>
          <p:nvPr>
            <p:ph type="dt"/>
          </p:nvPr>
        </p:nvSpPr>
        <p:spPr>
          <a:xfrm>
            <a:off x="4278960" y="0"/>
            <a:ext cx="3280680" cy="534240"/>
          </a:xfrm>
          <a:prstGeom prst="rect">
            <a:avLst/>
          </a:prstGeom>
        </p:spPr>
        <p:txBody>
          <a:bodyPr lIns="0" tIns="0" rIns="0" bIns="0"/>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46" name="PlaceHolder 5"/>
          <p:cNvSpPr>
            <a:spLocks noGrp="1"/>
          </p:cNvSpPr>
          <p:nvPr>
            <p:ph type="ftr"/>
          </p:nvPr>
        </p:nvSpPr>
        <p:spPr>
          <a:xfrm>
            <a:off x="0" y="10157400"/>
            <a:ext cx="3280680" cy="534240"/>
          </a:xfrm>
          <a:prstGeom prst="rect">
            <a:avLst/>
          </a:prstGeom>
        </p:spPr>
        <p:txBody>
          <a:bodyPr lIns="0" tIns="0" rIns="0" bIns="0" anchor="b"/>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47" name="PlaceHolder 6"/>
          <p:cNvSpPr>
            <a:spLocks noGrp="1"/>
          </p:cNvSpPr>
          <p:nvPr>
            <p:ph type="sldNum"/>
          </p:nvPr>
        </p:nvSpPr>
        <p:spPr>
          <a:xfrm>
            <a:off x="4278960" y="10157400"/>
            <a:ext cx="3280680" cy="534240"/>
          </a:xfrm>
          <a:prstGeom prst="rect">
            <a:avLst/>
          </a:prstGeom>
        </p:spPr>
        <p:txBody>
          <a:bodyPr lIns="0" tIns="0" rIns="0" bIns="0" anchor="b"/>
          <a:p>
            <a:pPr algn="r"/>
            <a:fld id="{277D6182-F882-45EA-BFD6-B1C40F31A9B3}"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685800" y="1143000"/>
            <a:ext cx="5486040" cy="3085920"/>
          </a:xfrm>
          <a:prstGeom prst="rect">
            <a:avLst/>
          </a:prstGeom>
        </p:spPr>
      </p:sp>
      <p:sp>
        <p:nvSpPr>
          <p:cNvPr id="113"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14"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6040" cy="3085920"/>
          </a:xfrm>
          <a:prstGeom prst="rect">
            <a:avLst/>
          </a:prstGeom>
        </p:spPr>
      </p:sp>
      <p:sp>
        <p:nvSpPr>
          <p:cNvPr id="137"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38"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6040" cy="308592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41"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685800" y="1143000"/>
            <a:ext cx="5486040" cy="308592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44"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6040" cy="308592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47"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50"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6040" cy="308592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53"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6040" cy="3085920"/>
          </a:xfrm>
          <a:prstGeom prst="rect">
            <a:avLst/>
          </a:prstGeom>
        </p:spPr>
      </p:sp>
      <p:sp>
        <p:nvSpPr>
          <p:cNvPr id="158"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59"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6040" cy="3085920"/>
          </a:xfrm>
          <a:prstGeom prst="rect">
            <a:avLst/>
          </a:prstGeom>
        </p:spPr>
      </p:sp>
      <p:sp>
        <p:nvSpPr>
          <p:cNvPr id="161"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62"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681B92-63BF-4514-891A-D3A71E65F7F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681B92-63BF-4514-891A-D3A71E65F7F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681B92-63BF-4514-891A-D3A71E65F7F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685800" y="1143000"/>
            <a:ext cx="5486040" cy="3085920"/>
          </a:xfrm>
          <a:prstGeom prst="rect">
            <a:avLst/>
          </a:prstGeom>
        </p:spPr>
      </p:sp>
      <p:sp>
        <p:nvSpPr>
          <p:cNvPr id="119"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20"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685800" y="1143000"/>
            <a:ext cx="5486040" cy="3085920"/>
          </a:xfrm>
          <a:prstGeom prst="rect">
            <a:avLst/>
          </a:prstGeom>
        </p:spPr>
      </p:sp>
      <p:sp>
        <p:nvSpPr>
          <p:cNvPr id="122"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23"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6040" cy="308592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26"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685800" y="1143000"/>
            <a:ext cx="5486040" cy="3085920"/>
          </a:xfrm>
          <a:prstGeom prst="rect">
            <a:avLst/>
          </a:prstGeom>
        </p:spPr>
      </p:sp>
      <p:sp>
        <p:nvSpPr>
          <p:cNvPr id="128"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29"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685800" y="1143000"/>
            <a:ext cx="5486040" cy="3085920"/>
          </a:xfrm>
          <a:prstGeom prst="rect">
            <a:avLst/>
          </a:prstGeom>
        </p:spPr>
      </p:sp>
      <p:sp>
        <p:nvSpPr>
          <p:cNvPr id="131"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32"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6040" cy="3085920"/>
          </a:xfrm>
          <a:prstGeom prst="rect">
            <a:avLst/>
          </a:prstGeom>
        </p:spPr>
      </p:sp>
      <p:sp>
        <p:nvSpPr>
          <p:cNvPr id="134"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35"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6040" cy="3085920"/>
          </a:xfrm>
          <a:prstGeom prst="rect">
            <a:avLst/>
          </a:prstGeom>
        </p:spPr>
      </p:sp>
      <p:sp>
        <p:nvSpPr>
          <p:cNvPr id="134"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135" name="TextShape 3"/>
          <p:cNvSpPr txBox="1"/>
          <p:nvPr/>
        </p:nvSpPr>
        <p:spPr>
          <a:xfrm>
            <a:off x="3884760" y="8685360"/>
            <a:ext cx="2971440" cy="458280"/>
          </a:xfrm>
          <a:prstGeom prst="rect">
            <a:avLst/>
          </a:prstGeom>
          <a:noFill/>
          <a:ln>
            <a:noFill/>
          </a:ln>
        </p:spPr>
        <p:txBody>
          <a:bodyPr anchor="b"/>
          <a:p>
            <a:endParaRPr lang="en-US" sz="24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
        <p:nvSpPr>
          <p:cNvPr id="28" name="PlaceHolder 2"/>
          <p:cNvSpPr>
            <a:spLocks noGrp="1"/>
          </p:cNvSpPr>
          <p:nvPr>
            <p:ph type="body"/>
          </p:nvPr>
        </p:nvSpPr>
        <p:spPr>
          <a:xfrm>
            <a:off x="838080" y="1825560"/>
            <a:ext cx="1051524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29" name="PlaceHolder 3"/>
          <p:cNvSpPr>
            <a:spLocks noGrp="1"/>
          </p:cNvSpPr>
          <p:nvPr>
            <p:ph type="body"/>
          </p:nvPr>
        </p:nvSpPr>
        <p:spPr>
          <a:xfrm>
            <a:off x="838080" y="4098240"/>
            <a:ext cx="1051524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
        <p:nvSpPr>
          <p:cNvPr id="31" name="PlaceHolder 2"/>
          <p:cNvSpPr>
            <a:spLocks noGrp="1"/>
          </p:cNvSpPr>
          <p:nvPr>
            <p:ph type="body"/>
          </p:nvPr>
        </p:nvSpPr>
        <p:spPr>
          <a:xfrm>
            <a:off x="838080" y="182556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32" name="PlaceHolder 3"/>
          <p:cNvSpPr>
            <a:spLocks noGrp="1"/>
          </p:cNvSpPr>
          <p:nvPr>
            <p:ph type="body"/>
          </p:nvPr>
        </p:nvSpPr>
        <p:spPr>
          <a:xfrm>
            <a:off x="6226200" y="182556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33" name="PlaceHolder 4"/>
          <p:cNvSpPr>
            <a:spLocks noGrp="1"/>
          </p:cNvSpPr>
          <p:nvPr>
            <p:ph type="body"/>
          </p:nvPr>
        </p:nvSpPr>
        <p:spPr>
          <a:xfrm>
            <a:off x="838080" y="409824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34" name="PlaceHolder 5"/>
          <p:cNvSpPr>
            <a:spLocks noGrp="1"/>
          </p:cNvSpPr>
          <p:nvPr>
            <p:ph type="body"/>
          </p:nvPr>
        </p:nvSpPr>
        <p:spPr>
          <a:xfrm>
            <a:off x="6226200" y="409824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
        <p:nvSpPr>
          <p:cNvPr id="36" name="PlaceHolder 2"/>
          <p:cNvSpPr>
            <a:spLocks noGrp="1"/>
          </p:cNvSpPr>
          <p:nvPr>
            <p:ph type="body"/>
          </p:nvPr>
        </p:nvSpPr>
        <p:spPr>
          <a:xfrm>
            <a:off x="838080" y="1825560"/>
            <a:ext cx="338580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37" name="PlaceHolder 3"/>
          <p:cNvSpPr>
            <a:spLocks noGrp="1"/>
          </p:cNvSpPr>
          <p:nvPr>
            <p:ph type="body"/>
          </p:nvPr>
        </p:nvSpPr>
        <p:spPr>
          <a:xfrm>
            <a:off x="4393440" y="1825560"/>
            <a:ext cx="338580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38" name="PlaceHolder 4"/>
          <p:cNvSpPr>
            <a:spLocks noGrp="1"/>
          </p:cNvSpPr>
          <p:nvPr>
            <p:ph type="body"/>
          </p:nvPr>
        </p:nvSpPr>
        <p:spPr>
          <a:xfrm>
            <a:off x="7949160" y="1825560"/>
            <a:ext cx="338580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39" name="PlaceHolder 5"/>
          <p:cNvSpPr>
            <a:spLocks noGrp="1"/>
          </p:cNvSpPr>
          <p:nvPr>
            <p:ph type="body"/>
          </p:nvPr>
        </p:nvSpPr>
        <p:spPr>
          <a:xfrm>
            <a:off x="838080" y="4098240"/>
            <a:ext cx="338580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40" name="PlaceHolder 6"/>
          <p:cNvSpPr>
            <a:spLocks noGrp="1"/>
          </p:cNvSpPr>
          <p:nvPr>
            <p:ph type="body"/>
          </p:nvPr>
        </p:nvSpPr>
        <p:spPr>
          <a:xfrm>
            <a:off x="4393440" y="4098240"/>
            <a:ext cx="338580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41" name="PlaceHolder 7"/>
          <p:cNvSpPr>
            <a:spLocks noGrp="1"/>
          </p:cNvSpPr>
          <p:nvPr>
            <p:ph type="body"/>
          </p:nvPr>
        </p:nvSpPr>
        <p:spPr>
          <a:xfrm>
            <a:off x="7949160" y="4098240"/>
            <a:ext cx="338580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
        <p:nvSpPr>
          <p:cNvPr id="7" name="PlaceHolder 2"/>
          <p:cNvSpPr>
            <a:spLocks noGrp="1"/>
          </p:cNvSpPr>
          <p:nvPr>
            <p:ph type="subTitle"/>
          </p:nvPr>
        </p:nvSpPr>
        <p:spPr>
          <a:xfrm>
            <a:off x="838080" y="1825560"/>
            <a:ext cx="10515240" cy="4350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
        <p:nvSpPr>
          <p:cNvPr id="9" name="PlaceHolder 2"/>
          <p:cNvSpPr>
            <a:spLocks noGrp="1"/>
          </p:cNvSpPr>
          <p:nvPr>
            <p:ph type="body"/>
          </p:nvPr>
        </p:nvSpPr>
        <p:spPr>
          <a:xfrm>
            <a:off x="838080" y="1825560"/>
            <a:ext cx="10515240" cy="435096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
        <p:nvSpPr>
          <p:cNvPr id="11" name="PlaceHolder 2"/>
          <p:cNvSpPr>
            <a:spLocks noGrp="1"/>
          </p:cNvSpPr>
          <p:nvPr>
            <p:ph type="body"/>
          </p:nvPr>
        </p:nvSpPr>
        <p:spPr>
          <a:xfrm>
            <a:off x="838080" y="1825560"/>
            <a:ext cx="5131080" cy="435096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12" name="PlaceHolder 3"/>
          <p:cNvSpPr>
            <a:spLocks noGrp="1"/>
          </p:cNvSpPr>
          <p:nvPr>
            <p:ph type="body"/>
          </p:nvPr>
        </p:nvSpPr>
        <p:spPr>
          <a:xfrm>
            <a:off x="6226200" y="1825560"/>
            <a:ext cx="5131080" cy="435096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
        <p:nvSpPr>
          <p:cNvPr id="16" name="PlaceHolder 2"/>
          <p:cNvSpPr>
            <a:spLocks noGrp="1"/>
          </p:cNvSpPr>
          <p:nvPr>
            <p:ph type="body"/>
          </p:nvPr>
        </p:nvSpPr>
        <p:spPr>
          <a:xfrm>
            <a:off x="838080" y="182556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17" name="PlaceHolder 3"/>
          <p:cNvSpPr>
            <a:spLocks noGrp="1"/>
          </p:cNvSpPr>
          <p:nvPr>
            <p:ph type="body"/>
          </p:nvPr>
        </p:nvSpPr>
        <p:spPr>
          <a:xfrm>
            <a:off x="6226200" y="1825560"/>
            <a:ext cx="5131080" cy="435096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18" name="PlaceHolder 4"/>
          <p:cNvSpPr>
            <a:spLocks noGrp="1"/>
          </p:cNvSpPr>
          <p:nvPr>
            <p:ph type="body"/>
          </p:nvPr>
        </p:nvSpPr>
        <p:spPr>
          <a:xfrm>
            <a:off x="838080" y="409824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
        <p:nvSpPr>
          <p:cNvPr id="20" name="PlaceHolder 2"/>
          <p:cNvSpPr>
            <a:spLocks noGrp="1"/>
          </p:cNvSpPr>
          <p:nvPr>
            <p:ph type="body"/>
          </p:nvPr>
        </p:nvSpPr>
        <p:spPr>
          <a:xfrm>
            <a:off x="838080" y="1825560"/>
            <a:ext cx="5131080" cy="435096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21" name="PlaceHolder 3"/>
          <p:cNvSpPr>
            <a:spLocks noGrp="1"/>
          </p:cNvSpPr>
          <p:nvPr>
            <p:ph type="body"/>
          </p:nvPr>
        </p:nvSpPr>
        <p:spPr>
          <a:xfrm>
            <a:off x="6226200" y="182556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22" name="PlaceHolder 4"/>
          <p:cNvSpPr>
            <a:spLocks noGrp="1"/>
          </p:cNvSpPr>
          <p:nvPr>
            <p:ph type="body"/>
          </p:nvPr>
        </p:nvSpPr>
        <p:spPr>
          <a:xfrm>
            <a:off x="6226200" y="409824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latin typeface="Arial" panose="020B0604020202020204"/>
            </a:endParaRPr>
          </a:p>
        </p:txBody>
      </p:sp>
      <p:sp>
        <p:nvSpPr>
          <p:cNvPr id="24" name="PlaceHolder 2"/>
          <p:cNvSpPr>
            <a:spLocks noGrp="1"/>
          </p:cNvSpPr>
          <p:nvPr>
            <p:ph type="body"/>
          </p:nvPr>
        </p:nvSpPr>
        <p:spPr>
          <a:xfrm>
            <a:off x="838080" y="182556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25" name="PlaceHolder 3"/>
          <p:cNvSpPr>
            <a:spLocks noGrp="1"/>
          </p:cNvSpPr>
          <p:nvPr>
            <p:ph type="body"/>
          </p:nvPr>
        </p:nvSpPr>
        <p:spPr>
          <a:xfrm>
            <a:off x="6226200" y="1825560"/>
            <a:ext cx="513108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
        <p:nvSpPr>
          <p:cNvPr id="26" name="PlaceHolder 4"/>
          <p:cNvSpPr>
            <a:spLocks noGrp="1"/>
          </p:cNvSpPr>
          <p:nvPr>
            <p:ph type="body"/>
          </p:nvPr>
        </p:nvSpPr>
        <p:spPr>
          <a:xfrm>
            <a:off x="838080" y="4098240"/>
            <a:ext cx="10515240" cy="2075040"/>
          </a:xfrm>
          <a:prstGeom prst="rect">
            <a:avLst/>
          </a:prstGeom>
        </p:spPr>
        <p:txBody>
          <a:bodyPr lIns="0" tIns="0" rIns="0" bIns="0">
            <a:normAutofit/>
          </a:bodyPr>
          <a:p>
            <a:endParaRPr lang="zh-CN" sz="2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p>
            <a:pPr>
              <a:lnSpc>
                <a:spcPct val="90000"/>
              </a:lnSpc>
            </a:pPr>
            <a:r>
              <a:rPr lang="zh-CN" sz="4400" b="0" strike="noStrike" spc="-1">
                <a:solidFill>
                  <a:srgbClr val="000000"/>
                </a:solidFill>
                <a:latin typeface="Agency FB"/>
                <a:ea typeface="微软雅黑" panose="020B0503020204020204" charset="-122"/>
              </a:rPr>
              <a:t>单击此处编辑母版标题样式</a:t>
            </a:r>
            <a:endParaRPr lang="zh-CN" sz="4400" b="0" strike="noStrike" spc="-1">
              <a:solidFill>
                <a:srgbClr val="000000"/>
              </a:solidFill>
              <a:latin typeface="Arial" panose="020B0604020202020204"/>
            </a:endParaRPr>
          </a:p>
        </p:txBody>
      </p:sp>
      <p:sp>
        <p:nvSpPr>
          <p:cNvPr id="2" name="PlaceHolder 2"/>
          <p:cNvSpPr>
            <a:spLocks noGrp="1"/>
          </p:cNvSpPr>
          <p:nvPr>
            <p:ph type="body"/>
          </p:nvPr>
        </p:nvSpPr>
        <p:spPr>
          <a:xfrm>
            <a:off x="838080" y="1825560"/>
            <a:ext cx="10515240" cy="4350960"/>
          </a:xfrm>
          <a:prstGeom prst="rect">
            <a:avLst/>
          </a:prstGeom>
        </p:spPr>
        <p:txBody>
          <a:bodyPr/>
          <a:p>
            <a:pPr marL="228600" indent="-227965">
              <a:lnSpc>
                <a:spcPct val="90000"/>
              </a:lnSpc>
              <a:spcBef>
                <a:spcPts val="1000"/>
              </a:spcBef>
              <a:buClr>
                <a:srgbClr val="000000"/>
              </a:buClr>
              <a:buFont typeface="Arial" panose="020B0604020202020204"/>
              <a:buChar char="•"/>
            </a:pPr>
            <a:r>
              <a:rPr lang="zh-CN" sz="2800" b="0" strike="noStrike" spc="-1">
                <a:solidFill>
                  <a:srgbClr val="000000"/>
                </a:solidFill>
                <a:latin typeface="Arial" panose="020B0604020202020204"/>
                <a:ea typeface="微软雅黑" panose="020B0503020204020204" charset="-122"/>
              </a:rPr>
              <a:t>单击此处编辑母版文本样式</a:t>
            </a:r>
            <a:endParaRPr lang="zh-CN" sz="2800" b="0" strike="noStrike" spc="-1">
              <a:solidFill>
                <a:srgbClr val="000000"/>
              </a:solidFill>
              <a:latin typeface="Arial" panose="020B0604020202020204"/>
            </a:endParaRPr>
          </a:p>
          <a:p>
            <a:pPr marL="685800" lvl="1" indent="-227965">
              <a:lnSpc>
                <a:spcPct val="90000"/>
              </a:lnSpc>
              <a:spcBef>
                <a:spcPts val="500"/>
              </a:spcBef>
              <a:buClr>
                <a:srgbClr val="000000"/>
              </a:buClr>
              <a:buFont typeface="Arial" panose="020B0604020202020204"/>
              <a:buChar char="•"/>
            </a:pPr>
            <a:r>
              <a:rPr lang="zh-CN" sz="2400" b="0" strike="noStrike" spc="-1">
                <a:solidFill>
                  <a:srgbClr val="000000"/>
                </a:solidFill>
                <a:latin typeface="Arial" panose="020B0604020202020204"/>
                <a:ea typeface="微软雅黑" panose="020B0503020204020204" charset="-122"/>
              </a:rPr>
              <a:t>第二级</a:t>
            </a:r>
            <a:endParaRPr lang="zh-CN" sz="2400" b="0" strike="noStrike" spc="-1">
              <a:solidFill>
                <a:srgbClr val="000000"/>
              </a:solidFill>
              <a:latin typeface="Arial" panose="020B0604020202020204"/>
            </a:endParaRPr>
          </a:p>
          <a:p>
            <a:pPr marL="1143000" lvl="2" indent="-227965">
              <a:lnSpc>
                <a:spcPct val="90000"/>
              </a:lnSpc>
              <a:spcBef>
                <a:spcPts val="500"/>
              </a:spcBef>
              <a:buClr>
                <a:srgbClr val="000000"/>
              </a:buClr>
              <a:buFont typeface="Arial" panose="020B0604020202020204"/>
              <a:buChar char="•"/>
            </a:pPr>
            <a:r>
              <a:rPr lang="zh-CN" sz="2000" b="0" strike="noStrike" spc="-1">
                <a:solidFill>
                  <a:srgbClr val="000000"/>
                </a:solidFill>
                <a:latin typeface="Arial" panose="020B0604020202020204"/>
                <a:ea typeface="微软雅黑" panose="020B0503020204020204" charset="-122"/>
              </a:rPr>
              <a:t>第三级</a:t>
            </a:r>
            <a:endParaRPr lang="zh-CN" sz="2000" b="0" strike="noStrike" spc="-1">
              <a:solidFill>
                <a:srgbClr val="000000"/>
              </a:solidFill>
              <a:latin typeface="Arial" panose="020B0604020202020204"/>
            </a:endParaRPr>
          </a:p>
          <a:p>
            <a:pPr marL="1600200" lvl="3" indent="-227965">
              <a:lnSpc>
                <a:spcPct val="90000"/>
              </a:lnSpc>
              <a:spcBef>
                <a:spcPts val="500"/>
              </a:spcBef>
              <a:buClr>
                <a:srgbClr val="000000"/>
              </a:buClr>
              <a:buFont typeface="Arial" panose="020B0604020202020204"/>
              <a:buChar char="•"/>
            </a:pPr>
            <a:r>
              <a:rPr lang="zh-CN" sz="1800" b="0" strike="noStrike" spc="-1">
                <a:solidFill>
                  <a:srgbClr val="000000"/>
                </a:solidFill>
                <a:latin typeface="Arial" panose="020B0604020202020204"/>
                <a:ea typeface="微软雅黑" panose="020B0503020204020204" charset="-122"/>
              </a:rPr>
              <a:t>第四级</a:t>
            </a:r>
            <a:endParaRPr lang="zh-CN" sz="1800" b="0" strike="noStrike" spc="-1">
              <a:solidFill>
                <a:srgbClr val="000000"/>
              </a:solidFill>
              <a:latin typeface="Arial" panose="020B0604020202020204"/>
            </a:endParaRPr>
          </a:p>
          <a:p>
            <a:pPr marL="2057400" lvl="4" indent="-227965">
              <a:lnSpc>
                <a:spcPct val="90000"/>
              </a:lnSpc>
              <a:spcBef>
                <a:spcPts val="500"/>
              </a:spcBef>
              <a:buClr>
                <a:srgbClr val="000000"/>
              </a:buClr>
              <a:buFont typeface="Arial" panose="020B0604020202020204"/>
              <a:buChar char="•"/>
            </a:pPr>
            <a:r>
              <a:rPr lang="zh-CN" sz="1800" b="0" strike="noStrike" spc="-1">
                <a:solidFill>
                  <a:srgbClr val="000000"/>
                </a:solidFill>
                <a:latin typeface="Arial" panose="020B0604020202020204"/>
                <a:ea typeface="微软雅黑" panose="020B0503020204020204" charset="-122"/>
              </a:rPr>
              <a:t>第五级</a:t>
            </a:r>
            <a:endParaRPr lang="zh-CN" sz="1800" b="0" strike="noStrike" spc="-1">
              <a:solidFill>
                <a:srgbClr val="000000"/>
              </a:solidFill>
              <a:latin typeface="Arial" panose="020B0604020202020204"/>
            </a:endParaRPr>
          </a:p>
        </p:txBody>
      </p:sp>
      <p:sp>
        <p:nvSpPr>
          <p:cNvPr id="3" name="PlaceHolder 3"/>
          <p:cNvSpPr>
            <a:spLocks noGrp="1"/>
          </p:cNvSpPr>
          <p:nvPr>
            <p:ph type="dt"/>
          </p:nvPr>
        </p:nvSpPr>
        <p:spPr>
          <a:xfrm>
            <a:off x="838080" y="6356520"/>
            <a:ext cx="2742840" cy="364680"/>
          </a:xfrm>
          <a:prstGeom prst="rect">
            <a:avLst/>
          </a:prstGeom>
        </p:spPr>
        <p:txBody>
          <a:bodyPr anchor="ctr"/>
          <a:p>
            <a:endParaRPr lang="en-US" sz="2400" b="0" strike="noStrike" spc="-1">
              <a:latin typeface="Times New Roman" panose="02020603050405020304"/>
            </a:endParaRPr>
          </a:p>
        </p:txBody>
      </p:sp>
      <p:sp>
        <p:nvSpPr>
          <p:cNvPr id="4" name="PlaceHolder 4"/>
          <p:cNvSpPr>
            <a:spLocks noGrp="1"/>
          </p:cNvSpPr>
          <p:nvPr>
            <p:ph type="ftr"/>
          </p:nvPr>
        </p:nvSpPr>
        <p:spPr>
          <a:xfrm>
            <a:off x="4038480" y="6356520"/>
            <a:ext cx="4114440" cy="364680"/>
          </a:xfrm>
          <a:prstGeom prst="rect">
            <a:avLst/>
          </a:prstGeom>
        </p:spPr>
        <p:txBody>
          <a:bodyPr anchor="ctr"/>
          <a:p>
            <a:endParaRPr lang="en-US" sz="2400" b="0" strike="noStrike" spc="-1">
              <a:latin typeface="Times New Roman" panose="02020603050405020304"/>
            </a:endParaRPr>
          </a:p>
        </p:txBody>
      </p:sp>
      <p:sp>
        <p:nvSpPr>
          <p:cNvPr id="5" name="PlaceHolder 5"/>
          <p:cNvSpPr>
            <a:spLocks noGrp="1"/>
          </p:cNvSpPr>
          <p:nvPr>
            <p:ph type="sldNum"/>
          </p:nvPr>
        </p:nvSpPr>
        <p:spPr>
          <a:xfrm>
            <a:off x="8610480" y="6356520"/>
            <a:ext cx="2742840" cy="364680"/>
          </a:xfrm>
          <a:prstGeom prst="rect">
            <a:avLst/>
          </a:prstGeom>
        </p:spPr>
        <p:txBody>
          <a:bodyPr anchor="ctr"/>
          <a:p>
            <a:endParaRPr lang="en-US" sz="2400" b="0" strike="noStrike" spc="-1">
              <a:latin typeface="Times New Roman" panose="02020603050405020304"/>
            </a:endParaRPr>
          </a:p>
        </p:txBody>
      </p:sp>
      <p:pic>
        <p:nvPicPr>
          <p:cNvPr id="6" name="图片 7"/>
          <p:cNvPicPr/>
          <p:nvPr/>
        </p:nvPicPr>
        <p:blipFill>
          <a:blip r:embed="rId13"/>
          <a:stretch>
            <a:fillRect/>
          </a:stretch>
        </p:blipFill>
        <p:spPr>
          <a:xfrm>
            <a:off x="0" y="0"/>
            <a:ext cx="12191760" cy="6857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3.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3"/>
          <p:cNvPicPr/>
          <p:nvPr/>
        </p:nvPicPr>
        <p:blipFill>
          <a:blip r:embed="rId1"/>
          <a:stretch>
            <a:fillRect/>
          </a:stretch>
        </p:blipFill>
        <p:spPr>
          <a:xfrm>
            <a:off x="-1440" y="0"/>
            <a:ext cx="12197520" cy="6857640"/>
          </a:xfrm>
          <a:prstGeom prst="rect">
            <a:avLst/>
          </a:prstGeom>
          <a:ln>
            <a:noFill/>
          </a:ln>
        </p:spPr>
      </p:pic>
      <p:sp>
        <p:nvSpPr>
          <p:cNvPr id="49" name="CustomShape 1"/>
          <p:cNvSpPr/>
          <p:nvPr/>
        </p:nvSpPr>
        <p:spPr>
          <a:xfrm flipH="1">
            <a:off x="2745360" y="-24480"/>
            <a:ext cx="9450360" cy="6906600"/>
          </a:xfrm>
          <a:custGeom>
            <a:avLst/>
            <a:gdLst/>
            <a:ahLst/>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flipH="1">
            <a:off x="10978560" y="270360"/>
            <a:ext cx="71640" cy="46764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p:style>
      </p:sp>
      <p:grpSp>
        <p:nvGrpSpPr>
          <p:cNvPr id="51" name="Group 3"/>
          <p:cNvGrpSpPr/>
          <p:nvPr/>
        </p:nvGrpSpPr>
        <p:grpSpPr>
          <a:xfrm>
            <a:off x="11420640" y="255240"/>
            <a:ext cx="621720" cy="592200"/>
            <a:chOff x="11420640" y="255240"/>
            <a:chExt cx="621720" cy="592200"/>
          </a:xfrm>
        </p:grpSpPr>
        <p:sp>
          <p:nvSpPr>
            <p:cNvPr id="52" name="CustomShape 4"/>
            <p:cNvSpPr/>
            <p:nvPr/>
          </p:nvSpPr>
          <p:spPr>
            <a:xfrm rot="17364600" flipH="1" flipV="1">
              <a:off x="11525400" y="343800"/>
              <a:ext cx="481680" cy="415080"/>
            </a:xfrm>
            <a:prstGeom prst="triangle">
              <a:avLst>
                <a:gd name="adj" fmla="val 50000"/>
              </a:avLst>
            </a:prstGeom>
            <a:noFill/>
            <a:ln>
              <a:solidFill>
                <a:srgbClr val="C75050"/>
              </a:solidFill>
            </a:ln>
          </p:spPr>
          <p:style>
            <a:lnRef idx="2">
              <a:schemeClr val="accent1">
                <a:shade val="50000"/>
              </a:schemeClr>
            </a:lnRef>
            <a:fillRef idx="1">
              <a:schemeClr val="accent1"/>
            </a:fillRef>
            <a:effectRef idx="0">
              <a:schemeClr val="accent1"/>
            </a:effectRef>
            <a:fontRef idx="minor"/>
          </p:style>
        </p:sp>
        <p:sp>
          <p:nvSpPr>
            <p:cNvPr id="53" name="CustomShape 5"/>
            <p:cNvSpPr/>
            <p:nvPr/>
          </p:nvSpPr>
          <p:spPr>
            <a:xfrm rot="3026400" flipH="1" flipV="1">
              <a:off x="11476800" y="403920"/>
              <a:ext cx="375120" cy="323640"/>
            </a:xfrm>
            <a:prstGeom prst="triangle">
              <a:avLst>
                <a:gd name="adj" fmla="val 50000"/>
              </a:avLst>
            </a:prstGeom>
            <a:solidFill>
              <a:srgbClr val="C75050"/>
            </a:solidFill>
            <a:ln>
              <a:solidFill>
                <a:srgbClr val="C75050"/>
              </a:solidFill>
            </a:ln>
          </p:spPr>
          <p:style>
            <a:lnRef idx="2">
              <a:schemeClr val="accent1">
                <a:shade val="50000"/>
              </a:schemeClr>
            </a:lnRef>
            <a:fillRef idx="1">
              <a:schemeClr val="accent1"/>
            </a:fillRef>
            <a:effectRef idx="0">
              <a:schemeClr val="accent1"/>
            </a:effectRef>
            <a:fontRef idx="minor"/>
          </p:style>
        </p:sp>
      </p:grpSp>
      <p:sp>
        <p:nvSpPr>
          <p:cNvPr id="54" name="CustomShape 6"/>
          <p:cNvSpPr/>
          <p:nvPr/>
        </p:nvSpPr>
        <p:spPr>
          <a:xfrm>
            <a:off x="6082200" y="1793160"/>
            <a:ext cx="721080" cy="72108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55" name="CustomShape 7"/>
          <p:cNvSpPr/>
          <p:nvPr/>
        </p:nvSpPr>
        <p:spPr>
          <a:xfrm>
            <a:off x="6890040" y="1777565"/>
            <a:ext cx="204624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0" strike="noStrike" spc="-1">
                <a:solidFill>
                  <a:srgbClr val="000000"/>
                </a:solidFill>
                <a:latin typeface="Arial" panose="020B0604020202020204"/>
                <a:ea typeface="微软雅黑" panose="020B0503020204020204" charset="-122"/>
              </a:rPr>
              <a:t>Sass</a:t>
            </a:r>
            <a:endParaRPr lang="en-US" sz="2400" b="0" strike="noStrike" spc="-1">
              <a:latin typeface="Arial" panose="020B0604020202020204"/>
            </a:endParaRPr>
          </a:p>
        </p:txBody>
      </p:sp>
      <p:sp>
        <p:nvSpPr>
          <p:cNvPr id="56" name="CustomShape 8"/>
          <p:cNvSpPr/>
          <p:nvPr/>
        </p:nvSpPr>
        <p:spPr>
          <a:xfrm>
            <a:off x="6915960" y="2127255"/>
            <a:ext cx="4451040" cy="674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ts val="2300"/>
              </a:lnSpc>
            </a:pPr>
            <a:r>
              <a:rPr lang="en-US" sz="1200" b="0" strike="noStrike" spc="-1">
                <a:solidFill>
                  <a:srgbClr val="000000"/>
                </a:solidFill>
                <a:latin typeface="Arial" panose="020B0604020202020204"/>
                <a:ea typeface="微软雅黑" panose="020B0503020204020204" charset="-122"/>
              </a:rPr>
              <a:t>是什么</a:t>
            </a:r>
            <a:endParaRPr lang="en-US" sz="1200" b="0" strike="noStrike" spc="-1">
              <a:latin typeface="Arial" panose="020B0604020202020204"/>
            </a:endParaRPr>
          </a:p>
          <a:p>
            <a:pPr algn="just">
              <a:lnSpc>
                <a:spcPts val="2300"/>
              </a:lnSpc>
            </a:pPr>
            <a:r>
              <a:rPr lang="en-US" sz="1200" b="0" strike="noStrike" spc="-1">
                <a:solidFill>
                  <a:srgbClr val="000000"/>
                </a:solidFill>
                <a:latin typeface="Arial" panose="020B0604020202020204"/>
                <a:ea typeface="微软雅黑" panose="020B0503020204020204" charset="-122"/>
              </a:rPr>
              <a:t>实例演示</a:t>
            </a:r>
            <a:endParaRPr lang="en-US" sz="1200" b="0" strike="noStrike" spc="-1">
              <a:latin typeface="Arial" panose="020B0604020202020204"/>
            </a:endParaRPr>
          </a:p>
        </p:txBody>
      </p:sp>
      <p:sp>
        <p:nvSpPr>
          <p:cNvPr id="57" name="CustomShape 9"/>
          <p:cNvSpPr/>
          <p:nvPr/>
        </p:nvSpPr>
        <p:spPr>
          <a:xfrm>
            <a:off x="6890040" y="3324185"/>
            <a:ext cx="2046240" cy="395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latin typeface="Arial" panose="020B0604020202020204"/>
                <a:ea typeface="微软雅黑" panose="020B0503020204020204" charset="-122"/>
              </a:rPr>
              <a:t>矩阵基础</a:t>
            </a:r>
            <a:endParaRPr lang="en-US" sz="2000" b="0" strike="noStrike" spc="-1">
              <a:latin typeface="Arial" panose="020B0604020202020204"/>
            </a:endParaRPr>
          </a:p>
        </p:txBody>
      </p:sp>
      <p:sp>
        <p:nvSpPr>
          <p:cNvPr id="58" name="CustomShape 10"/>
          <p:cNvSpPr/>
          <p:nvPr/>
        </p:nvSpPr>
        <p:spPr>
          <a:xfrm>
            <a:off x="6915960" y="3673875"/>
            <a:ext cx="4451040" cy="674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ts val="2300"/>
              </a:lnSpc>
            </a:pPr>
            <a:r>
              <a:rPr lang="en-US" sz="1200" b="0" strike="noStrike" spc="-1">
                <a:solidFill>
                  <a:srgbClr val="000000"/>
                </a:solidFill>
                <a:latin typeface="Arial" panose="020B0604020202020204"/>
                <a:ea typeface="微软雅黑" panose="020B0503020204020204" charset="-122"/>
              </a:rPr>
              <a:t>是什么</a:t>
            </a:r>
            <a:endParaRPr lang="en-US" sz="1200" b="0" strike="noStrike" spc="-1">
              <a:latin typeface="Arial" panose="020B0604020202020204"/>
            </a:endParaRPr>
          </a:p>
          <a:p>
            <a:pPr algn="just">
              <a:lnSpc>
                <a:spcPts val="2300"/>
              </a:lnSpc>
            </a:pPr>
            <a:r>
              <a:rPr lang="en-US" sz="1200" b="0" strike="noStrike" spc="-1">
                <a:solidFill>
                  <a:srgbClr val="000000"/>
                </a:solidFill>
                <a:latin typeface="Arial" panose="020B0604020202020204"/>
                <a:ea typeface="微软雅黑" panose="020B0503020204020204" charset="-122"/>
              </a:rPr>
              <a:t>代码实现</a:t>
            </a:r>
            <a:endParaRPr lang="en-US" sz="1200" b="0" strike="noStrike" spc="-1">
              <a:latin typeface="Arial" panose="020B0604020202020204"/>
            </a:endParaRPr>
          </a:p>
        </p:txBody>
      </p:sp>
      <p:sp>
        <p:nvSpPr>
          <p:cNvPr id="59" name="CustomShape 11"/>
          <p:cNvSpPr/>
          <p:nvPr/>
        </p:nvSpPr>
        <p:spPr>
          <a:xfrm>
            <a:off x="6082200" y="3268385"/>
            <a:ext cx="721080" cy="72108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60" name="CustomShape 12"/>
          <p:cNvSpPr/>
          <p:nvPr/>
        </p:nvSpPr>
        <p:spPr>
          <a:xfrm>
            <a:off x="6212160" y="1808640"/>
            <a:ext cx="417960" cy="699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000" b="1" strike="noStrike" spc="-1">
                <a:solidFill>
                  <a:srgbClr val="FFFFFF"/>
                </a:solidFill>
                <a:latin typeface="Arial" panose="020B0604020202020204"/>
                <a:ea typeface="微软雅黑" panose="020B0503020204020204" charset="-122"/>
              </a:rPr>
              <a:t>1</a:t>
            </a:r>
            <a:endParaRPr lang="en-US" sz="4000" b="0" strike="noStrike" spc="-1">
              <a:latin typeface="Arial" panose="020B0604020202020204"/>
            </a:endParaRPr>
          </a:p>
        </p:txBody>
      </p:sp>
      <p:sp>
        <p:nvSpPr>
          <p:cNvPr id="61" name="CustomShape 13"/>
          <p:cNvSpPr/>
          <p:nvPr/>
        </p:nvSpPr>
        <p:spPr>
          <a:xfrm>
            <a:off x="6213600" y="3275225"/>
            <a:ext cx="417960" cy="699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000" b="1" strike="noStrike" spc="-1">
                <a:solidFill>
                  <a:srgbClr val="FFFFFF"/>
                </a:solidFill>
                <a:latin typeface="Arial" panose="020B0604020202020204"/>
                <a:ea typeface="微软雅黑" panose="020B0503020204020204" charset="-122"/>
              </a:rPr>
              <a:t>2</a:t>
            </a:r>
            <a:endParaRPr lang="en-US" sz="4000" b="0" strike="noStrike" spc="-1">
              <a:latin typeface="Arial" panose="020B0604020202020204"/>
            </a:endParaRPr>
          </a:p>
        </p:txBody>
      </p:sp>
      <p:sp>
        <p:nvSpPr>
          <p:cNvPr id="2" name="文本框 1"/>
          <p:cNvSpPr txBox="1"/>
          <p:nvPr/>
        </p:nvSpPr>
        <p:spPr>
          <a:xfrm>
            <a:off x="9799955" y="5608955"/>
            <a:ext cx="252984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胡修廷</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李雪鹤</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李源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刘川</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9142730" y="5608955"/>
            <a:ext cx="720725" cy="337185"/>
          </a:xfrm>
          <a:prstGeom prst="rect">
            <a:avLst/>
          </a:prstGeom>
          <a:noFill/>
        </p:spPr>
        <p:txBody>
          <a:bodyPr wrap="square" rtlCol="0">
            <a:spAutoFit/>
          </a:bodyPr>
          <a:p>
            <a:r>
              <a:rPr lang="en-US" altLang="zh-CN" sz="1600">
                <a:latin typeface="微软雅黑" panose="020B0503020204020204" charset="-122"/>
                <a:ea typeface="微软雅黑" panose="020B0503020204020204" charset="-122"/>
                <a:cs typeface="微软雅黑" panose="020B0503020204020204" charset="-122"/>
                <a:sym typeface="+mn-ea"/>
              </a:rPr>
              <a:t>BY</a:t>
            </a:r>
            <a:r>
              <a:rPr lang="zh-CN" altLang="en-US" sz="1600">
                <a:latin typeface="微软雅黑" panose="020B0503020204020204" charset="-122"/>
                <a:ea typeface="微软雅黑" panose="020B0503020204020204" charset="-122"/>
                <a:cs typeface="微软雅黑" panose="020B0503020204020204" charset="-122"/>
                <a:sym typeface="+mn-ea"/>
              </a:rPr>
              <a:t>：</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repl">
                                        <p:cTn id="7" dur="500" fill="hold"/>
                                        <p:tgtEl>
                                          <p:spTgt spid="51"/>
                                        </p:tgtEl>
                                        <p:attrNameLst>
                                          <p:attrName>ppt_w</p:attrName>
                                        </p:attrNameLst>
                                      </p:cBhvr>
                                      <p:tavLst>
                                        <p:tav tm="0">
                                          <p:val>
                                            <p:fltVal val="0"/>
                                          </p:val>
                                        </p:tav>
                                        <p:tav tm="100000">
                                          <p:val>
                                            <p:strVal val="#ppt_w"/>
                                          </p:val>
                                        </p:tav>
                                      </p:tavLst>
                                    </p:anim>
                                    <p:anim calcmode="lin" valueType="num">
                                      <p:cBhvr additive="repl">
                                        <p:cTn id="8" dur="500" fill="hold"/>
                                        <p:tgtEl>
                                          <p:spTgt spid="51"/>
                                        </p:tgtEl>
                                        <p:attrNameLst>
                                          <p:attrName>ppt_h</p:attrName>
                                        </p:attrNameLst>
                                      </p:cBhvr>
                                      <p:tavLst>
                                        <p:tav tm="0">
                                          <p:val>
                                            <p:fltVal val="0"/>
                                          </p:val>
                                        </p:tav>
                                        <p:tav tm="100000">
                                          <p:val>
                                            <p:strVal val="#ppt_h"/>
                                          </p:val>
                                        </p:tav>
                                      </p:tavLst>
                                    </p:anim>
                                    <p:anim calcmode="lin" valueType="num">
                                      <p:cBhvr additive="repl">
                                        <p:cTn id="9" dur="500" fill="hold"/>
                                        <p:tgtEl>
                                          <p:spTgt spid="51"/>
                                        </p:tgtEl>
                                        <p:attrNameLst>
                                          <p:attrName>r</p:attrName>
                                        </p:attrNameLst>
                                      </p:cBhvr>
                                      <p:tavLst>
                                        <p:tav tm="0">
                                          <p:val>
                                            <p:fltVal val="360"/>
                                          </p:val>
                                        </p:tav>
                                        <p:tav tm="100000">
                                          <p:val>
                                            <p:fltVal val="0"/>
                                          </p:val>
                                        </p:tav>
                                      </p:tavLst>
                                    </p:anim>
                                    <p:animEffect transition="in" filter="fade">
                                      <p:cBhvr additive="repl">
                                        <p:cTn id="10" dur="500"/>
                                        <p:tgtEl>
                                          <p:spTgt spid="5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left)">
                                      <p:cBhvr additive="repl">
                                        <p:cTn id="14" dur="500"/>
                                        <p:tgtEl>
                                          <p:spTgt spid="5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additive="repl">
                                        <p:cTn id="18" dur="500"/>
                                        <p:tgtEl>
                                          <p:spTgt spid="5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additive="repl">
                                        <p:cTn id="22" dur="500"/>
                                        <p:tgtEl>
                                          <p:spTgt spid="57"/>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left)">
                                      <p:cBhvr additive="repl">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2"/>
          <p:cNvSpPr/>
          <p:nvPr/>
        </p:nvSpPr>
        <p:spPr>
          <a:xfrm>
            <a:off x="900000" y="1011240"/>
            <a:ext cx="926136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latin typeface="Arial" panose="020B0604020202020204"/>
                <a:ea typeface="微软雅黑" panose="020B0503020204020204" charset="-122"/>
              </a:rPr>
              <a:t>-群组选择器的嵌套</a:t>
            </a:r>
            <a:endParaRPr lang="en-US" sz="2000" b="0" strike="noStrike" spc="-1">
              <a:latin typeface="Arial" panose="020B0604020202020204"/>
            </a:endParaRPr>
          </a:p>
        </p:txBody>
      </p:sp>
      <p:sp>
        <p:nvSpPr>
          <p:cNvPr id="87" name="CustomShape 3"/>
          <p:cNvSpPr/>
          <p:nvPr/>
        </p:nvSpPr>
        <p:spPr>
          <a:xfrm>
            <a:off x="899795" y="1600835"/>
            <a:ext cx="10754995" cy="36556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//案例二：分别改变nav和aside下的ａ标签的颜色 </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nav, aside {</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a {color: blue}</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//编译后</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nav a, aside a {color: blue}</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899795" y="3879850"/>
            <a:ext cx="8413115" cy="2286000"/>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a:t>
            </a:r>
            <a:r>
              <a:rPr lang="en-US" sz="2800" spc="-1">
                <a:solidFill>
                  <a:srgbClr val="000000"/>
                </a:solidFill>
                <a:latin typeface="微软雅黑" panose="020B0503020204020204" charset="-122"/>
                <a:ea typeface="微软雅黑" panose="020B0503020204020204" charset="-122"/>
                <a:cs typeface="微软雅黑" panose="020B0503020204020204" charset="-122"/>
                <a:sym typeface="+mn-ea"/>
              </a:rPr>
              <a:t>嵌套</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2"/>
          <p:cNvSpPr/>
          <p:nvPr/>
        </p:nvSpPr>
        <p:spPr>
          <a:xfrm>
            <a:off x="650875" y="1172845"/>
            <a:ext cx="9798685" cy="13703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latin typeface="Arial" panose="020B0604020202020204"/>
                <a:ea typeface="微软雅黑" panose="020B0503020204020204" charset="-122"/>
              </a:rPr>
              <a:t>-父选择器  ＆</a:t>
            </a:r>
            <a:endParaRPr lang="en-US" sz="20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微软雅黑" panose="020B0503020204020204" charset="-122"/>
              </a:rPr>
              <a:t>当包含父选择器标识符的嵌套规则被打开时，它不会像后代选择器那样进行拼接，而是`&amp;`被父选择器直接替换</a:t>
            </a:r>
            <a:endParaRPr lang="en-US" sz="2000" b="0" strike="noStrike" spc="-1">
              <a:latin typeface="Arial" panose="020B0604020202020204"/>
            </a:endParaRPr>
          </a:p>
        </p:txBody>
      </p:sp>
      <p:sp>
        <p:nvSpPr>
          <p:cNvPr id="90" name="TextShape 3"/>
          <p:cNvSpPr txBox="1"/>
          <p:nvPr/>
        </p:nvSpPr>
        <p:spPr>
          <a:xfrm>
            <a:off x="650875" y="2848610"/>
            <a:ext cx="4225290" cy="3327400"/>
          </a:xfrm>
          <a:prstGeom prst="rect">
            <a:avLst/>
          </a:prstGeom>
          <a:noFill/>
          <a:ln>
            <a:noFill/>
          </a:ln>
        </p:spPr>
        <p:txBody>
          <a:bodyPr lIns="90000" tIns="45000" rIns="90000" bIns="45000"/>
          <a:p>
            <a:r>
              <a:rPr lang="en-US" b="0" strike="noStrike" spc="-1">
                <a:latin typeface="宋体" panose="02010600030101010101" pitchFamily="2" charset="-122"/>
                <a:ea typeface="宋体" panose="02010600030101010101" pitchFamily="2" charset="-122"/>
                <a:cs typeface="宋体" panose="02010600030101010101" pitchFamily="2" charset="-122"/>
              </a:rPr>
              <a:t>//当需要给article下的超链接ａ 添加一个伪类时；</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r>
              <a:rPr lang="en-US" b="0" strike="noStrike" spc="-1">
                <a:latin typeface="宋体" panose="02010600030101010101" pitchFamily="2" charset="-122"/>
                <a:ea typeface="宋体" panose="02010600030101010101" pitchFamily="2" charset="-122"/>
                <a:cs typeface="宋体" panose="02010600030101010101" pitchFamily="2" charset="-122"/>
              </a:rPr>
              <a:t>article a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r>
              <a:rPr lang="en-US" b="0" strike="noStrike" spc="-1">
                <a:latin typeface="宋体" panose="02010600030101010101" pitchFamily="2" charset="-122"/>
                <a:ea typeface="宋体" panose="02010600030101010101" pitchFamily="2" charset="-122"/>
                <a:cs typeface="宋体" panose="02010600030101010101" pitchFamily="2" charset="-122"/>
              </a:rPr>
              <a:t>  color: blue;</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r>
              <a:rPr lang="en-US" b="0" strike="noStrike" spc="-1">
                <a:latin typeface="宋体" panose="02010600030101010101" pitchFamily="2" charset="-122"/>
                <a:ea typeface="宋体" panose="02010600030101010101" pitchFamily="2" charset="-122"/>
                <a:cs typeface="宋体" panose="02010600030101010101" pitchFamily="2" charset="-122"/>
              </a:rPr>
              <a:t>  &amp;:hover { color: red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r>
              <a:rPr lang="en-US" b="0" strike="noStrike" spc="-1">
                <a:latin typeface="宋体" panose="02010600030101010101" pitchFamily="2" charset="-122"/>
                <a:ea typeface="宋体" panose="02010600030101010101" pitchFamily="2" charset="-122"/>
                <a:cs typeface="宋体" panose="02010600030101010101" pitchFamily="2" charset="-122"/>
              </a:rPr>
              <a:t>}</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r>
              <a:rPr lang="en-US" b="0" strike="noStrike" spc="-1">
                <a:latin typeface="宋体" panose="02010600030101010101" pitchFamily="2" charset="-122"/>
                <a:ea typeface="宋体" panose="02010600030101010101" pitchFamily="2" charset="-122"/>
                <a:cs typeface="宋体" panose="02010600030101010101" pitchFamily="2" charset="-122"/>
              </a:rPr>
              <a:t>//编译后</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r>
              <a:rPr lang="en-US" b="0" strike="noStrike" spc="-1">
                <a:latin typeface="宋体" panose="02010600030101010101" pitchFamily="2" charset="-122"/>
                <a:ea typeface="宋体" panose="02010600030101010101" pitchFamily="2" charset="-122"/>
                <a:cs typeface="宋体" panose="02010600030101010101" pitchFamily="2" charset="-122"/>
              </a:rPr>
              <a:t>article a { color: blue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r>
              <a:rPr lang="en-US" b="0" strike="noStrike" spc="-1">
                <a:latin typeface="宋体" panose="02010600030101010101" pitchFamily="2" charset="-122"/>
                <a:ea typeface="宋体" panose="02010600030101010101" pitchFamily="2" charset="-122"/>
                <a:cs typeface="宋体" panose="02010600030101010101" pitchFamily="2" charset="-122"/>
              </a:rPr>
              <a:t>article a:hover { color: red }</a:t>
            </a:r>
            <a:endParaRPr lang="en-US" b="0" strike="noStrike" spc="-1">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4786630" y="2848610"/>
            <a:ext cx="6881495" cy="2628900"/>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a:t>
            </a:r>
            <a:r>
              <a:rPr lang="en-US" sz="2800" spc="-1">
                <a:solidFill>
                  <a:srgbClr val="000000"/>
                </a:solidFill>
                <a:latin typeface="微软雅黑" panose="020B0503020204020204" charset="-122"/>
                <a:ea typeface="微软雅黑" panose="020B0503020204020204" charset="-122"/>
                <a:cs typeface="微软雅黑" panose="020B0503020204020204" charset="-122"/>
                <a:sym typeface="+mn-ea"/>
              </a:rPr>
              <a:t>父选择器</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2"/>
          <p:cNvSpPr/>
          <p:nvPr/>
        </p:nvSpPr>
        <p:spPr>
          <a:xfrm>
            <a:off x="650840" y="1504865"/>
            <a:ext cx="9261360" cy="1278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0" strike="noStrike" spc="-1">
                <a:solidFill>
                  <a:srgbClr val="000000"/>
                </a:solidFill>
                <a:latin typeface="Arial" panose="020B0604020202020204"/>
                <a:ea typeface="微软雅黑" panose="020B0503020204020204" charset="-122"/>
              </a:rPr>
              <a:t>-父选择器  ＆</a:t>
            </a:r>
            <a:endParaRPr lang="en-US" sz="2400" b="0" strike="noStrike" spc="-1">
              <a:latin typeface="Arial" panose="020B0604020202020204"/>
            </a:endParaRPr>
          </a:p>
          <a:p>
            <a:pPr>
              <a:lnSpc>
                <a:spcPct val="100000"/>
              </a:lnSpc>
            </a:pPr>
            <a:endParaRPr lang="en-US" sz="2400" b="0" strike="noStrike" spc="-1">
              <a:latin typeface="Arial" panose="020B0604020202020204"/>
            </a:endParaRPr>
          </a:p>
          <a:p>
            <a:pPr>
              <a:lnSpc>
                <a:spcPct val="100000"/>
              </a:lnSpc>
            </a:pPr>
            <a:r>
              <a:rPr lang="en-US" sz="1800" b="0" strike="noStrike" spc="-1">
                <a:solidFill>
                  <a:srgbClr val="000000"/>
                </a:solidFill>
                <a:latin typeface="Arial" panose="020B0604020202020204"/>
                <a:ea typeface="微软雅黑" panose="020B0503020204020204" charset="-122"/>
              </a:rPr>
              <a:t>当包含父选择器标识符的嵌套规则被打开时，它不会像后代选择器那样进行拼接，而是`&amp;`被父选择器直接替换：</a:t>
            </a:r>
            <a:endParaRPr lang="en-US" sz="1800" b="0" strike="noStrike" spc="-1">
              <a:latin typeface="Arial" panose="020B0604020202020204"/>
            </a:endParaRPr>
          </a:p>
        </p:txBody>
      </p:sp>
      <p:sp>
        <p:nvSpPr>
          <p:cNvPr id="94" name="TextShape 4"/>
          <p:cNvSpPr txBox="1"/>
          <p:nvPr/>
        </p:nvSpPr>
        <p:spPr>
          <a:xfrm>
            <a:off x="651090" y="3083465"/>
            <a:ext cx="4495320" cy="3327120"/>
          </a:xfrm>
          <a:prstGeom prst="rect">
            <a:avLst/>
          </a:prstGeom>
          <a:noFill/>
          <a:ln>
            <a:noFill/>
          </a:ln>
        </p:spPr>
        <p:txBody>
          <a:bodyPr lIns="90000" tIns="45000" rIns="90000" bIns="45000"/>
          <a:p>
            <a:r>
              <a:rPr lang="en-US" sz="2000" b="0" strike="noStrike" spc="-1">
                <a:latin typeface="宋体" panose="02010600030101010101" pitchFamily="2" charset="-122"/>
                <a:ea typeface="宋体" panose="02010600030101010101" pitchFamily="2" charset="-122"/>
                <a:cs typeface="宋体" panose="02010600030101010101" pitchFamily="2" charset="-122"/>
              </a:rPr>
              <a:t>//在父选择器之前添加选择器</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r>
              <a:rPr lang="en-US" sz="2000" b="0" strike="noStrike" spc="-1">
                <a:latin typeface="宋体" panose="02010600030101010101" pitchFamily="2" charset="-122"/>
                <a:ea typeface="宋体" panose="02010600030101010101" pitchFamily="2" charset="-122"/>
                <a:cs typeface="宋体" panose="02010600030101010101" pitchFamily="2" charset="-122"/>
              </a:rPr>
              <a:t>#content aside {</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r>
              <a:rPr lang="en-US" sz="2000" b="0" strike="noStrike" spc="-1">
                <a:latin typeface="宋体" panose="02010600030101010101" pitchFamily="2" charset="-122"/>
                <a:ea typeface="宋体" panose="02010600030101010101" pitchFamily="2" charset="-122"/>
                <a:cs typeface="宋体" panose="02010600030101010101" pitchFamily="2" charset="-122"/>
              </a:rPr>
              <a:t>  color: red;</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r>
              <a:rPr lang="en-US" sz="2000" b="0" strike="noStrike" spc="-1">
                <a:latin typeface="宋体" panose="02010600030101010101" pitchFamily="2" charset="-122"/>
                <a:ea typeface="宋体" panose="02010600030101010101" pitchFamily="2" charset="-122"/>
                <a:cs typeface="宋体" panose="02010600030101010101" pitchFamily="2" charset="-122"/>
              </a:rPr>
              <a:t>  .mark &amp; { color: green }</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r>
              <a:rPr lang="en-US" sz="2000" b="0" strike="noStrike" spc="-1">
                <a:latin typeface="宋体" panose="02010600030101010101" pitchFamily="2" charset="-122"/>
                <a:ea typeface="宋体" panose="02010600030101010101" pitchFamily="2" charset="-122"/>
                <a:cs typeface="宋体" panose="02010600030101010101" pitchFamily="2" charset="-122"/>
              </a:rPr>
              <a:t>}</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r>
              <a:rPr lang="en-US" sz="2000" b="0" strike="noStrike" spc="-1">
                <a:latin typeface="宋体" panose="02010600030101010101" pitchFamily="2" charset="-122"/>
                <a:ea typeface="宋体" panose="02010600030101010101" pitchFamily="2" charset="-122"/>
                <a:cs typeface="宋体" panose="02010600030101010101" pitchFamily="2" charset="-122"/>
              </a:rPr>
              <a:t>/*编译后*/</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r>
              <a:rPr lang="en-US" sz="2000" b="0" strike="noStrike" spc="-1">
                <a:latin typeface="宋体" panose="02010600030101010101" pitchFamily="2" charset="-122"/>
                <a:ea typeface="宋体" panose="02010600030101010101" pitchFamily="2" charset="-122"/>
                <a:cs typeface="宋体" panose="02010600030101010101" pitchFamily="2" charset="-122"/>
              </a:rPr>
              <a:t>#content aside {color: red};</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r>
              <a:rPr lang="en-US" sz="2000" b="0" strike="noStrike" spc="-1">
                <a:latin typeface="宋体" panose="02010600030101010101" pitchFamily="2" charset="-122"/>
                <a:ea typeface="宋体" panose="02010600030101010101" pitchFamily="2" charset="-122"/>
                <a:cs typeface="宋体" panose="02010600030101010101" pitchFamily="2" charset="-122"/>
              </a:rPr>
              <a:t>.mark #content aside { color: green }</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5283200" y="3479800"/>
            <a:ext cx="6972935" cy="2682240"/>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a:t>
            </a:r>
            <a:r>
              <a:rPr lang="en-US" sz="2800" spc="-1">
                <a:solidFill>
                  <a:srgbClr val="000000"/>
                </a:solidFill>
                <a:latin typeface="微软雅黑" panose="020B0503020204020204" charset="-122"/>
                <a:ea typeface="微软雅黑" panose="020B0503020204020204" charset="-122"/>
                <a:cs typeface="微软雅黑" panose="020B0503020204020204" charset="-122"/>
                <a:sym typeface="+mn-ea"/>
              </a:rPr>
              <a:t>父选择器</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2"/>
          <p:cNvSpPr/>
          <p:nvPr/>
        </p:nvSpPr>
        <p:spPr>
          <a:xfrm>
            <a:off x="655865" y="1797550"/>
            <a:ext cx="9261360" cy="821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latin typeface="Arial" panose="020B0604020202020204"/>
                <a:ea typeface="微软雅黑" panose="020B0503020204020204" charset="-122"/>
              </a:rPr>
              <a:t>-SASS文件的导入 </a:t>
            </a:r>
            <a:endParaRPr lang="en-US" sz="20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微软雅黑" panose="020B0503020204020204" charset="-122"/>
              </a:rPr>
              <a:t> 需要导入一个sass文件时，使用 “@import`文件名”;</a:t>
            </a:r>
            <a:endParaRPr lang="en-US" sz="2000" b="0" strike="noStrike" spc="-1">
              <a:latin typeface="Arial" panose="020B0604020202020204"/>
            </a:endParaRPr>
          </a:p>
        </p:txBody>
      </p:sp>
      <p:sp>
        <p:nvSpPr>
          <p:cNvPr id="98" name="CustomShape 4"/>
          <p:cNvSpPr/>
          <p:nvPr/>
        </p:nvSpPr>
        <p:spPr>
          <a:xfrm>
            <a:off x="655955" y="2846070"/>
            <a:ext cx="10591165" cy="44843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latin typeface="宋体" panose="02010600030101010101" pitchFamily="2" charset="-122"/>
                <a:ea typeface="宋体" panose="02010600030101010101" pitchFamily="2" charset="-122"/>
                <a:cs typeface="宋体" panose="02010600030101010101" pitchFamily="2" charset="-122"/>
              </a:rPr>
              <a:t>@import  './another_scss'</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通过!default</a:t>
            </a:r>
            <a:r>
              <a:rPr lang="zh-CN" alt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声明一个不重要的变量；</a:t>
            </a:r>
            <a:endParaRPr lang="zh-CN" alt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含义是：如果这个变量被声明赋值了，那就用它声明的值，否则就用这个默认值;</a:t>
            </a:r>
            <a:endPar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nSpc>
                <a:spcPct val="100000"/>
              </a:lnSpc>
            </a:pPr>
            <a:endParaRPr lang="en-US" sz="2400" b="0" strike="noStrike" spc="-1">
              <a:solidFill>
                <a:srgbClr val="000000"/>
              </a:solidFill>
              <a:latin typeface="Arial" panose="020B0604020202020204"/>
              <a:ea typeface="微软雅黑" panose="020B0503020204020204" charset="-122"/>
            </a:endParaRPr>
          </a:p>
          <a:p>
            <a:pPr lvl="1">
              <a:lnSpc>
                <a:spcPct val="100000"/>
              </a:lnSpc>
            </a:pPr>
            <a:r>
              <a:rPr lang="en-US" sz="2000" spc="-1">
                <a:latin typeface="宋体" panose="02010600030101010101" pitchFamily="2" charset="-122"/>
                <a:ea typeface="宋体" panose="02010600030101010101" pitchFamily="2" charset="-122"/>
                <a:sym typeface="+mn-ea"/>
              </a:rPr>
              <a:t>@import  './another_scss</a:t>
            </a:r>
            <a:endParaRPr lang="en-US" sz="2000" spc="-1">
              <a:latin typeface="宋体" panose="02010600030101010101" pitchFamily="2" charset="-122"/>
              <a:ea typeface="宋体" panose="02010600030101010101" pitchFamily="2" charset="-122"/>
              <a:sym typeface="+mn-ea"/>
            </a:endParaRPr>
          </a:p>
          <a:p>
            <a:pPr lvl="1">
              <a:lnSpc>
                <a:spcPct val="100000"/>
              </a:lnSpc>
            </a:pPr>
            <a:r>
              <a:rPr lang="en-US" sz="2000" b="0" strike="noStrike" spc="-1">
                <a:latin typeface="宋体" panose="02010600030101010101" pitchFamily="2" charset="-122"/>
                <a:ea typeface="宋体" panose="02010600030101010101" pitchFamily="2" charset="-122"/>
              </a:rPr>
              <a:t>$fancybox-width: 400px !default;</a:t>
            </a:r>
            <a:endParaRPr lang="en-US" sz="2000" b="0" strike="noStrike" spc="-1">
              <a:latin typeface="宋体" panose="02010600030101010101" pitchFamily="2" charset="-122"/>
              <a:ea typeface="宋体" panose="02010600030101010101" pitchFamily="2" charset="-122"/>
            </a:endParaRPr>
          </a:p>
          <a:p>
            <a:pPr lvl="1">
              <a:lnSpc>
                <a:spcPct val="100000"/>
              </a:lnSpc>
            </a:pPr>
            <a:r>
              <a:rPr lang="en-US" sz="2000" b="0" strike="noStrike" spc="-1">
                <a:latin typeface="宋体" panose="02010600030101010101" pitchFamily="2" charset="-122"/>
                <a:ea typeface="宋体" panose="02010600030101010101" pitchFamily="2" charset="-122"/>
              </a:rPr>
              <a:t>.fancybox {</a:t>
            </a:r>
            <a:endParaRPr lang="en-US" sz="2000" b="0" strike="noStrike" spc="-1">
              <a:latin typeface="宋体" panose="02010600030101010101" pitchFamily="2" charset="-122"/>
              <a:ea typeface="宋体" panose="02010600030101010101" pitchFamily="2" charset="-122"/>
            </a:endParaRPr>
          </a:p>
          <a:p>
            <a:pPr lvl="1">
              <a:lnSpc>
                <a:spcPct val="100000"/>
              </a:lnSpc>
            </a:pPr>
            <a:r>
              <a:rPr lang="en-US" sz="2000" b="0" strike="noStrike" spc="-1">
                <a:latin typeface="宋体" panose="02010600030101010101" pitchFamily="2" charset="-122"/>
                <a:ea typeface="宋体" panose="02010600030101010101" pitchFamily="2" charset="-122"/>
              </a:rPr>
              <a:t>width: $fancybox-width;</a:t>
            </a:r>
            <a:endParaRPr lang="en-US" sz="2000" b="0" strike="noStrike" spc="-1">
              <a:latin typeface="宋体" panose="02010600030101010101" pitchFamily="2" charset="-122"/>
              <a:ea typeface="宋体" panose="02010600030101010101" pitchFamily="2" charset="-122"/>
            </a:endParaRPr>
          </a:p>
          <a:p>
            <a:pPr lvl="1">
              <a:lnSpc>
                <a:spcPct val="100000"/>
              </a:lnSpc>
            </a:pPr>
            <a:r>
              <a:rPr lang="en-US" sz="2000" b="0" strike="noStrike" spc="-1">
                <a:latin typeface="宋体" panose="02010600030101010101" pitchFamily="2" charset="-122"/>
                <a:ea typeface="宋体" panose="02010600030101010101" pitchFamily="2" charset="-122"/>
              </a:rPr>
              <a:t>}</a:t>
            </a:r>
            <a:endParaRPr lang="en-US" sz="2000" b="0" strike="noStrike" spc="-1">
              <a:latin typeface="宋体" panose="02010600030101010101" pitchFamily="2" charset="-122"/>
              <a:ea typeface="宋体" panose="02010600030101010101" pitchFamily="2" charset="-122"/>
            </a:endParaRPr>
          </a:p>
        </p:txBody>
      </p:sp>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-@import</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2"/>
          <p:cNvSpPr/>
          <p:nvPr/>
        </p:nvSpPr>
        <p:spPr>
          <a:xfrm>
            <a:off x="230370" y="1061930"/>
            <a:ext cx="9261360" cy="1279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latin typeface="Arial" panose="020B0604020202020204"/>
            </a:endParaRPr>
          </a:p>
          <a:p>
            <a:pPr>
              <a:lnSpc>
                <a:spcPct val="100000"/>
              </a:lnSpc>
            </a:pPr>
            <a:r>
              <a:rPr lang="en-US" sz="2400" b="0" strike="noStrike" spc="-1">
                <a:solidFill>
                  <a:srgbClr val="000000"/>
                </a:solidFill>
                <a:latin typeface="Arial" panose="020B0604020202020204"/>
                <a:ea typeface="微软雅黑" panose="020B0503020204020204" charset="-122"/>
              </a:rPr>
              <a:t>-混合器　@mixin</a:t>
            </a:r>
            <a:endParaRPr lang="en-US" sz="2400" b="0" strike="noStrike" spc="-1">
              <a:latin typeface="Arial" panose="020B0604020202020204"/>
            </a:endParaRPr>
          </a:p>
          <a:p>
            <a:pPr>
              <a:lnSpc>
                <a:spcPct val="100000"/>
              </a:lnSpc>
            </a:pPr>
            <a:endParaRPr lang="en-US" sz="2400" b="0" strike="noStrike" spc="-1">
              <a:latin typeface="Arial" panose="020B0604020202020204"/>
            </a:endParaRPr>
          </a:p>
          <a:p>
            <a:pPr>
              <a:lnSpc>
                <a:spcPct val="100000"/>
              </a:lnSpc>
            </a:pPr>
            <a:endParaRPr lang="en-US" sz="2400" b="0" strike="noStrike" spc="-1">
              <a:latin typeface="Arial" panose="020B0604020202020204"/>
            </a:endParaRPr>
          </a:p>
        </p:txBody>
      </p:sp>
      <p:pic>
        <p:nvPicPr>
          <p:cNvPr id="2" name="图片 1"/>
          <p:cNvPicPr>
            <a:picLocks noChangeAspect="1"/>
          </p:cNvPicPr>
          <p:nvPr/>
        </p:nvPicPr>
        <p:blipFill>
          <a:blip r:embed="rId1"/>
          <a:stretch>
            <a:fillRect/>
          </a:stretch>
        </p:blipFill>
        <p:spPr>
          <a:xfrm>
            <a:off x="3765550" y="853440"/>
            <a:ext cx="9137015" cy="6142355"/>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-@mixin</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230505" y="2589530"/>
            <a:ext cx="3072765" cy="922020"/>
          </a:xfrm>
          <a:prstGeom prst="rect">
            <a:avLst/>
          </a:prstGeom>
          <a:noFill/>
        </p:spPr>
        <p:txBody>
          <a:bodyPr wrap="square" rtlCol="0">
            <a:spAutoFit/>
          </a:bodyPr>
          <a:p>
            <a:r>
              <a:rPr lang="zh-CN" altLang="en-US"/>
              <a:t>使用</a:t>
            </a:r>
            <a:r>
              <a:rPr lang="en-US" altLang="zh-CN"/>
              <a:t>@mixin</a:t>
            </a:r>
            <a:r>
              <a:rPr lang="zh-CN" altLang="en-US"/>
              <a:t>类似于声明一个函数，之后只用</a:t>
            </a:r>
            <a:r>
              <a:rPr lang="en-US" altLang="zh-CN"/>
              <a:t>@include</a:t>
            </a:r>
            <a:r>
              <a:rPr lang="zh-CN" altLang="en-US">
                <a:ea typeface="宋体" panose="02010600030101010101" pitchFamily="2" charset="-122"/>
              </a:rPr>
              <a:t>调用这个函数</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2"/>
          <p:cNvSpPr/>
          <p:nvPr/>
        </p:nvSpPr>
        <p:spPr>
          <a:xfrm>
            <a:off x="230715" y="2134860"/>
            <a:ext cx="9261360" cy="1279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latin typeface="Arial" panose="020B0604020202020204"/>
            </a:endParaRPr>
          </a:p>
          <a:p>
            <a:pPr>
              <a:lnSpc>
                <a:spcPct val="100000"/>
              </a:lnSpc>
            </a:pPr>
            <a:r>
              <a:rPr lang="en-US" sz="2400" b="0" strike="noStrike" spc="-1">
                <a:solidFill>
                  <a:srgbClr val="000000"/>
                </a:solidFill>
                <a:latin typeface="Arial" panose="020B0604020202020204"/>
                <a:ea typeface="微软雅黑" panose="020B0503020204020204" charset="-122"/>
              </a:rPr>
              <a:t>-继承　　@extend</a:t>
            </a:r>
            <a:endParaRPr lang="en-US" sz="2400" b="0" strike="noStrike" spc="-1">
              <a:latin typeface="Arial" panose="020B0604020202020204"/>
            </a:endParaRPr>
          </a:p>
          <a:p>
            <a:pPr>
              <a:lnSpc>
                <a:spcPct val="100000"/>
              </a:lnSpc>
            </a:pPr>
            <a:endParaRPr lang="en-US" sz="2400" b="0" strike="noStrike" spc="-1">
              <a:latin typeface="Arial" panose="020B0604020202020204"/>
            </a:endParaRPr>
          </a:p>
          <a:p>
            <a:pPr>
              <a:lnSpc>
                <a:spcPct val="100000"/>
              </a:lnSpc>
            </a:pPr>
            <a:endParaRPr lang="en-US" sz="2400" b="0" strike="noStrike" spc="-1">
              <a:latin typeface="Arial" panose="020B0604020202020204"/>
            </a:endParaRPr>
          </a:p>
        </p:txBody>
      </p:sp>
      <p:pic>
        <p:nvPicPr>
          <p:cNvPr id="2" name="图片 1"/>
          <p:cNvPicPr>
            <a:picLocks noChangeAspect="1"/>
          </p:cNvPicPr>
          <p:nvPr/>
        </p:nvPicPr>
        <p:blipFill>
          <a:blip r:embed="rId1"/>
          <a:stretch>
            <a:fillRect/>
          </a:stretch>
        </p:blipFill>
        <p:spPr>
          <a:xfrm>
            <a:off x="4807585" y="1617345"/>
            <a:ext cx="7392035" cy="3917315"/>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继承</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230505" y="3307080"/>
            <a:ext cx="4403090" cy="2584450"/>
          </a:xfrm>
          <a:prstGeom prst="rect">
            <a:avLst/>
          </a:prstGeom>
          <a:noFill/>
        </p:spPr>
        <p:txBody>
          <a:bodyPr wrap="square" rtlCol="0">
            <a:spAutoFit/>
          </a:bodyPr>
          <a:p>
            <a:r>
              <a:rPr lang="zh-CN" altLang="en-US">
                <a:ea typeface="宋体" panose="02010600030101010101" pitchFamily="2" charset="-122"/>
              </a:rPr>
              <a:t>我们已经对 </a:t>
            </a:r>
            <a:r>
              <a:rPr lang="en-US" altLang="zh-CN">
                <a:ea typeface="宋体" panose="02010600030101010101" pitchFamily="2" charset="-122"/>
              </a:rPr>
              <a:t>.first_para </a:t>
            </a:r>
            <a:r>
              <a:rPr lang="zh-CN" altLang="en-US">
                <a:ea typeface="宋体" panose="02010600030101010101" pitchFamily="2" charset="-122"/>
              </a:rPr>
              <a:t>添加了样式；</a:t>
            </a:r>
            <a:endParaRPr lang="zh-CN" altLang="en-US">
              <a:ea typeface="宋体" panose="02010600030101010101" pitchFamily="2" charset="-122"/>
            </a:endParaRPr>
          </a:p>
          <a:p>
            <a:r>
              <a:rPr lang="zh-CN" altLang="en-US">
                <a:ea typeface="宋体" panose="02010600030101010101" pitchFamily="2" charset="-122"/>
              </a:rPr>
              <a:t>之后的 </a:t>
            </a:r>
            <a:r>
              <a:rPr lang="en-US" altLang="zh-CN">
                <a:ea typeface="宋体" panose="02010600030101010101" pitchFamily="2" charset="-122"/>
              </a:rPr>
              <a:t>.second_para </a:t>
            </a:r>
            <a:r>
              <a:rPr lang="zh-CN" altLang="en-US">
                <a:ea typeface="宋体" panose="02010600030101010101" pitchFamily="2" charset="-122"/>
              </a:rPr>
              <a:t>想沿用之前的样式，使用继承。</a:t>
            </a:r>
            <a:endParaRPr lang="zh-CN" altLang="en-US">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h1 </a:t>
            </a:r>
            <a:r>
              <a:rPr lang="zh-CN" altLang="en-US">
                <a:ea typeface="宋体" panose="02010600030101010101" pitchFamily="2" charset="-122"/>
              </a:rPr>
              <a:t>的颜色设置成红色；</a:t>
            </a:r>
            <a:endParaRPr lang="zh-CN" altLang="en-US">
              <a:ea typeface="宋体" panose="02010600030101010101" pitchFamily="2" charset="-122"/>
            </a:endParaRPr>
          </a:p>
          <a:p>
            <a:r>
              <a:rPr lang="en-US" altLang="zh-CN">
                <a:ea typeface="宋体" panose="02010600030101010101" pitchFamily="2" charset="-122"/>
              </a:rPr>
              <a:t>#zhang </a:t>
            </a:r>
            <a:r>
              <a:rPr lang="zh-CN" altLang="en-US">
                <a:ea typeface="宋体" panose="02010600030101010101" pitchFamily="2" charset="-122"/>
              </a:rPr>
              <a:t>继承 </a:t>
            </a:r>
            <a:r>
              <a:rPr lang="en-US" altLang="zh-CN">
                <a:ea typeface="宋体" panose="02010600030101010101" pitchFamily="2" charset="-122"/>
              </a:rPr>
              <a:t>h1 </a:t>
            </a:r>
            <a:r>
              <a:rPr lang="zh-CN" altLang="en-US">
                <a:ea typeface="宋体" panose="02010600030101010101" pitchFamily="2" charset="-122"/>
              </a:rPr>
              <a:t>的样式。</a:t>
            </a:r>
            <a:endParaRPr lang="zh-CN" altLang="en-US">
              <a:ea typeface="宋体" panose="02010600030101010101" pitchFamily="2" charset="-122"/>
            </a:endParaRPr>
          </a:p>
          <a:p>
            <a:r>
              <a:rPr lang="zh-CN" altLang="en-US">
                <a:ea typeface="宋体" panose="02010600030101010101" pitchFamily="2" charset="-122"/>
              </a:rPr>
              <a:t>编译器很聪明，直接用群组选择器将 </a:t>
            </a:r>
            <a:r>
              <a:rPr lang="en-US" altLang="zh-CN">
                <a:ea typeface="宋体" panose="02010600030101010101" pitchFamily="2" charset="-122"/>
              </a:rPr>
              <a:t>h1, #zhang </a:t>
            </a:r>
            <a:r>
              <a:rPr lang="zh-CN" altLang="en-US">
                <a:ea typeface="宋体" panose="02010600030101010101" pitchFamily="2" charset="-122"/>
              </a:rPr>
              <a:t>都设置成红色。</a:t>
            </a:r>
            <a:endParaRPr lang="zh-CN" altLang="en-US">
              <a:ea typeface="宋体" panose="02010600030101010101" pitchFamily="2" charset="-122"/>
            </a:endParaRPr>
          </a:p>
          <a:p>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540250" y="1221740"/>
            <a:ext cx="7734935" cy="5608955"/>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黑体" panose="02010609060101010101" charset="-122"/>
                <a:ea typeface="黑体" panose="02010609060101010101" charset="-122"/>
                <a:cs typeface="黑体" panose="02010609060101010101" charset="-122"/>
              </a:rPr>
              <a:t>Sass</a:t>
            </a:r>
            <a:r>
              <a:rPr lang="zh-CN" altLang="en-US" sz="2800" dirty="0">
                <a:latin typeface="黑体" panose="02010609060101010101" charset="-122"/>
                <a:ea typeface="黑体" panose="02010609060101010101" charset="-122"/>
                <a:cs typeface="黑体" panose="02010609060101010101" charset="-122"/>
              </a:rPr>
              <a:t>概述</a:t>
            </a:r>
            <a:r>
              <a:rPr lang="en-US" altLang="zh-CN" sz="2800" dirty="0">
                <a:latin typeface="黑体" panose="02010609060101010101" charset="-122"/>
                <a:ea typeface="黑体" panose="02010609060101010101" charset="-122"/>
                <a:cs typeface="黑体" panose="02010609060101010101" charset="-122"/>
              </a:rPr>
              <a:t>-for</a:t>
            </a:r>
            <a:r>
              <a:rPr lang="zh-CN" altLang="en-US" sz="2800" dirty="0">
                <a:latin typeface="黑体" panose="02010609060101010101" charset="-122"/>
                <a:ea typeface="黑体" panose="02010609060101010101" charset="-122"/>
                <a:cs typeface="黑体" panose="02010609060101010101" charset="-122"/>
              </a:rPr>
              <a:t>循环</a:t>
            </a:r>
            <a:endParaRPr lang="zh-CN" altLang="en-US" sz="2800" dirty="0">
              <a:latin typeface="黑体" panose="02010609060101010101" charset="-122"/>
              <a:ea typeface="黑体" panose="02010609060101010101" charset="-122"/>
              <a:cs typeface="黑体" panose="02010609060101010101"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3" name="CustomShape 2"/>
          <p:cNvSpPr/>
          <p:nvPr/>
        </p:nvSpPr>
        <p:spPr>
          <a:xfrm>
            <a:off x="230715" y="1417310"/>
            <a:ext cx="9261360" cy="1279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latin typeface="Arial" panose="020B0604020202020204"/>
            </a:endParaRPr>
          </a:p>
          <a:p>
            <a:pPr>
              <a:lnSpc>
                <a:spcPct val="100000"/>
              </a:lnSpc>
            </a:pPr>
            <a:r>
              <a:rPr lang="en-US" sz="2400" b="0" strike="noStrike" spc="-1">
                <a:latin typeface="Arial" panose="020B0604020202020204"/>
              </a:rPr>
              <a:t>for</a:t>
            </a:r>
            <a:r>
              <a:rPr lang="zh-CN" altLang="en-US" sz="2400" b="0" strike="noStrike" spc="-1">
                <a:latin typeface="Arial" panose="020B0604020202020204"/>
                <a:ea typeface="宋体" panose="02010600030101010101" pitchFamily="2" charset="-122"/>
              </a:rPr>
              <a:t>循环</a:t>
            </a:r>
            <a:endParaRPr lang="en-US" sz="2400" b="0" strike="noStrike" spc="-1">
              <a:latin typeface="Arial" panose="020B0604020202020204"/>
            </a:endParaRPr>
          </a:p>
          <a:p>
            <a:pPr>
              <a:lnSpc>
                <a:spcPct val="100000"/>
              </a:lnSpc>
            </a:pPr>
            <a:endParaRPr lang="en-US" sz="2400" b="0" strike="noStrike" spc="-1">
              <a:latin typeface="Arial" panose="020B0604020202020204"/>
            </a:endParaRPr>
          </a:p>
          <a:p>
            <a:pPr>
              <a:lnSpc>
                <a:spcPct val="100000"/>
              </a:lnSpc>
            </a:pPr>
            <a:endParaRPr lang="en-US" sz="2400" b="0" strike="noStrike" spc="-1">
              <a:latin typeface="Arial" panose="020B0604020202020204"/>
            </a:endParaRPr>
          </a:p>
        </p:txBody>
      </p:sp>
      <p:sp>
        <p:nvSpPr>
          <p:cNvPr id="4" name="文本框 3"/>
          <p:cNvSpPr txBox="1"/>
          <p:nvPr/>
        </p:nvSpPr>
        <p:spPr>
          <a:xfrm>
            <a:off x="230505" y="2589530"/>
            <a:ext cx="4055110" cy="2306955"/>
          </a:xfrm>
          <a:prstGeom prst="rect">
            <a:avLst/>
          </a:prstGeom>
          <a:noFill/>
        </p:spPr>
        <p:txBody>
          <a:bodyPr wrap="square" rtlCol="0">
            <a:spAutoFit/>
          </a:bodyPr>
          <a:p>
            <a:r>
              <a:rPr lang="zh-CN" altLang="en-US">
                <a:ea typeface="宋体" panose="02010600030101010101" pitchFamily="2" charset="-122"/>
              </a:rPr>
              <a:t>使用</a:t>
            </a:r>
            <a:r>
              <a:rPr lang="en-US" altLang="zh-CN">
                <a:ea typeface="宋体" panose="02010600030101010101" pitchFamily="2" charset="-122"/>
              </a:rPr>
              <a:t>for</a:t>
            </a:r>
            <a:r>
              <a:rPr lang="zh-CN" altLang="en-US">
                <a:ea typeface="宋体" panose="02010600030101010101" pitchFamily="2" charset="-122"/>
              </a:rPr>
              <a:t>循环很方便地解决了重复性样式设置</a:t>
            </a:r>
            <a:endParaRPr lang="zh-CN" altLang="en-US">
              <a:ea typeface="宋体" panose="02010600030101010101" pitchFamily="2" charset="-122"/>
            </a:endParaRPr>
          </a:p>
          <a:p>
            <a:r>
              <a:rPr lang="zh-CN" altLang="en-US">
                <a:ea typeface="宋体" panose="02010600030101010101" pitchFamily="2" charset="-122"/>
              </a:rPr>
              <a:t>@for 指令可以在限制的范围内重复输出格式，每次按要求（变量的值）对输出结果做出变动</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注意开闭区间。</a:t>
            </a:r>
            <a:endParaRPr lang="zh-CN" altLang="en-US">
              <a:ea typeface="宋体" panose="02010600030101010101" pitchFamily="2" charset="-122"/>
            </a:endParaRPr>
          </a:p>
          <a:p>
            <a:r>
              <a:rPr lang="en-US" altLang="zh-CN">
                <a:ea typeface="宋体" panose="02010600030101010101" pitchFamily="2" charset="-122"/>
              </a:rPr>
              <a:t>to </a:t>
            </a:r>
            <a:r>
              <a:rPr lang="zh-CN" altLang="en-US">
                <a:ea typeface="宋体" panose="02010600030101010101" pitchFamily="2" charset="-122"/>
              </a:rPr>
              <a:t>区别于 </a:t>
            </a:r>
            <a:r>
              <a:rPr lang="en-US" altLang="zh-CN">
                <a:ea typeface="宋体" panose="02010600030101010101" pitchFamily="2" charset="-122"/>
              </a:rPr>
              <a:t>through</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778250" y="2753360"/>
            <a:ext cx="8656955" cy="2446020"/>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-@midea</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3" name="CustomShape 2"/>
          <p:cNvSpPr/>
          <p:nvPr/>
        </p:nvSpPr>
        <p:spPr>
          <a:xfrm>
            <a:off x="230715" y="2278370"/>
            <a:ext cx="9261360" cy="1279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latin typeface="Arial" panose="020B0604020202020204"/>
            </a:endParaRPr>
          </a:p>
          <a:p>
            <a:pPr>
              <a:lnSpc>
                <a:spcPct val="100000"/>
              </a:lnSpc>
            </a:pPr>
            <a:r>
              <a:rPr lang="en-US" sz="2400" b="0" strike="noStrike" spc="-1">
                <a:latin typeface="Arial" panose="020B0604020202020204"/>
              </a:rPr>
              <a:t>@midea  </a:t>
            </a:r>
            <a:r>
              <a:rPr lang="zh-CN" altLang="en-US" sz="2400" b="0" strike="noStrike" spc="-1">
                <a:latin typeface="Arial" panose="020B0604020202020204"/>
                <a:ea typeface="宋体" panose="02010600030101010101" pitchFamily="2" charset="-122"/>
              </a:rPr>
              <a:t>媒体选择器</a:t>
            </a:r>
            <a:endParaRPr lang="en-US" sz="2400" b="0" strike="noStrike" spc="-1">
              <a:latin typeface="Arial" panose="020B0604020202020204"/>
            </a:endParaRPr>
          </a:p>
          <a:p>
            <a:pPr>
              <a:lnSpc>
                <a:spcPct val="100000"/>
              </a:lnSpc>
            </a:pPr>
            <a:endParaRPr lang="en-US" sz="2400" b="0" strike="noStrike" spc="-1">
              <a:latin typeface="Arial" panose="020B0604020202020204"/>
            </a:endParaRPr>
          </a:p>
          <a:p>
            <a:pPr>
              <a:lnSpc>
                <a:spcPct val="100000"/>
              </a:lnSpc>
            </a:pPr>
            <a:endParaRPr lang="en-US" sz="2400" b="0" strike="noStrike" spc="-1">
              <a:latin typeface="Arial" panose="020B0604020202020204"/>
            </a:endParaRPr>
          </a:p>
        </p:txBody>
      </p:sp>
      <p:sp>
        <p:nvSpPr>
          <p:cNvPr id="5" name="文本框 4"/>
          <p:cNvSpPr txBox="1"/>
          <p:nvPr/>
        </p:nvSpPr>
        <p:spPr>
          <a:xfrm>
            <a:off x="230505" y="3450590"/>
            <a:ext cx="3547745" cy="1753235"/>
          </a:xfrm>
          <a:prstGeom prst="rect">
            <a:avLst/>
          </a:prstGeom>
          <a:noFill/>
        </p:spPr>
        <p:txBody>
          <a:bodyPr wrap="square" rtlCol="0">
            <a:spAutoFit/>
          </a:bodyPr>
          <a:p>
            <a:r>
              <a:rPr>
                <a:ea typeface="宋体" panose="02010600030101010101" pitchFamily="2" charset="-122"/>
              </a:rPr>
              <a:t>Sass 中 @media 指令与 CSS 中用法一样，只是增加了一点额外的功能：允许其在 CSS 规则中嵌套。</a:t>
            </a:r>
            <a:endParaRPr>
              <a:ea typeface="宋体" panose="02010600030101010101" pitchFamily="2" charset="-122"/>
            </a:endParaRPr>
          </a:p>
          <a:p>
            <a:endParaRPr>
              <a:ea typeface="宋体" panose="02010600030101010101" pitchFamily="2" charset="-122"/>
            </a:endParaRPr>
          </a:p>
          <a:p>
            <a:r>
              <a:rPr lang="zh-CN">
                <a:ea typeface="宋体" panose="02010600030101010101" pitchFamily="2" charset="-122"/>
              </a:rPr>
              <a:t>屏幕方向：竖屏</a:t>
            </a:r>
            <a:endParaRPr 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451350" y="2187575"/>
            <a:ext cx="8778875" cy="3917315"/>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sz="2800" spc="-1">
                <a:solidFill>
                  <a:srgbClr val="000000"/>
                </a:solidFill>
                <a:latin typeface="微软雅黑" panose="020B0503020204020204" charset="-122"/>
                <a:ea typeface="微软雅黑" panose="020B0503020204020204" charset="-122"/>
                <a:cs typeface="微软雅黑" panose="020B0503020204020204" charset="-122"/>
                <a:sym typeface="+mn-ea"/>
              </a:rPr>
              <a:t>-each</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文本框 3"/>
          <p:cNvSpPr txBox="1"/>
          <p:nvPr/>
        </p:nvSpPr>
        <p:spPr>
          <a:xfrm>
            <a:off x="230505" y="3307080"/>
            <a:ext cx="4297045" cy="2030095"/>
          </a:xfrm>
          <a:prstGeom prst="rect">
            <a:avLst/>
          </a:prstGeom>
          <a:noFill/>
        </p:spPr>
        <p:txBody>
          <a:bodyPr wrap="square" rtlCol="0">
            <a:spAutoFit/>
          </a:bodyPr>
          <a:p>
            <a:r>
              <a:rPr>
                <a:ea typeface="宋体" panose="02010600030101010101" pitchFamily="2" charset="-122"/>
              </a:rPr>
              <a:t>@each 指令的格式是 $</a:t>
            </a:r>
            <a:r>
              <a:rPr lang="en-US">
                <a:ea typeface="宋体" panose="02010600030101010101" pitchFamily="2" charset="-122"/>
              </a:rPr>
              <a:t>i </a:t>
            </a:r>
            <a:r>
              <a:rPr>
                <a:ea typeface="宋体" panose="02010600030101010101" pitchFamily="2" charset="-122"/>
              </a:rPr>
              <a:t> in &lt;list&gt;</a:t>
            </a:r>
            <a:endParaRPr>
              <a:ea typeface="宋体" panose="02010600030101010101" pitchFamily="2" charset="-122"/>
            </a:endParaRPr>
          </a:p>
          <a:p>
            <a:endParaRPr>
              <a:ea typeface="宋体" panose="02010600030101010101" pitchFamily="2" charset="-122"/>
            </a:endParaRPr>
          </a:p>
          <a:p>
            <a:r>
              <a:rPr lang="zh-CN">
                <a:ea typeface="宋体" panose="02010600030101010101" pitchFamily="2" charset="-122"/>
              </a:rPr>
              <a:t>变量 $</a:t>
            </a:r>
            <a:r>
              <a:rPr lang="en-US" altLang="zh-CN">
                <a:ea typeface="宋体" panose="02010600030101010101" pitchFamily="2" charset="-122"/>
              </a:rPr>
              <a:t>i</a:t>
            </a:r>
            <a:r>
              <a:rPr lang="zh-CN">
                <a:ea typeface="宋体" panose="02010600030101010101" pitchFamily="2" charset="-122"/>
              </a:rPr>
              <a:t> 作用于值列表中的每一个项目</a:t>
            </a:r>
            <a:endParaRPr lang="zh-CN">
              <a:ea typeface="宋体" panose="02010600030101010101" pitchFamily="2" charset="-122"/>
            </a:endParaRPr>
          </a:p>
          <a:p>
            <a:r>
              <a:rPr lang="zh-CN" altLang="en-US">
                <a:ea typeface="宋体" panose="02010600030101010101" pitchFamily="2" charset="-122"/>
              </a:rPr>
              <a:t>假如你在这段代码之前声明一个列表，这里完全可以写这个列表的名字。</a:t>
            </a:r>
            <a:endParaRPr lang="zh-CN" altLang="en-US">
              <a:ea typeface="宋体" panose="02010600030101010101" pitchFamily="2" charset="-122"/>
            </a:endParaRPr>
          </a:p>
          <a:p>
            <a:endParaRPr lang="zh-CN" altLang="en-US">
              <a:ea typeface="宋体" panose="02010600030101010101" pitchFamily="2" charset="-122"/>
            </a:endParaRPr>
          </a:p>
          <a:p>
            <a:endParaRPr lang="zh-CN" altLang="en-US">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4335145" y="2134870"/>
            <a:ext cx="8451215" cy="3550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038600" y="1274445"/>
            <a:ext cx="8862695" cy="5601335"/>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sz="2800" spc="-1">
                <a:solidFill>
                  <a:srgbClr val="000000"/>
                </a:solidFill>
                <a:latin typeface="微软雅黑" panose="020B0503020204020204" charset="-122"/>
                <a:ea typeface="微软雅黑" panose="020B0503020204020204" charset="-122"/>
                <a:cs typeface="微软雅黑" panose="020B0503020204020204" charset="-122"/>
                <a:sym typeface="+mn-ea"/>
              </a:rPr>
              <a:t>-while</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文本框 3"/>
          <p:cNvSpPr txBox="1"/>
          <p:nvPr/>
        </p:nvSpPr>
        <p:spPr>
          <a:xfrm>
            <a:off x="230505" y="2230755"/>
            <a:ext cx="3807460" cy="1476375"/>
          </a:xfrm>
          <a:prstGeom prst="rect">
            <a:avLst/>
          </a:prstGeom>
          <a:noFill/>
        </p:spPr>
        <p:txBody>
          <a:bodyPr wrap="square" rtlCol="0">
            <a:spAutoFit/>
          </a:bodyPr>
          <a:p>
            <a:r>
              <a:rPr lang="en-US" altLang="zh-CN">
                <a:ea typeface="宋体" panose="02010600030101010101" pitchFamily="2" charset="-122"/>
              </a:rPr>
              <a:t>@while </a:t>
            </a:r>
            <a:r>
              <a:rPr lang="zh-CN" altLang="en-US">
                <a:ea typeface="宋体" panose="02010600030101010101" pitchFamily="2" charset="-122"/>
              </a:rPr>
              <a:t>给定一个条件，只要该条件不满足，返回</a:t>
            </a:r>
            <a:r>
              <a:rPr lang="en-US" altLang="zh-CN">
                <a:ea typeface="宋体" panose="02010600030101010101" pitchFamily="2" charset="-122"/>
              </a:rPr>
              <a:t>false</a:t>
            </a:r>
            <a:r>
              <a:rPr lang="zh-CN" altLang="en-US">
                <a:ea typeface="宋体" panose="02010600030101010101" pitchFamily="2" charset="-122"/>
              </a:rPr>
              <a:t>，该循环结束。</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类似于</a:t>
            </a:r>
            <a:r>
              <a:rPr lang="en-US" altLang="zh-CN">
                <a:ea typeface="宋体" panose="02010600030101010101" pitchFamily="2" charset="-122"/>
              </a:rPr>
              <a:t>for</a:t>
            </a:r>
            <a:r>
              <a:rPr lang="zh-CN" altLang="en-US">
                <a:ea typeface="宋体" panose="02010600030101010101" pitchFamily="2" charset="-122"/>
              </a:rPr>
              <a:t>循环。</a:t>
            </a:r>
            <a:endParaRPr lang="zh-CN" altLang="en-US">
              <a:ea typeface="宋体" panose="02010600030101010101" pitchFamily="2" charset="-122"/>
            </a:endParaRPr>
          </a:p>
          <a:p>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820267"/>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2" name="文本框 21"/>
          <p:cNvSpPr txBox="1"/>
          <p:nvPr/>
        </p:nvSpPr>
        <p:spPr>
          <a:xfrm>
            <a:off x="3549650" y="3317875"/>
            <a:ext cx="5261610" cy="484505"/>
          </a:xfrm>
          <a:prstGeom prst="rect">
            <a:avLst/>
          </a:prstGeom>
          <a:noFill/>
        </p:spPr>
        <p:txBody>
          <a:bodyPr vert="horz" wrap="none" rtlCol="0">
            <a:noAutofit/>
          </a:bodyPr>
          <a:lstStyle/>
          <a:p>
            <a:pPr algn="ctr" fontAlgn="auto"/>
            <a:r>
              <a:rPr lang="en-US" sz="2400" spc="-1">
                <a:solidFill>
                  <a:srgbClr val="000000"/>
                </a:solidFill>
                <a:latin typeface="Arial" panose="020B0604020202020204"/>
                <a:ea typeface="微软雅黑" panose="020B0503020204020204" charset="-122"/>
                <a:sym typeface="+mn-ea"/>
              </a:rPr>
              <a:t>Syntactically Awesome Stylesheets</a:t>
            </a:r>
            <a:endParaRPr lang="en-US" altLang="zh-CN" sz="2400" b="1" spc="400" dirty="0">
              <a:solidFill>
                <a:schemeClr val="tx1">
                  <a:lumMod val="75000"/>
                  <a:lumOff val="25000"/>
                </a:schemeClr>
              </a:solidFill>
              <a:latin typeface="黑体" panose="02010609060101010101" charset="-122"/>
              <a:ea typeface="黑体" panose="02010609060101010101" charset="-122"/>
            </a:endParaRPr>
          </a:p>
        </p:txBody>
      </p:sp>
      <p:sp>
        <p:nvSpPr>
          <p:cNvPr id="23" name="文本框 22"/>
          <p:cNvSpPr txBox="1"/>
          <p:nvPr/>
        </p:nvSpPr>
        <p:spPr>
          <a:xfrm>
            <a:off x="4015429" y="2654776"/>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3616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5" name="文本框 24"/>
          <p:cNvSpPr txBox="1"/>
          <p:nvPr/>
        </p:nvSpPr>
        <p:spPr>
          <a:xfrm>
            <a:off x="3846513" y="4235941"/>
            <a:ext cx="4498975" cy="738188"/>
          </a:xfrm>
          <a:prstGeom prst="rect">
            <a:avLst/>
          </a:prstGeom>
          <a:noFill/>
        </p:spPr>
        <p:txBody>
          <a:bodyPr/>
          <a:lstStyle/>
          <a:p>
            <a:pPr algn="ctr" fontAlgn="auto">
              <a:lnSpc>
                <a:spcPct val="150000"/>
              </a:lnSpc>
              <a:defRPr/>
            </a:pPr>
            <a:r>
              <a:rPr lang="zh-CN" altLang="en-US" sz="1400" dirty="0">
                <a:solidFill>
                  <a:schemeClr val="tx1">
                    <a:lumMod val="75000"/>
                    <a:lumOff val="25000"/>
                  </a:schemeClr>
                </a:solidFill>
                <a:latin typeface="黑体" panose="02010609060101010101" charset="-122"/>
                <a:ea typeface="黑体" panose="02010609060101010101" charset="-122"/>
              </a:rPr>
              <a:t>变量</a:t>
            </a:r>
            <a:endParaRPr lang="zh-CN" altLang="en-US" sz="1400" dirty="0">
              <a:solidFill>
                <a:schemeClr val="tx1">
                  <a:lumMod val="75000"/>
                  <a:lumOff val="25000"/>
                </a:schemeClr>
              </a:solidFill>
              <a:latin typeface="黑体" panose="02010609060101010101" charset="-122"/>
              <a:ea typeface="黑体" panose="02010609060101010101" charset="-122"/>
            </a:endParaRPr>
          </a:p>
          <a:p>
            <a:pPr algn="ctr" fontAlgn="auto">
              <a:lnSpc>
                <a:spcPct val="150000"/>
              </a:lnSpc>
              <a:defRPr/>
            </a:pPr>
            <a:r>
              <a:rPr lang="zh-CN" altLang="en-US" sz="1400" dirty="0">
                <a:solidFill>
                  <a:schemeClr val="tx1">
                    <a:lumMod val="75000"/>
                    <a:lumOff val="25000"/>
                  </a:schemeClr>
                </a:solidFill>
                <a:latin typeface="黑体" panose="02010609060101010101" charset="-122"/>
                <a:ea typeface="黑体" panose="02010609060101010101" charset="-122"/>
              </a:rPr>
              <a:t>嵌套选择器</a:t>
            </a:r>
            <a:endParaRPr lang="zh-CN" altLang="en-US" sz="1400" dirty="0">
              <a:solidFill>
                <a:schemeClr val="tx1">
                  <a:lumMod val="75000"/>
                  <a:lumOff val="25000"/>
                </a:schemeClr>
              </a:solidFill>
              <a:latin typeface="黑体" panose="02010609060101010101" charset="-122"/>
              <a:ea typeface="黑体" panose="02010609060101010101" charset="-122"/>
            </a:endParaRPr>
          </a:p>
          <a:p>
            <a:pPr algn="ctr" fontAlgn="auto">
              <a:lnSpc>
                <a:spcPct val="150000"/>
              </a:lnSpc>
              <a:defRPr/>
            </a:pPr>
            <a:r>
              <a:rPr lang="zh-CN" altLang="en-US" sz="1400" dirty="0">
                <a:solidFill>
                  <a:schemeClr val="tx1">
                    <a:lumMod val="75000"/>
                    <a:lumOff val="25000"/>
                  </a:schemeClr>
                </a:solidFill>
                <a:latin typeface="黑体" panose="02010609060101010101" charset="-122"/>
                <a:ea typeface="黑体" panose="02010609060101010101" charset="-122"/>
              </a:rPr>
              <a:t>循环</a:t>
            </a:r>
            <a:endParaRPr lang="zh-CN" altLang="en-US" sz="1400" dirty="0">
              <a:solidFill>
                <a:schemeClr val="tx1">
                  <a:lumMod val="75000"/>
                  <a:lumOff val="25000"/>
                </a:schemeClr>
              </a:solidFill>
              <a:latin typeface="黑体" panose="02010609060101010101" charset="-122"/>
              <a:ea typeface="黑体" panose="02010609060101010101" charset="-122"/>
            </a:endParaRPr>
          </a:p>
          <a:p>
            <a:pPr algn="ctr" fontAlgn="auto">
              <a:lnSpc>
                <a:spcPct val="150000"/>
              </a:lnSpc>
              <a:defRPr/>
            </a:pPr>
            <a:r>
              <a:rPr lang="zh-CN" altLang="en-US" sz="1400" dirty="0">
                <a:solidFill>
                  <a:schemeClr val="tx1">
                    <a:lumMod val="75000"/>
                    <a:lumOff val="25000"/>
                  </a:schemeClr>
                </a:solidFill>
                <a:latin typeface="黑体" panose="02010609060101010101" charset="-122"/>
                <a:ea typeface="黑体" panose="02010609060101010101" charset="-122"/>
              </a:rPr>
              <a:t>继承</a:t>
            </a:r>
            <a:endParaRPr lang="zh-CN" altLang="en-US" sz="1400" dirty="0">
              <a:solidFill>
                <a:schemeClr val="tx1">
                  <a:lumMod val="75000"/>
                  <a:lumOff val="25000"/>
                </a:schemeClr>
              </a:solidFill>
              <a:latin typeface="黑体" panose="02010609060101010101" charset="-122"/>
              <a:ea typeface="黑体" panose="02010609060101010101" charset="-122"/>
            </a:endParaRPr>
          </a:p>
          <a:p>
            <a:pPr algn="ctr" fontAlgn="auto">
              <a:lnSpc>
                <a:spcPct val="150000"/>
              </a:lnSpc>
              <a:defRPr/>
            </a:pPr>
            <a:r>
              <a:rPr lang="en-US" altLang="zh-CN" sz="1400" dirty="0">
                <a:solidFill>
                  <a:schemeClr val="tx1">
                    <a:lumMod val="75000"/>
                    <a:lumOff val="25000"/>
                  </a:schemeClr>
                </a:solidFill>
                <a:latin typeface="黑体" panose="02010609060101010101" charset="-122"/>
                <a:ea typeface="黑体" panose="02010609060101010101" charset="-122"/>
              </a:rPr>
              <a:t>if</a:t>
            </a:r>
            <a:endParaRPr lang="en-US" altLang="zh-CN" sz="1400" dirty="0">
              <a:solidFill>
                <a:schemeClr val="tx1">
                  <a:lumMod val="75000"/>
                  <a:lumOff val="25000"/>
                </a:schemeClr>
              </a:solidFill>
              <a:latin typeface="黑体" panose="02010609060101010101" charset="-122"/>
              <a:ea typeface="黑体" panose="02010609060101010101" charset="-122"/>
            </a:endParaRPr>
          </a:p>
          <a:p>
            <a:pPr algn="ctr" fontAlgn="auto">
              <a:lnSpc>
                <a:spcPct val="150000"/>
              </a:lnSpc>
              <a:defRPr/>
            </a:pPr>
            <a:r>
              <a:rPr lang="en-US" altLang="zh-CN" sz="1400" dirty="0">
                <a:solidFill>
                  <a:schemeClr val="tx1">
                    <a:lumMod val="75000"/>
                    <a:lumOff val="25000"/>
                  </a:schemeClr>
                </a:solidFill>
                <a:latin typeface="黑体" panose="02010609060101010101" charset="-122"/>
                <a:ea typeface="黑体" panose="02010609060101010101" charset="-122"/>
              </a:rPr>
              <a:t>each</a:t>
            </a:r>
            <a:endParaRPr lang="en-US" altLang="zh-CN" sz="1400" dirty="0">
              <a:solidFill>
                <a:schemeClr val="tx1">
                  <a:lumMod val="75000"/>
                  <a:lumOff val="25000"/>
                </a:schemeClr>
              </a:solidFill>
              <a:latin typeface="黑体" panose="02010609060101010101" charset="-122"/>
              <a:ea typeface="黑体" panose="02010609060101010101" charset="-122"/>
            </a:endParaRPr>
          </a:p>
        </p:txBody>
      </p:sp>
      <p:sp>
        <p:nvSpPr>
          <p:cNvPr id="26" name="TextBox 4"/>
          <p:cNvSpPr txBox="1">
            <a:spLocks noChangeArrowheads="1"/>
          </p:cNvSpPr>
          <p:nvPr/>
        </p:nvSpPr>
        <p:spPr bwMode="auto">
          <a:xfrm>
            <a:off x="4745624" y="2576633"/>
            <a:ext cx="2700753"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1800" dirty="0" smtClean="0">
                <a:solidFill>
                  <a:schemeClr val="bg1"/>
                </a:solidFill>
                <a:latin typeface="黑体" panose="02010609060101010101" charset="-122"/>
                <a:ea typeface="黑体" panose="02010609060101010101" charset="-122"/>
              </a:rPr>
              <a:t>Sass</a:t>
            </a:r>
            <a:endParaRPr lang="en-US" altLang="zh-CN" sz="1800" dirty="0" smtClean="0">
              <a:solidFill>
                <a:schemeClr val="bg1"/>
              </a:solidFill>
              <a:latin typeface="黑体" panose="02010609060101010101" charset="-122"/>
              <a:ea typeface="黑体" panose="02010609060101010101" charset="-122"/>
            </a:endParaRPr>
          </a:p>
        </p:txBody>
      </p:sp>
      <p:sp>
        <p:nvSpPr>
          <p:cNvPr id="27" name="文本框 26"/>
          <p:cNvSpPr txBox="1"/>
          <p:nvPr/>
        </p:nvSpPr>
        <p:spPr>
          <a:xfrm>
            <a:off x="5311704" y="1006973"/>
            <a:ext cx="1568596" cy="829945"/>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微软雅黑" panose="020B0503020204020204" charset="-122"/>
                <a:ea typeface="微软雅黑" panose="020B0503020204020204" charset="-122"/>
              </a:rPr>
              <a:t>01</a:t>
            </a:r>
            <a:endParaRPr lang="en-US" sz="4800" b="1"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已经学会了</a:t>
            </a:r>
            <a:r>
              <a:rPr lang="en-US" altLang="zh-CN"/>
              <a:t>Sass</a:t>
            </a:r>
            <a:r>
              <a:rPr lang="zh-CN" altLang="en-US">
                <a:ea typeface="宋体" panose="02010600030101010101" pitchFamily="2" charset="-122"/>
              </a:rPr>
              <a:t>！</a:t>
            </a:r>
            <a:br>
              <a:rPr lang="zh-CN" altLang="en-US">
                <a:ea typeface="宋体" panose="02010600030101010101" pitchFamily="2" charset="-122"/>
              </a:rPr>
            </a:br>
            <a:r>
              <a:rPr lang="zh-CN" altLang="en-US">
                <a:ea typeface="宋体" panose="02010600030101010101" pitchFamily="2" charset="-122"/>
              </a:rPr>
              <a:t>请你把它用起来！</a:t>
            </a:r>
            <a:endParaRPr lang="zh-CN" altLang="en-US">
              <a:ea typeface="宋体" panose="02010600030101010101" pitchFamily="2" charset="-122"/>
            </a:endParaRPr>
          </a:p>
        </p:txBody>
      </p:sp>
      <p:sp>
        <p:nvSpPr>
          <p:cNvPr id="3" name="副标题 2"/>
          <p:cNvSpPr>
            <a:spLocks noGrp="1"/>
          </p:cNvSpPr>
          <p:nvPr>
            <p:ph type="subTitle"/>
          </p:nvPr>
        </p:nvSpPr>
        <p:spPr>
          <a:xfrm>
            <a:off x="838200" y="1825625"/>
            <a:ext cx="6778625" cy="1933575"/>
          </a:xfrm>
        </p:spPr>
        <p:txBody>
          <a:bodyPr/>
          <a:p>
            <a:r>
              <a:rPr lang="en-US" altLang="zh-CN"/>
              <a:t>1.</a:t>
            </a:r>
            <a:r>
              <a:rPr lang="zh-CN" altLang="en-US"/>
              <a:t>能将一些公共样式代码组织到一起实现复用，减少代码量；</a:t>
            </a:r>
            <a:endParaRPr lang="zh-CN" altLang="en-US"/>
          </a:p>
          <a:p>
            <a:endParaRPr lang="zh-CN" altLang="en-US"/>
          </a:p>
          <a:p>
            <a:r>
              <a:rPr lang="en-US" altLang="zh-CN"/>
              <a:t>2.</a:t>
            </a:r>
            <a:r>
              <a:rPr lang="zh-CN" altLang="en-US"/>
              <a:t>通过使用变量能方便地统一修改一些公共的值如颜色/字体大小等，减少工作量；</a:t>
            </a:r>
            <a:endParaRPr lang="zh-CN" altLang="en-US"/>
          </a:p>
          <a:p>
            <a:endParaRPr lang="zh-CN" altLang="en-US"/>
          </a:p>
          <a:p>
            <a:endParaRPr lang="zh-CN" altLang="en-US"/>
          </a:p>
          <a:p>
            <a:endParaRPr lang="zh-CN" altLang="en-US"/>
          </a:p>
          <a:p>
            <a:endParaRPr lang="zh-CN" altLang="en-US"/>
          </a:p>
        </p:txBody>
      </p:sp>
      <p:pic>
        <p:nvPicPr>
          <p:cNvPr id="4" name="图片 3" descr="8796093022522345986"/>
          <p:cNvPicPr>
            <a:picLocks noChangeAspect="1"/>
          </p:cNvPicPr>
          <p:nvPr/>
        </p:nvPicPr>
        <p:blipFill>
          <a:blip r:embed="rId1"/>
          <a:stretch>
            <a:fillRect/>
          </a:stretch>
        </p:blipFill>
        <p:spPr>
          <a:xfrm>
            <a:off x="7761605" y="4250055"/>
            <a:ext cx="4227830" cy="2612390"/>
          </a:xfrm>
          <a:prstGeom prst="rect">
            <a:avLst/>
          </a:prstGeom>
        </p:spPr>
      </p:pic>
      <p:pic>
        <p:nvPicPr>
          <p:cNvPr id="5" name="图片 4" descr="u=1640135878,2169268557&amp;fm=26&amp;gp=0"/>
          <p:cNvPicPr>
            <a:picLocks noChangeAspect="1"/>
          </p:cNvPicPr>
          <p:nvPr/>
        </p:nvPicPr>
        <p:blipFill>
          <a:blip r:embed="rId2"/>
          <a:stretch>
            <a:fillRect/>
          </a:stretch>
        </p:blipFill>
        <p:spPr>
          <a:xfrm>
            <a:off x="8896985" y="1690370"/>
            <a:ext cx="3092450" cy="2515870"/>
          </a:xfrm>
          <a:prstGeom prst="rect">
            <a:avLst/>
          </a:prstGeom>
        </p:spPr>
      </p:pic>
      <p:sp>
        <p:nvSpPr>
          <p:cNvPr id="6" name="文本框 5"/>
          <p:cNvSpPr txBox="1"/>
          <p:nvPr/>
        </p:nvSpPr>
        <p:spPr>
          <a:xfrm>
            <a:off x="4572635" y="4772025"/>
            <a:ext cx="2540000" cy="1198880"/>
          </a:xfrm>
          <a:prstGeom prst="rect">
            <a:avLst/>
          </a:prstGeom>
          <a:noFill/>
        </p:spPr>
        <p:txBody>
          <a:bodyPr wrap="square" rtlCol="0" anchor="t">
            <a:spAutoFit/>
          </a:bodyPr>
          <a:p>
            <a:r>
              <a:rPr lang="zh-CN" altLang="en-US">
                <a:sym typeface="+mn-ea"/>
              </a:rPr>
              <a:t>一个比喻：</a:t>
            </a:r>
            <a:endParaRPr lang="zh-CN" altLang="en-US"/>
          </a:p>
          <a:p>
            <a:r>
              <a:rPr lang="zh-CN" altLang="en-US">
                <a:sym typeface="+mn-ea"/>
              </a:rPr>
              <a:t>正常的CSS工作感觉就像玩一台红白机；</a:t>
            </a:r>
            <a:endParaRPr lang="zh-CN" altLang="en-US"/>
          </a:p>
          <a:p>
            <a:r>
              <a:rPr lang="zh-CN" altLang="en-US">
                <a:sym typeface="+mn-ea"/>
              </a:rPr>
              <a:t>而</a:t>
            </a:r>
            <a:r>
              <a:rPr lang="en-US" altLang="zh-CN">
                <a:sym typeface="+mn-ea"/>
              </a:rPr>
              <a:t>Sass</a:t>
            </a:r>
            <a:r>
              <a:rPr lang="zh-CN" altLang="en-US">
                <a:ea typeface="宋体" panose="02010600030101010101" pitchFamily="2" charset="-122"/>
                <a:sym typeface="+mn-ea"/>
              </a:rPr>
              <a:t>就是一台</a:t>
            </a:r>
            <a:r>
              <a:rPr lang="zh-CN" altLang="en-US">
                <a:sym typeface="+mn-ea"/>
              </a:rPr>
              <a:t>PS</a:t>
            </a:r>
            <a:r>
              <a:rPr lang="en-US" altLang="zh-CN">
                <a:sym typeface="+mn-ea"/>
              </a:rPr>
              <a:t>4</a:t>
            </a:r>
            <a:r>
              <a:rPr lang="zh-CN" altLang="en-US">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820267"/>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2" name="文本框 21"/>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chemeClr val="tx1">
                    <a:lumMod val="75000"/>
                    <a:lumOff val="25000"/>
                  </a:schemeClr>
                </a:solidFill>
                <a:latin typeface="黑体" panose="02010609060101010101" charset="-122"/>
                <a:ea typeface="黑体" panose="02010609060101010101" charset="-122"/>
              </a:rPr>
              <a:t>矩阵基础</a:t>
            </a:r>
            <a:endParaRPr lang="zh-CN" altLang="en-US" sz="2400" b="1" spc="400" dirty="0">
              <a:solidFill>
                <a:schemeClr val="tx1">
                  <a:lumMod val="75000"/>
                  <a:lumOff val="25000"/>
                </a:schemeClr>
              </a:solidFill>
              <a:latin typeface="黑体" panose="02010609060101010101" charset="-122"/>
              <a:ea typeface="黑体" panose="02010609060101010101" charset="-122"/>
            </a:endParaRPr>
          </a:p>
        </p:txBody>
      </p:sp>
      <p:sp>
        <p:nvSpPr>
          <p:cNvPr id="23" name="文本框 22"/>
          <p:cNvSpPr txBox="1"/>
          <p:nvPr/>
        </p:nvSpPr>
        <p:spPr>
          <a:xfrm>
            <a:off x="4015429" y="2654776"/>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3616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5" name="文本框 24"/>
          <p:cNvSpPr txBox="1"/>
          <p:nvPr/>
        </p:nvSpPr>
        <p:spPr>
          <a:xfrm>
            <a:off x="3846513" y="4235941"/>
            <a:ext cx="4498975" cy="738188"/>
          </a:xfrm>
          <a:prstGeom prst="rect">
            <a:avLst/>
          </a:prstGeom>
          <a:noFill/>
        </p:spPr>
        <p:txBody>
          <a:bodyPr/>
          <a:lstStyle/>
          <a:p>
            <a:pPr algn="just" fontAlgn="auto">
              <a:lnSpc>
                <a:spcPct val="150000"/>
              </a:lnSpc>
              <a:defRPr/>
            </a:pPr>
            <a:r>
              <a:rPr lang="zh-CN" altLang="en-US" sz="1400">
                <a:sym typeface="+mn-ea"/>
              </a:rPr>
              <a:t>线性代数、概率论和微积分都是机器学习的“语言”。学习这些科目将有助于深入了解底层的算法机制和开发新的算法。因此，理解基础的线性代数对于探索机器学习和上手相关的编程来说是必要的。</a:t>
            </a:r>
            <a:endParaRPr lang="en-US" altLang="zh-CN" sz="1400" dirty="0">
              <a:solidFill>
                <a:schemeClr val="tx1">
                  <a:lumMod val="75000"/>
                  <a:lumOff val="25000"/>
                </a:schemeClr>
              </a:solidFill>
              <a:latin typeface="黑体" panose="02010609060101010101" charset="-122"/>
              <a:ea typeface="黑体" panose="02010609060101010101" charset="-122"/>
            </a:endParaRPr>
          </a:p>
        </p:txBody>
      </p:sp>
      <p:sp>
        <p:nvSpPr>
          <p:cNvPr id="26" name="TextBox 4"/>
          <p:cNvSpPr txBox="1">
            <a:spLocks noChangeArrowheads="1"/>
          </p:cNvSpPr>
          <p:nvPr/>
        </p:nvSpPr>
        <p:spPr bwMode="auto">
          <a:xfrm>
            <a:off x="4745624" y="2576633"/>
            <a:ext cx="2700753"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smtClean="0">
                <a:solidFill>
                  <a:schemeClr val="bg1"/>
                </a:solidFill>
                <a:latin typeface="黑体" panose="02010609060101010101" charset="-122"/>
                <a:ea typeface="黑体" panose="02010609060101010101" charset="-122"/>
              </a:rPr>
              <a:t>线性代数</a:t>
            </a:r>
            <a:endParaRPr lang="zh-CN" altLang="en-US" sz="1800" dirty="0" smtClean="0">
              <a:solidFill>
                <a:schemeClr val="bg1"/>
              </a:solidFill>
              <a:latin typeface="黑体" panose="02010609060101010101" charset="-122"/>
              <a:ea typeface="黑体" panose="02010609060101010101" charset="-122"/>
            </a:endParaRPr>
          </a:p>
        </p:txBody>
      </p:sp>
      <p:sp>
        <p:nvSpPr>
          <p:cNvPr id="27" name="文本框 26"/>
          <p:cNvSpPr txBox="1"/>
          <p:nvPr/>
        </p:nvSpPr>
        <p:spPr>
          <a:xfrm>
            <a:off x="5311704" y="1006973"/>
            <a:ext cx="1568596" cy="829945"/>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微软雅黑" panose="020B0503020204020204" charset="-122"/>
                <a:ea typeface="微软雅黑" panose="020B0503020204020204" charset="-122"/>
              </a:rPr>
              <a:t>02</a:t>
            </a:r>
            <a:endParaRPr lang="en-US" sz="4800" b="1"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903595" y="2361565"/>
            <a:ext cx="5092065" cy="2625725"/>
          </a:xfrm>
          <a:prstGeom prst="rect">
            <a:avLst/>
          </a:prstGeom>
          <a:effectLst>
            <a:softEdge rad="127000"/>
          </a:effectLst>
        </p:spPr>
      </p:pic>
      <p:sp>
        <p:nvSpPr>
          <p:cNvPr id="3" name="文本框 2"/>
          <p:cNvSpPr txBox="1"/>
          <p:nvPr/>
        </p:nvSpPr>
        <p:spPr>
          <a:xfrm>
            <a:off x="1818005" y="2890520"/>
            <a:ext cx="3573780" cy="1568450"/>
          </a:xfrm>
          <a:prstGeom prst="rect">
            <a:avLst/>
          </a:prstGeom>
          <a:noFill/>
        </p:spPr>
        <p:txBody>
          <a:bodyPr wrap="square" rtlCol="0">
            <a:spAutoFit/>
          </a:bodyPr>
          <a:p>
            <a:r>
              <a:rPr lang="zh-CN" altLang="en-US" sz="2400"/>
              <a:t>什么是矩阵</a:t>
            </a:r>
            <a:endParaRPr lang="zh-CN" altLang="en-US" sz="2400"/>
          </a:p>
          <a:p>
            <a:endParaRPr lang="zh-CN" altLang="en-US"/>
          </a:p>
          <a:p>
            <a:r>
              <a:rPr lang="zh-CN" altLang="en-US"/>
              <a:t>由</a:t>
            </a:r>
            <a:r>
              <a:rPr lang="en-US" altLang="zh-CN"/>
              <a:t>m</a:t>
            </a:r>
            <a:r>
              <a:rPr lang="zh-CN" altLang="en-US"/>
              <a:t>×</a:t>
            </a:r>
            <a:r>
              <a:rPr lang="en-US" altLang="zh-CN"/>
              <a:t>n</a:t>
            </a:r>
            <a:r>
              <a:rPr lang="zh-CN" altLang="en-US"/>
              <a:t>个数 </a:t>
            </a:r>
            <a:r>
              <a:rPr lang="en-US" altLang="zh-CN"/>
              <a:t>a</a:t>
            </a:r>
            <a:r>
              <a:rPr lang="en-US" altLang="zh-CN" baseline="-25000">
                <a:solidFill>
                  <a:schemeClr val="tx1"/>
                </a:solidFill>
                <a:uFillTx/>
              </a:rPr>
              <a:t>ij </a:t>
            </a:r>
            <a:r>
              <a:rPr lang="zh-CN" altLang="en-US">
                <a:solidFill>
                  <a:schemeClr val="tx1"/>
                </a:solidFill>
                <a:uFillTx/>
              </a:rPr>
              <a:t>（</a:t>
            </a:r>
            <a:r>
              <a:rPr lang="en-US" altLang="zh-CN">
                <a:solidFill>
                  <a:schemeClr val="tx1"/>
                </a:solidFill>
                <a:uFillTx/>
              </a:rPr>
              <a:t>i=1,2,3,…,n</a:t>
            </a:r>
            <a:r>
              <a:rPr lang="zh-CN" altLang="en-US">
                <a:solidFill>
                  <a:schemeClr val="tx1"/>
                </a:solidFill>
                <a:uFillTx/>
              </a:rPr>
              <a:t>） 排成的</a:t>
            </a:r>
            <a:r>
              <a:rPr lang="en-US" altLang="zh-CN">
                <a:solidFill>
                  <a:schemeClr val="tx1"/>
                </a:solidFill>
                <a:uFillTx/>
              </a:rPr>
              <a:t>m</a:t>
            </a:r>
            <a:r>
              <a:rPr lang="zh-CN" altLang="en-US">
                <a:solidFill>
                  <a:schemeClr val="tx1"/>
                </a:solidFill>
                <a:uFillTx/>
              </a:rPr>
              <a:t>行</a:t>
            </a:r>
            <a:r>
              <a:rPr lang="en-US" altLang="zh-CN">
                <a:solidFill>
                  <a:schemeClr val="tx1"/>
                </a:solidFill>
                <a:uFillTx/>
              </a:rPr>
              <a:t>n</a:t>
            </a:r>
            <a:r>
              <a:rPr lang="zh-CN" altLang="en-US">
                <a:solidFill>
                  <a:schemeClr val="tx1"/>
                </a:solidFill>
                <a:uFillTx/>
              </a:rPr>
              <a:t>列的数表，称为</a:t>
            </a:r>
            <a:r>
              <a:rPr lang="en-US" altLang="zh-CN">
                <a:solidFill>
                  <a:schemeClr val="tx1"/>
                </a:solidFill>
                <a:uFillTx/>
              </a:rPr>
              <a:t>m</a:t>
            </a:r>
            <a:r>
              <a:rPr lang="zh-CN" altLang="en-US">
                <a:solidFill>
                  <a:schemeClr val="tx1"/>
                </a:solidFill>
                <a:uFillTx/>
              </a:rPr>
              <a:t>行</a:t>
            </a:r>
            <a:r>
              <a:rPr lang="en-US" altLang="zh-CN">
                <a:solidFill>
                  <a:schemeClr val="tx1"/>
                </a:solidFill>
                <a:uFillTx/>
              </a:rPr>
              <a:t>n</a:t>
            </a:r>
            <a:r>
              <a:rPr lang="zh-CN" altLang="en-US">
                <a:solidFill>
                  <a:schemeClr val="tx1"/>
                </a:solidFill>
                <a:uFillTx/>
              </a:rPr>
              <a:t>列矩阵。简称</a:t>
            </a:r>
            <a:r>
              <a:rPr lang="en-US" altLang="zh-CN">
                <a:solidFill>
                  <a:schemeClr val="tx1"/>
                </a:solidFill>
                <a:uFillTx/>
              </a:rPr>
              <a:t>m</a:t>
            </a:r>
            <a:r>
              <a:rPr lang="zh-CN" altLang="en-US">
                <a:solidFill>
                  <a:schemeClr val="tx1"/>
                </a:solidFill>
                <a:uFillTx/>
              </a:rPr>
              <a:t>×</a:t>
            </a:r>
            <a:r>
              <a:rPr lang="en-US" altLang="zh-CN">
                <a:solidFill>
                  <a:schemeClr val="tx1"/>
                </a:solidFill>
                <a:uFillTx/>
              </a:rPr>
              <a:t>n</a:t>
            </a:r>
            <a:r>
              <a:rPr lang="zh-CN" altLang="en-US">
                <a:solidFill>
                  <a:schemeClr val="tx1"/>
                </a:solidFill>
                <a:uFillTx/>
              </a:rPr>
              <a:t>矩阵。</a:t>
            </a:r>
            <a:endParaRPr lang="zh-CN" altLang="en-US">
              <a:solidFill>
                <a:schemeClr val="tx1"/>
              </a:solidFill>
              <a:uFillTx/>
            </a:endParaRPr>
          </a:p>
        </p:txBody>
      </p:sp>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6" name="文本框 5"/>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57120" y="1862455"/>
            <a:ext cx="3573780" cy="645160"/>
          </a:xfrm>
          <a:prstGeom prst="rect">
            <a:avLst/>
          </a:prstGeom>
          <a:noFill/>
        </p:spPr>
        <p:txBody>
          <a:bodyPr wrap="square" rtlCol="0">
            <a:spAutoFit/>
          </a:bodyPr>
          <a:p>
            <a:endParaRPr lang="zh-CN" altLang="en-US"/>
          </a:p>
          <a:p>
            <a:r>
              <a:rPr lang="zh-CN" altLang="en-US">
                <a:solidFill>
                  <a:schemeClr val="tx1"/>
                </a:solidFill>
                <a:uFillTx/>
              </a:rPr>
              <a:t>例如，</a:t>
            </a:r>
            <a:r>
              <a:rPr lang="en-US" altLang="zh-CN">
                <a:solidFill>
                  <a:schemeClr val="tx1"/>
                </a:solidFill>
                <a:uFillTx/>
              </a:rPr>
              <a:t>4</a:t>
            </a:r>
            <a:r>
              <a:rPr lang="zh-CN" altLang="en-US">
                <a:solidFill>
                  <a:schemeClr val="tx1"/>
                </a:solidFill>
                <a:uFillTx/>
              </a:rPr>
              <a:t>行</a:t>
            </a:r>
            <a:r>
              <a:rPr lang="en-US" altLang="zh-CN">
                <a:solidFill>
                  <a:schemeClr val="tx1"/>
                </a:solidFill>
                <a:uFillTx/>
              </a:rPr>
              <a:t>3</a:t>
            </a:r>
            <a:r>
              <a:rPr lang="zh-CN" altLang="en-US">
                <a:solidFill>
                  <a:schemeClr val="tx1"/>
                </a:solidFill>
                <a:uFillTx/>
              </a:rPr>
              <a:t>列的矩阵：</a:t>
            </a:r>
            <a:endParaRPr lang="zh-CN" altLang="en-US">
              <a:solidFill>
                <a:schemeClr val="tx1"/>
              </a:solidFill>
              <a:uFillTx/>
            </a:endParaRPr>
          </a:p>
        </p:txBody>
      </p:sp>
      <p:pic>
        <p:nvPicPr>
          <p:cNvPr id="33" name="图片 32" descr="b999a9014c086e060d8902a605087bf40ad1cb3d"/>
          <p:cNvPicPr>
            <a:picLocks noChangeAspect="1"/>
          </p:cNvPicPr>
          <p:nvPr/>
        </p:nvPicPr>
        <p:blipFill>
          <a:blip r:embed="rId1"/>
          <a:stretch>
            <a:fillRect/>
          </a:stretch>
        </p:blipFill>
        <p:spPr>
          <a:xfrm>
            <a:off x="6328410" y="4187190"/>
            <a:ext cx="2078990" cy="1546225"/>
          </a:xfrm>
          <a:prstGeom prst="rect">
            <a:avLst/>
          </a:prstGeom>
        </p:spPr>
      </p:pic>
      <p:pic>
        <p:nvPicPr>
          <p:cNvPr id="34" name="图片 33" descr="78310a55b319ebc458e145748526cffc1f171645"/>
          <p:cNvPicPr>
            <a:picLocks noChangeAspect="1"/>
          </p:cNvPicPr>
          <p:nvPr/>
        </p:nvPicPr>
        <p:blipFill>
          <a:blip r:embed="rId2"/>
          <a:stretch>
            <a:fillRect/>
          </a:stretch>
        </p:blipFill>
        <p:spPr>
          <a:xfrm>
            <a:off x="6504940" y="1678305"/>
            <a:ext cx="1902460" cy="1953895"/>
          </a:xfrm>
          <a:prstGeom prst="rect">
            <a:avLst/>
          </a:prstGeom>
        </p:spPr>
      </p:pic>
      <p:sp>
        <p:nvSpPr>
          <p:cNvPr id="35" name="文本框 34"/>
          <p:cNvSpPr txBox="1"/>
          <p:nvPr/>
        </p:nvSpPr>
        <p:spPr>
          <a:xfrm>
            <a:off x="2357120" y="4499610"/>
            <a:ext cx="3573780" cy="922020"/>
          </a:xfrm>
          <a:prstGeom prst="rect">
            <a:avLst/>
          </a:prstGeom>
          <a:noFill/>
        </p:spPr>
        <p:txBody>
          <a:bodyPr wrap="square" rtlCol="0">
            <a:spAutoFit/>
          </a:bodyPr>
          <a:p>
            <a:r>
              <a:rPr lang="zh-CN" altLang="en-US">
                <a:solidFill>
                  <a:schemeClr val="tx1"/>
                </a:solidFill>
                <a:uFillTx/>
              </a:rPr>
              <a:t>为了表示这些数字是一个整体，在外围加一个圆括号，并用黑体字母表示，记作：</a:t>
            </a:r>
            <a:endParaRPr lang="zh-CN" altLang="en-US">
              <a:solidFill>
                <a:schemeClr val="tx1"/>
              </a:solidFill>
              <a:uFillTx/>
            </a:endParaRPr>
          </a:p>
        </p:txBody>
      </p:sp>
      <p:sp>
        <p:nvSpPr>
          <p:cNvPr id="36" name="文本框 35"/>
          <p:cNvSpPr txBox="1"/>
          <p:nvPr/>
        </p:nvSpPr>
        <p:spPr>
          <a:xfrm>
            <a:off x="8538210" y="3263900"/>
            <a:ext cx="990600" cy="368300"/>
          </a:xfrm>
          <a:prstGeom prst="rect">
            <a:avLst/>
          </a:prstGeom>
          <a:noFill/>
        </p:spPr>
        <p:txBody>
          <a:bodyPr wrap="square" rtlCol="0">
            <a:spAutoFit/>
          </a:bodyPr>
          <a:p>
            <a:r>
              <a:rPr lang="en-US" altLang="zh-CN"/>
              <a:t>4</a:t>
            </a:r>
            <a:r>
              <a:rPr lang="zh-CN" altLang="en-US"/>
              <a:t>×</a:t>
            </a:r>
            <a:r>
              <a:rPr lang="en-US" altLang="zh-CN"/>
              <a:t>3</a:t>
            </a:r>
            <a:endParaRPr lang="en-US" altLang="zh-CN"/>
          </a:p>
        </p:txBody>
      </p:sp>
      <p:sp>
        <p:nvSpPr>
          <p:cNvPr id="37" name="文本框 36"/>
          <p:cNvSpPr txBox="1"/>
          <p:nvPr/>
        </p:nvSpPr>
        <p:spPr>
          <a:xfrm>
            <a:off x="8538210" y="5365115"/>
            <a:ext cx="990600" cy="368300"/>
          </a:xfrm>
          <a:prstGeom prst="rect">
            <a:avLst/>
          </a:prstGeom>
          <a:noFill/>
        </p:spPr>
        <p:txBody>
          <a:bodyPr wrap="square" rtlCol="0">
            <a:spAutoFit/>
          </a:bodyPr>
          <a:p>
            <a:r>
              <a:rPr lang="en-US"/>
              <a:t>3</a:t>
            </a:r>
            <a:r>
              <a:rPr lang="zh-CN" altLang="en-US"/>
              <a:t>×</a:t>
            </a:r>
            <a:r>
              <a:rPr lang="en-US" altLang="zh-CN"/>
              <a:t>2</a:t>
            </a:r>
            <a:endParaRPr lang="en-US" altLang="zh-CN"/>
          </a:p>
        </p:txBody>
      </p:sp>
      <p:sp>
        <p:nvSpPr>
          <p:cNvPr id="2" name="矩形 1"/>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11" name="文本框 10"/>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12" name="组合 11"/>
          <p:cNvGrpSpPr/>
          <p:nvPr/>
        </p:nvGrpSpPr>
        <p:grpSpPr>
          <a:xfrm rot="17100000">
            <a:off x="175953" y="261388"/>
            <a:ext cx="481872" cy="469661"/>
            <a:chOff x="1032060" y="5022216"/>
            <a:chExt cx="753746" cy="734645"/>
          </a:xfrm>
        </p:grpSpPr>
        <p:sp>
          <p:nvSpPr>
            <p:cNvPr id="13" name="等腰三角形 1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等腰三角形 1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23440" y="2181860"/>
            <a:ext cx="3573780" cy="645160"/>
          </a:xfrm>
          <a:prstGeom prst="rect">
            <a:avLst/>
          </a:prstGeom>
          <a:noFill/>
        </p:spPr>
        <p:txBody>
          <a:bodyPr wrap="square" rtlCol="0">
            <a:spAutoFit/>
          </a:bodyPr>
          <a:p>
            <a:r>
              <a:rPr lang="zh-CN" altLang="en-US">
                <a:solidFill>
                  <a:schemeClr val="tx1"/>
                </a:solidFill>
                <a:uFillTx/>
              </a:rPr>
              <a:t>特殊情况，行和列相等（即</a:t>
            </a:r>
            <a:r>
              <a:rPr lang="en-US" altLang="zh-CN">
                <a:solidFill>
                  <a:schemeClr val="tx1"/>
                </a:solidFill>
                <a:uFillTx/>
              </a:rPr>
              <a:t>m=n</a:t>
            </a:r>
            <a:r>
              <a:rPr lang="zh-CN" altLang="en-US">
                <a:solidFill>
                  <a:schemeClr val="tx1"/>
                </a:solidFill>
                <a:uFillTx/>
              </a:rPr>
              <a:t>）的时候，称为</a:t>
            </a:r>
            <a:r>
              <a:rPr lang="en-US" altLang="zh-CN">
                <a:solidFill>
                  <a:schemeClr val="tx1"/>
                </a:solidFill>
                <a:uFillTx/>
              </a:rPr>
              <a:t>n</a:t>
            </a:r>
            <a:r>
              <a:rPr lang="zh-CN" altLang="en-US">
                <a:solidFill>
                  <a:schemeClr val="tx1"/>
                </a:solidFill>
                <a:uFillTx/>
              </a:rPr>
              <a:t>阶方阵：</a:t>
            </a:r>
            <a:endParaRPr lang="zh-CN" altLang="en-US">
              <a:solidFill>
                <a:schemeClr val="tx1"/>
              </a:solidFill>
              <a:uFillTx/>
            </a:endParaRPr>
          </a:p>
        </p:txBody>
      </p:sp>
      <p:sp>
        <p:nvSpPr>
          <p:cNvPr id="35" name="文本框 34"/>
          <p:cNvSpPr txBox="1"/>
          <p:nvPr/>
        </p:nvSpPr>
        <p:spPr>
          <a:xfrm>
            <a:off x="2123440" y="4153535"/>
            <a:ext cx="3573780" cy="1198880"/>
          </a:xfrm>
          <a:prstGeom prst="rect">
            <a:avLst/>
          </a:prstGeom>
          <a:noFill/>
        </p:spPr>
        <p:txBody>
          <a:bodyPr wrap="square" rtlCol="0">
            <a:spAutoFit/>
          </a:bodyPr>
          <a:p>
            <a:endParaRPr lang="zh-CN" altLang="en-US">
              <a:solidFill>
                <a:schemeClr val="tx1"/>
              </a:solidFill>
              <a:uFillTx/>
            </a:endParaRPr>
          </a:p>
          <a:p>
            <a:r>
              <a:rPr lang="zh-CN" altLang="en-US">
                <a:solidFill>
                  <a:schemeClr val="tx1"/>
                </a:solidFill>
                <a:uFillTx/>
              </a:rPr>
              <a:t>单位矩阵：从左上角到右下角的对角线上的数字是</a:t>
            </a:r>
            <a:r>
              <a:rPr lang="en-US" altLang="zh-CN">
                <a:solidFill>
                  <a:schemeClr val="tx1"/>
                </a:solidFill>
                <a:uFillTx/>
              </a:rPr>
              <a:t>1</a:t>
            </a:r>
            <a:r>
              <a:rPr lang="zh-CN" altLang="en-US">
                <a:solidFill>
                  <a:schemeClr val="tx1"/>
                </a:solidFill>
                <a:uFillTx/>
              </a:rPr>
              <a:t>，其他数字是</a:t>
            </a:r>
            <a:r>
              <a:rPr lang="en-US" altLang="zh-CN">
                <a:solidFill>
                  <a:schemeClr val="tx1"/>
                </a:solidFill>
                <a:uFillTx/>
              </a:rPr>
              <a:t>0</a:t>
            </a:r>
            <a:r>
              <a:rPr lang="zh-CN" altLang="en-US">
                <a:solidFill>
                  <a:schemeClr val="tx1"/>
                </a:solidFill>
                <a:uFillTx/>
              </a:rPr>
              <a:t>，就是单位矩阵。</a:t>
            </a:r>
            <a:endParaRPr lang="zh-CN" altLang="en-US">
              <a:solidFill>
                <a:schemeClr val="tx1"/>
              </a:solidFill>
              <a:uFillTx/>
            </a:endParaRPr>
          </a:p>
        </p:txBody>
      </p:sp>
      <p:pic>
        <p:nvPicPr>
          <p:cNvPr id="30" name="图片 29"/>
          <p:cNvPicPr>
            <a:picLocks noChangeAspect="1"/>
          </p:cNvPicPr>
          <p:nvPr/>
        </p:nvPicPr>
        <p:blipFill>
          <a:blip r:embed="rId1"/>
          <a:stretch>
            <a:fillRect/>
          </a:stretch>
        </p:blipFill>
        <p:spPr>
          <a:xfrm>
            <a:off x="6293485" y="2010410"/>
            <a:ext cx="2263140" cy="1600200"/>
          </a:xfrm>
          <a:prstGeom prst="rect">
            <a:avLst/>
          </a:prstGeom>
          <a:effectLst>
            <a:softEdge rad="63500"/>
          </a:effectLst>
        </p:spPr>
      </p:pic>
      <p:pic>
        <p:nvPicPr>
          <p:cNvPr id="31" name="图片 30"/>
          <p:cNvPicPr>
            <a:picLocks noChangeAspect="1"/>
          </p:cNvPicPr>
          <p:nvPr/>
        </p:nvPicPr>
        <p:blipFill>
          <a:blip r:embed="rId2"/>
          <a:srcRect l="7292" b="3144"/>
          <a:stretch>
            <a:fillRect/>
          </a:stretch>
        </p:blipFill>
        <p:spPr>
          <a:xfrm>
            <a:off x="6316980" y="4153535"/>
            <a:ext cx="2239645" cy="1575435"/>
          </a:xfrm>
          <a:prstGeom prst="rect">
            <a:avLst/>
          </a:prstGeom>
          <a:effectLst>
            <a:softEdge rad="63500"/>
          </a:effectLst>
        </p:spPr>
      </p:pic>
      <p:sp>
        <p:nvSpPr>
          <p:cNvPr id="3" name="矩形 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5" name="文本框 4"/>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6" name="组合 5"/>
          <p:cNvGrpSpPr/>
          <p:nvPr/>
        </p:nvGrpSpPr>
        <p:grpSpPr>
          <a:xfrm rot="17100000">
            <a:off x="175953" y="261388"/>
            <a:ext cx="481872" cy="469661"/>
            <a:chOff x="1032060" y="5022216"/>
            <a:chExt cx="753746" cy="734645"/>
          </a:xfrm>
        </p:grpSpPr>
        <p:sp>
          <p:nvSpPr>
            <p:cNvPr id="7" name="等腰三角形 6"/>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757170" y="2599690"/>
            <a:ext cx="3573780" cy="645160"/>
          </a:xfrm>
          <a:prstGeom prst="rect">
            <a:avLst/>
          </a:prstGeom>
          <a:noFill/>
        </p:spPr>
        <p:txBody>
          <a:bodyPr wrap="square" rtlCol="0">
            <a:spAutoFit/>
          </a:bodyPr>
          <a:p>
            <a:r>
              <a:rPr lang="zh-CN" altLang="en-US">
                <a:solidFill>
                  <a:schemeClr val="tx1"/>
                </a:solidFill>
                <a:uFillTx/>
              </a:rPr>
              <a:t>行矩阵（行向量）</a:t>
            </a:r>
            <a:endParaRPr lang="zh-CN" altLang="en-US">
              <a:solidFill>
                <a:schemeClr val="tx1"/>
              </a:solidFill>
              <a:uFillTx/>
            </a:endParaRPr>
          </a:p>
          <a:p>
            <a:r>
              <a:rPr lang="zh-CN" altLang="en-US">
                <a:solidFill>
                  <a:schemeClr val="tx1"/>
                </a:solidFill>
                <a:uFillTx/>
              </a:rPr>
              <a:t>只有一行的矩阵，称为行矩阵</a:t>
            </a:r>
            <a:endParaRPr lang="zh-CN" altLang="en-US">
              <a:solidFill>
                <a:schemeClr val="tx1"/>
              </a:solidFill>
              <a:uFillTx/>
            </a:endParaRPr>
          </a:p>
        </p:txBody>
      </p:sp>
      <p:sp>
        <p:nvSpPr>
          <p:cNvPr id="35" name="文本框 34"/>
          <p:cNvSpPr txBox="1"/>
          <p:nvPr/>
        </p:nvSpPr>
        <p:spPr>
          <a:xfrm>
            <a:off x="2757170" y="4571365"/>
            <a:ext cx="3573780" cy="645160"/>
          </a:xfrm>
          <a:prstGeom prst="rect">
            <a:avLst/>
          </a:prstGeom>
          <a:noFill/>
        </p:spPr>
        <p:txBody>
          <a:bodyPr wrap="square" rtlCol="0">
            <a:spAutoFit/>
          </a:bodyPr>
          <a:p>
            <a:r>
              <a:rPr lang="zh-CN" altLang="en-US">
                <a:solidFill>
                  <a:schemeClr val="tx1"/>
                </a:solidFill>
                <a:uFillTx/>
              </a:rPr>
              <a:t>列矩阵（列向量）</a:t>
            </a:r>
            <a:endParaRPr lang="zh-CN" altLang="en-US">
              <a:solidFill>
                <a:schemeClr val="tx1"/>
              </a:solidFill>
              <a:uFillTx/>
            </a:endParaRPr>
          </a:p>
          <a:p>
            <a:r>
              <a:rPr lang="zh-CN" altLang="en-US">
                <a:solidFill>
                  <a:schemeClr val="tx1"/>
                </a:solidFill>
                <a:uFillTx/>
              </a:rPr>
              <a:t>只有一列的矩阵是列矩阵。</a:t>
            </a:r>
            <a:endParaRPr lang="zh-CN" altLang="en-US">
              <a:solidFill>
                <a:schemeClr val="tx1"/>
              </a:solidFill>
              <a:uFillTx/>
            </a:endParaRPr>
          </a:p>
        </p:txBody>
      </p:sp>
      <p:pic>
        <p:nvPicPr>
          <p:cNvPr id="9" name="图片 8"/>
          <p:cNvPicPr>
            <a:picLocks noChangeAspect="1"/>
          </p:cNvPicPr>
          <p:nvPr/>
        </p:nvPicPr>
        <p:blipFill>
          <a:blip r:embed="rId1"/>
          <a:stretch>
            <a:fillRect/>
          </a:stretch>
        </p:blipFill>
        <p:spPr>
          <a:xfrm>
            <a:off x="6443345" y="2599690"/>
            <a:ext cx="2613660" cy="563880"/>
          </a:xfrm>
          <a:prstGeom prst="rect">
            <a:avLst/>
          </a:prstGeom>
          <a:effectLst>
            <a:softEdge rad="31750"/>
          </a:effectLst>
        </p:spPr>
      </p:pic>
      <p:pic>
        <p:nvPicPr>
          <p:cNvPr id="10" name="图片 9"/>
          <p:cNvPicPr>
            <a:picLocks noChangeAspect="1"/>
          </p:cNvPicPr>
          <p:nvPr/>
        </p:nvPicPr>
        <p:blipFill>
          <a:blip r:embed="rId2"/>
          <a:stretch>
            <a:fillRect/>
          </a:stretch>
        </p:blipFill>
        <p:spPr>
          <a:xfrm>
            <a:off x="7079615" y="4095115"/>
            <a:ext cx="1341120" cy="1790700"/>
          </a:xfrm>
          <a:prstGeom prst="rect">
            <a:avLst/>
          </a:prstGeom>
          <a:effectLst>
            <a:softEdge rad="31750"/>
          </a:effectLst>
        </p:spPr>
      </p:pic>
      <p:sp>
        <p:nvSpPr>
          <p:cNvPr id="2" name="矩形 1"/>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4" name="文本框 3"/>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5" name="组合 4"/>
          <p:cNvGrpSpPr/>
          <p:nvPr/>
        </p:nvGrpSpPr>
        <p:grpSpPr>
          <a:xfrm rot="17100000">
            <a:off x="175953" y="261388"/>
            <a:ext cx="481872" cy="469661"/>
            <a:chOff x="1032060" y="5022216"/>
            <a:chExt cx="753746" cy="734645"/>
          </a:xfrm>
        </p:grpSpPr>
        <p:sp>
          <p:nvSpPr>
            <p:cNvPr id="6" name="等腰三角形 5"/>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929255" y="1128395"/>
            <a:ext cx="6553835" cy="3230880"/>
          </a:xfrm>
          <a:prstGeom prst="rect">
            <a:avLst/>
          </a:prstGeom>
          <a:effectLst>
            <a:softEdge rad="31750"/>
          </a:effectLst>
        </p:spPr>
      </p:pic>
      <p:pic>
        <p:nvPicPr>
          <p:cNvPr id="3" name="图片 2"/>
          <p:cNvPicPr>
            <a:picLocks noChangeAspect="1"/>
          </p:cNvPicPr>
          <p:nvPr/>
        </p:nvPicPr>
        <p:blipFill>
          <a:blip r:embed="rId2"/>
          <a:stretch>
            <a:fillRect/>
          </a:stretch>
        </p:blipFill>
        <p:spPr>
          <a:xfrm>
            <a:off x="2929255" y="4740275"/>
            <a:ext cx="6553835" cy="1469390"/>
          </a:xfrm>
          <a:prstGeom prst="rect">
            <a:avLst/>
          </a:prstGeom>
          <a:effectLst>
            <a:softEdge rad="31750"/>
          </a:effectLst>
        </p:spPr>
      </p:pic>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6" name="文本框 5"/>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文本框 9"/>
          <p:cNvSpPr txBox="1"/>
          <p:nvPr/>
        </p:nvSpPr>
        <p:spPr>
          <a:xfrm>
            <a:off x="1810385" y="2092325"/>
            <a:ext cx="1509395" cy="368300"/>
          </a:xfrm>
          <a:prstGeom prst="rect">
            <a:avLst/>
          </a:prstGeom>
          <a:noFill/>
        </p:spPr>
        <p:txBody>
          <a:bodyPr wrap="square" rtlCol="0">
            <a:spAutoFit/>
          </a:bodyPr>
          <a:p>
            <a:r>
              <a:rPr lang="zh-CN" altLang="en-US"/>
              <a:t>同型矩阵</a:t>
            </a:r>
            <a:endParaRPr lang="zh-CN" altLang="en-US"/>
          </a:p>
        </p:txBody>
      </p:sp>
      <p:sp>
        <p:nvSpPr>
          <p:cNvPr id="11" name="文本框 10"/>
          <p:cNvSpPr txBox="1"/>
          <p:nvPr/>
        </p:nvSpPr>
        <p:spPr>
          <a:xfrm>
            <a:off x="1810385" y="4919980"/>
            <a:ext cx="1509395" cy="368300"/>
          </a:xfrm>
          <a:prstGeom prst="rect">
            <a:avLst/>
          </a:prstGeom>
          <a:noFill/>
        </p:spPr>
        <p:txBody>
          <a:bodyPr wrap="square" rtlCol="0">
            <a:spAutoFit/>
          </a:bodyPr>
          <a:p>
            <a:r>
              <a:rPr lang="zh-CN" altLang="en-US"/>
              <a:t>零矩阵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55955" y="1521460"/>
            <a:ext cx="4268470" cy="1568450"/>
          </a:xfrm>
          <a:prstGeom prst="rect">
            <a:avLst/>
          </a:prstGeom>
          <a:noFill/>
        </p:spPr>
        <p:txBody>
          <a:bodyPr wrap="square" rtlCol="0">
            <a:spAutoFit/>
          </a:bodyPr>
          <a:p>
            <a:r>
              <a:rPr lang="zh-CN" altLang="en-US" sz="2400"/>
              <a:t>矩阵加法</a:t>
            </a:r>
            <a:endParaRPr lang="zh-CN" altLang="en-US" sz="2400"/>
          </a:p>
          <a:p>
            <a:endParaRPr lang="zh-CN" altLang="en-US"/>
          </a:p>
          <a:p>
            <a:r>
              <a:rPr lang="zh-CN" altLang="en-US"/>
              <a:t>只有同型矩阵才能进行加法运算</a:t>
            </a:r>
            <a:endParaRPr lang="zh-CN" altLang="en-US"/>
          </a:p>
          <a:p>
            <a:r>
              <a:rPr lang="zh-CN" altLang="en-US"/>
              <a:t>矩阵加法满足</a:t>
            </a:r>
            <a:r>
              <a:rPr lang="en-US" altLang="zh-CN"/>
              <a:t>“</a:t>
            </a:r>
            <a:r>
              <a:rPr lang="zh-CN" altLang="en-US"/>
              <a:t>交换律</a:t>
            </a:r>
            <a:r>
              <a:rPr lang="en-US" altLang="zh-CN"/>
              <a:t>” </a:t>
            </a:r>
            <a:r>
              <a:rPr lang="zh-CN" altLang="en-US"/>
              <a:t>和</a:t>
            </a:r>
            <a:r>
              <a:rPr lang="en-US" altLang="zh-CN"/>
              <a:t>“</a:t>
            </a:r>
            <a:r>
              <a:rPr lang="zh-CN" altLang="en-US"/>
              <a:t>结合律</a:t>
            </a:r>
            <a:r>
              <a:rPr lang="en-US" altLang="zh-CN"/>
              <a:t>”</a:t>
            </a:r>
            <a:endParaRPr lang="zh-CN" altLang="en-US"/>
          </a:p>
          <a:p>
            <a:endParaRPr lang="zh-CN" altLang="en-US"/>
          </a:p>
        </p:txBody>
      </p:sp>
      <p:pic>
        <p:nvPicPr>
          <p:cNvPr id="11" name="图片 10"/>
          <p:cNvPicPr>
            <a:picLocks noChangeAspect="1"/>
          </p:cNvPicPr>
          <p:nvPr/>
        </p:nvPicPr>
        <p:blipFill>
          <a:blip r:embed="rId1"/>
          <a:stretch>
            <a:fillRect/>
          </a:stretch>
        </p:blipFill>
        <p:spPr>
          <a:xfrm>
            <a:off x="6390005" y="4702175"/>
            <a:ext cx="3742055" cy="1013460"/>
          </a:xfrm>
          <a:prstGeom prst="rect">
            <a:avLst/>
          </a:prstGeom>
          <a:effectLst>
            <a:softEdge rad="63500"/>
          </a:effectLst>
        </p:spPr>
      </p:pic>
      <p:pic>
        <p:nvPicPr>
          <p:cNvPr id="12" name="图片 11"/>
          <p:cNvPicPr>
            <a:picLocks noChangeAspect="1"/>
          </p:cNvPicPr>
          <p:nvPr/>
        </p:nvPicPr>
        <p:blipFill>
          <a:blip r:embed="rId2"/>
          <a:stretch>
            <a:fillRect/>
          </a:stretch>
        </p:blipFill>
        <p:spPr>
          <a:xfrm>
            <a:off x="5780405" y="3865880"/>
            <a:ext cx="4961255" cy="533400"/>
          </a:xfrm>
          <a:prstGeom prst="rect">
            <a:avLst/>
          </a:prstGeom>
          <a:effectLst>
            <a:softEdge rad="12700"/>
          </a:effectLst>
        </p:spPr>
      </p:pic>
      <p:pic>
        <p:nvPicPr>
          <p:cNvPr id="2" name="图片 1" descr="d52a2834349b033b1ec1c7d517ce36d3d539bd77"/>
          <p:cNvPicPr>
            <a:picLocks noChangeAspect="1"/>
          </p:cNvPicPr>
          <p:nvPr/>
        </p:nvPicPr>
        <p:blipFill>
          <a:blip r:embed="rId3"/>
          <a:stretch>
            <a:fillRect/>
          </a:stretch>
        </p:blipFill>
        <p:spPr>
          <a:xfrm>
            <a:off x="4829810" y="1976755"/>
            <a:ext cx="6863080" cy="1339850"/>
          </a:xfrm>
          <a:prstGeom prst="rect">
            <a:avLst/>
          </a:prstGeom>
        </p:spPr>
      </p:pic>
      <p:sp>
        <p:nvSpPr>
          <p:cNvPr id="3" name="矩形 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5" name="文本框 4"/>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加法</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6" name="组合 5"/>
          <p:cNvGrpSpPr/>
          <p:nvPr/>
        </p:nvGrpSpPr>
        <p:grpSpPr>
          <a:xfrm rot="17100000">
            <a:off x="175953" y="261388"/>
            <a:ext cx="481872" cy="469661"/>
            <a:chOff x="1032060" y="5022216"/>
            <a:chExt cx="753746" cy="734645"/>
          </a:xfrm>
        </p:grpSpPr>
        <p:sp>
          <p:nvSpPr>
            <p:cNvPr id="7" name="等腰三角形 6"/>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693285" y="1676400"/>
            <a:ext cx="6470015" cy="3505200"/>
          </a:xfrm>
          <a:prstGeom prst="rect">
            <a:avLst/>
          </a:prstGeom>
          <a:effectLst>
            <a:softEdge rad="31750"/>
          </a:effectLst>
        </p:spPr>
      </p:pic>
      <p:sp>
        <p:nvSpPr>
          <p:cNvPr id="2" name="矩形 1"/>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5" name="文本框 4"/>
          <p:cNvSpPr txBox="1"/>
          <p:nvPr/>
        </p:nvSpPr>
        <p:spPr>
          <a:xfrm>
            <a:off x="1402304" y="22638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加法</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6" name="组合 5"/>
          <p:cNvGrpSpPr/>
          <p:nvPr/>
        </p:nvGrpSpPr>
        <p:grpSpPr>
          <a:xfrm rot="17100000">
            <a:off x="175953" y="261388"/>
            <a:ext cx="481872" cy="469661"/>
            <a:chOff x="1032060" y="5022216"/>
            <a:chExt cx="753746" cy="734645"/>
          </a:xfrm>
        </p:grpSpPr>
        <p:sp>
          <p:nvSpPr>
            <p:cNvPr id="7" name="等腰三角形 6"/>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文本框 9"/>
          <p:cNvSpPr txBox="1"/>
          <p:nvPr/>
        </p:nvSpPr>
        <p:spPr>
          <a:xfrm>
            <a:off x="655955" y="1595755"/>
            <a:ext cx="4268470" cy="1568450"/>
          </a:xfrm>
          <a:prstGeom prst="rect">
            <a:avLst/>
          </a:prstGeom>
          <a:noFill/>
        </p:spPr>
        <p:txBody>
          <a:bodyPr wrap="square" rtlCol="0">
            <a:spAutoFit/>
          </a:bodyPr>
          <a:p>
            <a:r>
              <a:rPr lang="zh-CN" altLang="en-US" sz="2400"/>
              <a:t>矩阵加法</a:t>
            </a:r>
            <a:endParaRPr lang="zh-CN" altLang="en-US" sz="2400"/>
          </a:p>
          <a:p>
            <a:endParaRPr lang="zh-CN" altLang="en-US"/>
          </a:p>
          <a:p>
            <a:r>
              <a:rPr lang="zh-CN" altLang="en-US"/>
              <a:t>只有同型矩阵才能进行加法运算</a:t>
            </a:r>
            <a:endParaRPr lang="zh-CN" altLang="en-US"/>
          </a:p>
          <a:p>
            <a:r>
              <a:rPr lang="zh-CN" altLang="en-US"/>
              <a:t>矩阵加法满足</a:t>
            </a:r>
            <a:r>
              <a:rPr lang="en-US" altLang="zh-CN"/>
              <a:t>“</a:t>
            </a:r>
            <a:r>
              <a:rPr lang="zh-CN" altLang="en-US"/>
              <a:t>交换律</a:t>
            </a:r>
            <a:r>
              <a:rPr lang="en-US" altLang="zh-CN"/>
              <a:t>” </a:t>
            </a:r>
            <a:r>
              <a:rPr lang="zh-CN" altLang="en-US"/>
              <a:t>和</a:t>
            </a:r>
            <a:r>
              <a:rPr lang="en-US" altLang="zh-CN"/>
              <a:t>“</a:t>
            </a:r>
            <a:r>
              <a:rPr lang="zh-CN" altLang="en-US"/>
              <a:t>结合律</a:t>
            </a:r>
            <a:r>
              <a:rPr lang="en-US" altLang="zh-CN"/>
              <a:t>”</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55955" y="1976120"/>
            <a:ext cx="4268470" cy="1014730"/>
          </a:xfrm>
          <a:prstGeom prst="rect">
            <a:avLst/>
          </a:prstGeom>
          <a:noFill/>
        </p:spPr>
        <p:txBody>
          <a:bodyPr wrap="square" rtlCol="0">
            <a:spAutoFit/>
          </a:bodyPr>
          <a:p>
            <a:r>
              <a:rPr lang="zh-CN" altLang="en-US" sz="2400"/>
              <a:t>矩阵减法</a:t>
            </a:r>
            <a:endParaRPr lang="zh-CN" altLang="en-US" sz="2400"/>
          </a:p>
          <a:p>
            <a:endParaRPr lang="zh-CN" altLang="en-US"/>
          </a:p>
          <a:p>
            <a:r>
              <a:rPr lang="zh-CN" altLang="en-US"/>
              <a:t>将矩阵 </a:t>
            </a:r>
            <a:r>
              <a:rPr lang="en-US" altLang="zh-CN"/>
              <a:t>B </a:t>
            </a:r>
            <a:r>
              <a:rPr lang="zh-CN" altLang="en-US"/>
              <a:t>转化为负矩阵，然后做加法。</a:t>
            </a:r>
            <a:endParaRPr lang="zh-CN" altLang="en-US"/>
          </a:p>
        </p:txBody>
      </p:sp>
      <p:pic>
        <p:nvPicPr>
          <p:cNvPr id="3" name="图片 2"/>
          <p:cNvPicPr>
            <a:picLocks noChangeAspect="1"/>
          </p:cNvPicPr>
          <p:nvPr/>
        </p:nvPicPr>
        <p:blipFill>
          <a:blip r:embed="rId1"/>
          <a:stretch>
            <a:fillRect/>
          </a:stretch>
        </p:blipFill>
        <p:spPr>
          <a:xfrm>
            <a:off x="4956175" y="1010285"/>
            <a:ext cx="3780155" cy="777240"/>
          </a:xfrm>
          <a:prstGeom prst="rect">
            <a:avLst/>
          </a:prstGeom>
          <a:effectLst>
            <a:softEdge rad="31750"/>
          </a:effectLst>
        </p:spPr>
      </p:pic>
      <p:sp>
        <p:nvSpPr>
          <p:cNvPr id="2" name="矩形 1"/>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6" name="文本框 5"/>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减法</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1" name="图片 10"/>
          <p:cNvPicPr>
            <a:picLocks noChangeAspect="1"/>
          </p:cNvPicPr>
          <p:nvPr/>
        </p:nvPicPr>
        <p:blipFill>
          <a:blip r:embed="rId2"/>
          <a:stretch>
            <a:fillRect/>
          </a:stretch>
        </p:blipFill>
        <p:spPr>
          <a:xfrm>
            <a:off x="4956175" y="2366645"/>
            <a:ext cx="5403215" cy="3421380"/>
          </a:xfrm>
          <a:prstGeom prst="rect">
            <a:avLst/>
          </a:prstGeom>
          <a:effectLst>
            <a:softEdge rad="63500"/>
          </a:effectLst>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1"/>
          <p:cNvSpPr/>
          <p:nvPr/>
        </p:nvSpPr>
        <p:spPr>
          <a:xfrm>
            <a:off x="1584000" y="576000"/>
            <a:ext cx="4752000" cy="73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0" strike="noStrike" spc="-1">
                <a:solidFill>
                  <a:srgbClr val="000000"/>
                </a:solidFill>
                <a:latin typeface="Arial" panose="020B0604020202020204"/>
                <a:ea typeface="微软雅黑" panose="020B0503020204020204" charset="-122"/>
              </a:rPr>
              <a:t>Sass是什么？</a:t>
            </a:r>
            <a:endParaRPr lang="en-US" sz="2400" b="0" strike="noStrike" spc="-1">
              <a:latin typeface="Arial" panose="020B0604020202020204"/>
            </a:endParaRPr>
          </a:p>
          <a:p>
            <a:pPr>
              <a:lnSpc>
                <a:spcPct val="100000"/>
              </a:lnSpc>
            </a:pPr>
            <a:endParaRPr lang="en-US" sz="2400" b="0" strike="noStrike" spc="-1">
              <a:latin typeface="Arial" panose="020B0604020202020204"/>
            </a:endParaRPr>
          </a:p>
        </p:txBody>
      </p:sp>
      <p:pic>
        <p:nvPicPr>
          <p:cNvPr id="72" name="图片 71"/>
          <p:cNvPicPr/>
          <p:nvPr/>
        </p:nvPicPr>
        <p:blipFill>
          <a:blip r:embed="rId1"/>
          <a:stretch>
            <a:fillRect/>
          </a:stretch>
        </p:blipFill>
        <p:spPr>
          <a:xfrm>
            <a:off x="1661040" y="1245240"/>
            <a:ext cx="9210960" cy="4658760"/>
          </a:xfrm>
          <a:prstGeom prst="rect">
            <a:avLst/>
          </a:prstGeom>
          <a:ln>
            <a:noFill/>
          </a:ln>
        </p:spPr>
      </p:pic>
      <p:sp>
        <p:nvSpPr>
          <p:cNvPr id="73" name="CustomShape 2"/>
          <p:cNvSpPr/>
          <p:nvPr/>
        </p:nvSpPr>
        <p:spPr>
          <a:xfrm>
            <a:off x="7272000" y="648000"/>
            <a:ext cx="3573360" cy="73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0" strike="noStrike" spc="-1">
                <a:solidFill>
                  <a:srgbClr val="000000"/>
                </a:solidFill>
                <a:latin typeface="Arial" panose="020B0604020202020204"/>
                <a:ea typeface="微软雅黑" panose="020B0503020204020204" charset="-122"/>
              </a:rPr>
              <a:t>是一个高级版的css</a:t>
            </a:r>
            <a:r>
              <a:rPr lang="zh-CN" altLang="en-US" sz="2400" b="0" strike="noStrike" spc="-1">
                <a:solidFill>
                  <a:srgbClr val="000000"/>
                </a:solidFill>
                <a:latin typeface="Arial" panose="020B0604020202020204"/>
                <a:ea typeface="微软雅黑" panose="020B0503020204020204" charset="-122"/>
              </a:rPr>
              <a:t>！</a:t>
            </a:r>
            <a:endParaRPr lang="en-US" sz="2400" b="0" strike="noStrike" spc="-1">
              <a:latin typeface="Arial" panose="020B0604020202020204"/>
            </a:endParaRPr>
          </a:p>
          <a:p>
            <a:pPr>
              <a:lnSpc>
                <a:spcPct val="100000"/>
              </a:lnSpc>
            </a:pP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163185" y="1167765"/>
            <a:ext cx="3337560" cy="1752600"/>
          </a:xfrm>
          <a:prstGeom prst="rect">
            <a:avLst/>
          </a:prstGeom>
          <a:effectLst>
            <a:softEdge rad="31750"/>
          </a:effectLst>
        </p:spPr>
      </p:pic>
      <p:sp>
        <p:nvSpPr>
          <p:cNvPr id="10" name="文本框 9"/>
          <p:cNvSpPr txBox="1"/>
          <p:nvPr/>
        </p:nvSpPr>
        <p:spPr>
          <a:xfrm>
            <a:off x="650875" y="1420495"/>
            <a:ext cx="4512945" cy="1291590"/>
          </a:xfrm>
          <a:prstGeom prst="rect">
            <a:avLst/>
          </a:prstGeom>
          <a:noFill/>
        </p:spPr>
        <p:txBody>
          <a:bodyPr wrap="square" rtlCol="0">
            <a:spAutoFit/>
          </a:bodyPr>
          <a:p>
            <a:r>
              <a:rPr lang="zh-CN" altLang="en-US" sz="2400"/>
              <a:t>矩阵数乘</a:t>
            </a:r>
            <a:endParaRPr lang="zh-CN" altLang="en-US"/>
          </a:p>
          <a:p>
            <a:r>
              <a:rPr lang="zh-CN" altLang="en-US"/>
              <a:t>将一个数字与矩阵相乘，即把数字与矩阵中每一个元素相乘。满足</a:t>
            </a:r>
            <a:r>
              <a:rPr lang="en-US" altLang="zh-CN"/>
              <a:t>“</a:t>
            </a:r>
            <a:r>
              <a:rPr lang="zh-CN" altLang="en-US"/>
              <a:t>交换律</a:t>
            </a:r>
            <a:r>
              <a:rPr lang="en-US" altLang="zh-CN"/>
              <a:t>”</a:t>
            </a:r>
            <a:r>
              <a:rPr lang="zh-CN" altLang="en-US"/>
              <a:t>和</a:t>
            </a:r>
            <a:r>
              <a:rPr lang="en-US" altLang="zh-CN"/>
              <a:t>“</a:t>
            </a:r>
            <a:r>
              <a:rPr lang="zh-CN" altLang="en-US"/>
              <a:t>结合律</a:t>
            </a:r>
            <a:r>
              <a:rPr lang="en-US" altLang="zh-CN"/>
              <a:t>”</a:t>
            </a:r>
            <a:r>
              <a:rPr lang="zh-CN" altLang="en-US"/>
              <a:t>。</a:t>
            </a:r>
            <a:r>
              <a:rPr lang="en-US" altLang="zh-CN"/>
              <a:t>1</a:t>
            </a:r>
            <a:r>
              <a:rPr lang="zh-CN" altLang="en-US"/>
              <a:t>乘以一个矩阵，得到原来的矩阵。</a:t>
            </a:r>
            <a:endParaRPr lang="zh-CN" altLang="en-US"/>
          </a:p>
        </p:txBody>
      </p:sp>
      <p:sp>
        <p:nvSpPr>
          <p:cNvPr id="3" name="矩形 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5" name="文本框 4"/>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数乘</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6" name="组合 5"/>
          <p:cNvGrpSpPr/>
          <p:nvPr/>
        </p:nvGrpSpPr>
        <p:grpSpPr>
          <a:xfrm rot="17100000">
            <a:off x="175953" y="261388"/>
            <a:ext cx="481872" cy="469661"/>
            <a:chOff x="1032060" y="5022216"/>
            <a:chExt cx="753746" cy="734645"/>
          </a:xfrm>
        </p:grpSpPr>
        <p:sp>
          <p:nvSpPr>
            <p:cNvPr id="7" name="等腰三角形 6"/>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a:blip r:embed="rId2"/>
          <a:stretch>
            <a:fillRect/>
          </a:stretch>
        </p:blipFill>
        <p:spPr>
          <a:xfrm>
            <a:off x="5163185" y="3068955"/>
            <a:ext cx="5639435" cy="3780155"/>
          </a:xfrm>
          <a:prstGeom prst="rect">
            <a:avLst/>
          </a:prstGeom>
          <a:effectLst>
            <a:softEdge rad="63500"/>
          </a:effectLst>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55955" y="1539240"/>
            <a:ext cx="4268470" cy="1168400"/>
          </a:xfrm>
          <a:prstGeom prst="rect">
            <a:avLst/>
          </a:prstGeom>
          <a:noFill/>
        </p:spPr>
        <p:txBody>
          <a:bodyPr wrap="square" rtlCol="0">
            <a:spAutoFit/>
          </a:bodyPr>
          <a:p>
            <a:pPr fontAlgn="auto">
              <a:spcAft>
                <a:spcPts val="1200"/>
              </a:spcAft>
            </a:pPr>
            <a:r>
              <a:rPr lang="zh-CN" altLang="en-US" sz="2400"/>
              <a:t>矩阵的转置</a:t>
            </a:r>
            <a:endParaRPr lang="zh-CN" altLang="en-US" sz="2400"/>
          </a:p>
          <a:p>
            <a:pPr fontAlgn="auto">
              <a:spcAft>
                <a:spcPts val="1200"/>
              </a:spcAft>
            </a:pPr>
            <a:r>
              <a:rPr lang="zh-CN" altLang="en-US"/>
              <a:t>把矩阵的行换成同序数的列，得到一个新的矩阵，叫做矩阵的转置。记作：</a:t>
            </a:r>
            <a:r>
              <a:rPr lang="en-US" altLang="zh-CN"/>
              <a:t>A</a:t>
            </a:r>
            <a:r>
              <a:rPr lang="en-US" altLang="zh-CN" baseline="30000">
                <a:solidFill>
                  <a:schemeClr val="tx1"/>
                </a:solidFill>
                <a:uFillTx/>
              </a:rPr>
              <a:t>T</a:t>
            </a:r>
            <a:endParaRPr lang="zh-CN" altLang="en-US"/>
          </a:p>
        </p:txBody>
      </p:sp>
      <p:pic>
        <p:nvPicPr>
          <p:cNvPr id="2" name="图片 1" descr="960a304e251f95ca8c9df21dcf177f3e67095234"/>
          <p:cNvPicPr>
            <a:picLocks noChangeAspect="1"/>
          </p:cNvPicPr>
          <p:nvPr/>
        </p:nvPicPr>
        <p:blipFill>
          <a:blip r:embed="rId1"/>
          <a:stretch>
            <a:fillRect/>
          </a:stretch>
        </p:blipFill>
        <p:spPr>
          <a:xfrm>
            <a:off x="5542915" y="1539240"/>
            <a:ext cx="5101590" cy="1731010"/>
          </a:xfrm>
          <a:prstGeom prst="rect">
            <a:avLst/>
          </a:prstGeom>
        </p:spPr>
      </p:pic>
      <p:sp>
        <p:nvSpPr>
          <p:cNvPr id="3" name="矩形 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5" name="文本框 4"/>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转置</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6" name="组合 5"/>
          <p:cNvGrpSpPr/>
          <p:nvPr/>
        </p:nvGrpSpPr>
        <p:grpSpPr>
          <a:xfrm rot="17100000">
            <a:off x="175953" y="261388"/>
            <a:ext cx="481872" cy="469661"/>
            <a:chOff x="1032060" y="5022216"/>
            <a:chExt cx="753746" cy="734645"/>
          </a:xfrm>
        </p:grpSpPr>
        <p:sp>
          <p:nvSpPr>
            <p:cNvPr id="7" name="等腰三角形 6"/>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588510" y="1162050"/>
            <a:ext cx="8365490" cy="5293360"/>
          </a:xfrm>
          <a:prstGeom prst="rect">
            <a:avLst/>
          </a:prstGeom>
          <a:effectLst>
            <a:softEdge rad="63500"/>
          </a:effectLst>
        </p:spPr>
      </p:pic>
      <p:sp>
        <p:nvSpPr>
          <p:cNvPr id="2" name="矩形 1"/>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4" name="文本框 3"/>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转置</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6" name="组合 5"/>
          <p:cNvGrpSpPr/>
          <p:nvPr/>
        </p:nvGrpSpPr>
        <p:grpSpPr>
          <a:xfrm rot="17100000">
            <a:off x="175953" y="261388"/>
            <a:ext cx="481872" cy="469661"/>
            <a:chOff x="1032060" y="5022216"/>
            <a:chExt cx="753746" cy="734645"/>
          </a:xfrm>
        </p:grpSpPr>
        <p:sp>
          <p:nvSpPr>
            <p:cNvPr id="7" name="等腰三角形 6"/>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文本框 9"/>
          <p:cNvSpPr txBox="1"/>
          <p:nvPr/>
        </p:nvSpPr>
        <p:spPr>
          <a:xfrm>
            <a:off x="650875" y="1518285"/>
            <a:ext cx="4098925" cy="1168400"/>
          </a:xfrm>
          <a:prstGeom prst="rect">
            <a:avLst/>
          </a:prstGeom>
          <a:noFill/>
        </p:spPr>
        <p:txBody>
          <a:bodyPr wrap="square" rtlCol="0">
            <a:spAutoFit/>
          </a:bodyPr>
          <a:p>
            <a:pPr fontAlgn="auto">
              <a:spcAft>
                <a:spcPts val="1200"/>
              </a:spcAft>
            </a:pPr>
            <a:r>
              <a:rPr lang="zh-CN" altLang="en-US" sz="2400"/>
              <a:t>矩阵的转置</a:t>
            </a:r>
            <a:endParaRPr lang="zh-CN" altLang="en-US" sz="2400"/>
          </a:p>
          <a:p>
            <a:pPr fontAlgn="auto">
              <a:spcAft>
                <a:spcPts val="1200"/>
              </a:spcAft>
            </a:pPr>
            <a:r>
              <a:rPr lang="zh-CN" altLang="en-US"/>
              <a:t>把矩阵的行换成同序数的列，得到一个新的矩阵，叫做矩阵的转置。记作：</a:t>
            </a:r>
            <a:r>
              <a:rPr lang="en-US" altLang="zh-CN"/>
              <a:t>A</a:t>
            </a:r>
            <a:r>
              <a:rPr lang="en-US" altLang="zh-CN" baseline="30000">
                <a:solidFill>
                  <a:schemeClr val="tx1"/>
                </a:solidFill>
                <a:uFillTx/>
              </a:rPr>
              <a:t>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55955" y="1044575"/>
            <a:ext cx="4268470" cy="3907790"/>
          </a:xfrm>
          <a:prstGeom prst="rect">
            <a:avLst/>
          </a:prstGeom>
          <a:noFill/>
        </p:spPr>
        <p:txBody>
          <a:bodyPr wrap="square" rtlCol="0">
            <a:spAutoFit/>
          </a:bodyPr>
          <a:p>
            <a:pPr fontAlgn="auto">
              <a:spcAft>
                <a:spcPts val="1200"/>
              </a:spcAft>
            </a:pPr>
            <a:r>
              <a:rPr lang="zh-CN" altLang="en-US" sz="2400"/>
              <a:t>矩阵与矩阵相乘</a:t>
            </a:r>
            <a:endParaRPr lang="zh-CN" altLang="en-US" sz="2400"/>
          </a:p>
          <a:p>
            <a:pPr fontAlgn="auto">
              <a:spcAft>
                <a:spcPts val="1200"/>
              </a:spcAft>
            </a:pPr>
            <a:endParaRPr lang="zh-CN" altLang="en-US" sz="2400"/>
          </a:p>
          <a:p>
            <a:pPr fontAlgn="auto">
              <a:lnSpc>
                <a:spcPct val="150000"/>
              </a:lnSpc>
            </a:pPr>
            <a:r>
              <a:rPr lang="zh-CN" altLang="en-US"/>
              <a:t>只有当第一个矩阵的列数等于第二个矩阵的行数，两个矩阵才能相乘。</a:t>
            </a:r>
            <a:endParaRPr lang="zh-CN" altLang="en-US"/>
          </a:p>
          <a:p>
            <a:pPr fontAlgn="auto">
              <a:lnSpc>
                <a:spcPct val="150000"/>
              </a:lnSpc>
            </a:pPr>
            <a:endParaRPr lang="zh-CN" altLang="en-US"/>
          </a:p>
          <a:p>
            <a:pPr fontAlgn="auto">
              <a:lnSpc>
                <a:spcPct val="150000"/>
              </a:lnSpc>
            </a:pPr>
            <a:r>
              <a:rPr lang="zh-CN" altLang="en-US"/>
              <a:t>矩阵相乘不满足交换律</a:t>
            </a:r>
            <a:endParaRPr lang="zh-CN" altLang="en-US"/>
          </a:p>
          <a:p>
            <a:pPr fontAlgn="auto">
              <a:lnSpc>
                <a:spcPct val="150000"/>
              </a:lnSpc>
            </a:pPr>
            <a:endParaRPr lang="zh-CN" altLang="en-US"/>
          </a:p>
          <a:p>
            <a:pPr fontAlgn="auto">
              <a:lnSpc>
                <a:spcPct val="150000"/>
              </a:lnSpc>
            </a:pPr>
            <a:r>
              <a:rPr lang="zh-CN" altLang="en-US"/>
              <a:t>矩阵相乘满足结合律</a:t>
            </a:r>
            <a:endParaRPr lang="zh-CN" altLang="en-US"/>
          </a:p>
          <a:p>
            <a:endParaRPr lang="zh-CN" altLang="en-US"/>
          </a:p>
        </p:txBody>
      </p:sp>
      <p:pic>
        <p:nvPicPr>
          <p:cNvPr id="3" name="图片 2"/>
          <p:cNvPicPr>
            <a:picLocks noChangeAspect="1"/>
          </p:cNvPicPr>
          <p:nvPr/>
        </p:nvPicPr>
        <p:blipFill>
          <a:blip r:embed="rId1"/>
          <a:stretch>
            <a:fillRect/>
          </a:stretch>
        </p:blipFill>
        <p:spPr>
          <a:xfrm>
            <a:off x="6478905" y="883285"/>
            <a:ext cx="3606800" cy="1340485"/>
          </a:xfrm>
          <a:prstGeom prst="rect">
            <a:avLst/>
          </a:prstGeom>
          <a:effectLst>
            <a:softEdge rad="63500"/>
          </a:effectLst>
        </p:spPr>
      </p:pic>
      <p:pic>
        <p:nvPicPr>
          <p:cNvPr id="4" name="图片 3"/>
          <p:cNvPicPr>
            <a:picLocks noChangeAspect="1"/>
          </p:cNvPicPr>
          <p:nvPr/>
        </p:nvPicPr>
        <p:blipFill>
          <a:blip r:embed="rId2"/>
          <a:srcRect t="13000" b="6523"/>
          <a:stretch>
            <a:fillRect/>
          </a:stretch>
        </p:blipFill>
        <p:spPr>
          <a:xfrm>
            <a:off x="6478905" y="2589530"/>
            <a:ext cx="3606800" cy="1136015"/>
          </a:xfrm>
          <a:prstGeom prst="rect">
            <a:avLst/>
          </a:prstGeom>
          <a:effectLst>
            <a:softEdge rad="63500"/>
          </a:effectLst>
        </p:spPr>
      </p:pic>
      <p:pic>
        <p:nvPicPr>
          <p:cNvPr id="5" name="图片 4"/>
          <p:cNvPicPr>
            <a:picLocks noChangeAspect="1"/>
          </p:cNvPicPr>
          <p:nvPr/>
        </p:nvPicPr>
        <p:blipFill>
          <a:blip r:embed="rId3"/>
          <a:stretch>
            <a:fillRect/>
          </a:stretch>
        </p:blipFill>
        <p:spPr>
          <a:xfrm>
            <a:off x="6478905" y="4091305"/>
            <a:ext cx="3606800" cy="1172210"/>
          </a:xfrm>
          <a:prstGeom prst="rect">
            <a:avLst/>
          </a:prstGeom>
          <a:effectLst>
            <a:softEdge rad="63500"/>
          </a:effectLst>
        </p:spPr>
      </p:pic>
      <p:pic>
        <p:nvPicPr>
          <p:cNvPr id="6" name="图片 5" descr="241f95cad1c8a78604df98a26109c93d71cf50a1"/>
          <p:cNvPicPr>
            <a:picLocks noChangeAspect="1"/>
          </p:cNvPicPr>
          <p:nvPr/>
        </p:nvPicPr>
        <p:blipFill>
          <a:blip r:embed="rId4"/>
          <a:stretch>
            <a:fillRect/>
          </a:stretch>
        </p:blipFill>
        <p:spPr>
          <a:xfrm>
            <a:off x="956945" y="5263515"/>
            <a:ext cx="10136505" cy="1015365"/>
          </a:xfrm>
          <a:prstGeom prst="rect">
            <a:avLst/>
          </a:prstGeom>
        </p:spPr>
      </p:pic>
      <p:sp>
        <p:nvSpPr>
          <p:cNvPr id="2" name="矩形 1"/>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8" name="文本框 7"/>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矩阵相乘</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nvGrpSpPr>
        <p:grpSpPr>
          <a:xfrm rot="17100000">
            <a:off x="175953" y="261388"/>
            <a:ext cx="481872" cy="469661"/>
            <a:chOff x="1032060" y="5022216"/>
            <a:chExt cx="753746" cy="734645"/>
          </a:xfrm>
        </p:grpSpPr>
        <p:sp>
          <p:nvSpPr>
            <p:cNvPr id="11" name="等腰三角形 1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等腰三角形 1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464050" y="1842135"/>
            <a:ext cx="7079615" cy="4412615"/>
          </a:xfrm>
          <a:prstGeom prst="rect">
            <a:avLst/>
          </a:prstGeom>
          <a:effectLst>
            <a:softEdge rad="63500"/>
          </a:effectLst>
        </p:spPr>
      </p:pic>
      <p:sp>
        <p:nvSpPr>
          <p:cNvPr id="7" name="文本框 6"/>
          <p:cNvSpPr txBox="1"/>
          <p:nvPr/>
        </p:nvSpPr>
        <p:spPr>
          <a:xfrm>
            <a:off x="650875" y="1473835"/>
            <a:ext cx="2665095" cy="368300"/>
          </a:xfrm>
          <a:prstGeom prst="rect">
            <a:avLst/>
          </a:prstGeom>
          <a:noFill/>
        </p:spPr>
        <p:txBody>
          <a:bodyPr wrap="square" rtlCol="0">
            <a:spAutoFit/>
          </a:bodyPr>
          <a:p>
            <a:r>
              <a:rPr lang="zh-CN" altLang="zh-CN"/>
              <a:t>用</a:t>
            </a:r>
            <a:r>
              <a:rPr lang="en-US" altLang="zh-CN"/>
              <a:t>Python</a:t>
            </a:r>
            <a:r>
              <a:rPr lang="zh-CN" altLang="en-US"/>
              <a:t>实现矩阵相加</a:t>
            </a:r>
            <a:endParaRPr lang="zh-CN" altLang="en-US"/>
          </a:p>
        </p:txBody>
      </p:sp>
      <p:sp>
        <p:nvSpPr>
          <p:cNvPr id="2" name="矩形 1"/>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4" name="文本框 3"/>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5" name="组合 4"/>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4365625" y="1042035"/>
            <a:ext cx="7270115" cy="5266055"/>
          </a:xfrm>
          <a:prstGeom prst="rect">
            <a:avLst/>
          </a:prstGeom>
          <a:effectLst>
            <a:softEdge rad="63500"/>
          </a:effectLst>
        </p:spPr>
      </p:pic>
      <p:sp>
        <p:nvSpPr>
          <p:cNvPr id="7" name="文本框 6"/>
          <p:cNvSpPr txBox="1"/>
          <p:nvPr/>
        </p:nvSpPr>
        <p:spPr>
          <a:xfrm>
            <a:off x="655955" y="1473835"/>
            <a:ext cx="2665095" cy="368300"/>
          </a:xfrm>
          <a:prstGeom prst="rect">
            <a:avLst/>
          </a:prstGeom>
          <a:noFill/>
        </p:spPr>
        <p:txBody>
          <a:bodyPr wrap="square" rtlCol="0">
            <a:spAutoFit/>
          </a:bodyPr>
          <a:p>
            <a:r>
              <a:rPr lang="zh-CN" altLang="zh-CN"/>
              <a:t>用</a:t>
            </a:r>
            <a:r>
              <a:rPr lang="en-US" altLang="zh-CN"/>
              <a:t>Python</a:t>
            </a:r>
            <a:r>
              <a:rPr lang="zh-CN" altLang="en-US"/>
              <a:t>实现矩阵减法</a:t>
            </a:r>
            <a:endParaRPr lang="zh-CN" altLang="en-US"/>
          </a:p>
        </p:txBody>
      </p:sp>
      <p:sp>
        <p:nvSpPr>
          <p:cNvPr id="2" name="矩形 1"/>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5" name="文本框 4"/>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6" name="组合 5"/>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972685" y="1265555"/>
            <a:ext cx="6561455" cy="5083175"/>
          </a:xfrm>
          <a:prstGeom prst="rect">
            <a:avLst/>
          </a:prstGeom>
          <a:effectLst>
            <a:softEdge rad="63500"/>
          </a:effectLst>
        </p:spPr>
      </p:pic>
      <p:sp>
        <p:nvSpPr>
          <p:cNvPr id="7" name="文本框 6"/>
          <p:cNvSpPr txBox="1"/>
          <p:nvPr/>
        </p:nvSpPr>
        <p:spPr>
          <a:xfrm>
            <a:off x="655955" y="1452880"/>
            <a:ext cx="2665095" cy="368300"/>
          </a:xfrm>
          <a:prstGeom prst="rect">
            <a:avLst/>
          </a:prstGeom>
          <a:noFill/>
        </p:spPr>
        <p:txBody>
          <a:bodyPr wrap="square" rtlCol="0">
            <a:spAutoFit/>
          </a:bodyPr>
          <a:p>
            <a:r>
              <a:rPr lang="en-US" altLang="zh-CN"/>
              <a:t>Python</a:t>
            </a:r>
            <a:r>
              <a:rPr lang="zh-CN" altLang="en-US"/>
              <a:t>实现矩阵 相乘</a:t>
            </a:r>
            <a:endParaRPr lang="zh-CN" altLang="en-US"/>
          </a:p>
        </p:txBody>
      </p:sp>
      <p:sp>
        <p:nvSpPr>
          <p:cNvPr id="3" name="矩形 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02</a:t>
            </a:r>
            <a:endParaRPr lang="en-US" altLang="zh-CN" sz="2800" dirty="0">
              <a:latin typeface="+mj-lt"/>
              <a:ea typeface="+mj-ea"/>
            </a:endParaRPr>
          </a:p>
        </p:txBody>
      </p:sp>
      <p:sp>
        <p:nvSpPr>
          <p:cNvPr id="5" name="文本框 4"/>
          <p:cNvSpPr txBox="1"/>
          <p:nvPr/>
        </p:nvSpPr>
        <p:spPr>
          <a:xfrm>
            <a:off x="1402304" y="241629"/>
            <a:ext cx="5136482" cy="521970"/>
          </a:xfrm>
          <a:prstGeom prst="rect">
            <a:avLst/>
          </a:prstGeom>
          <a:noFill/>
        </p:spPr>
        <p:txBody>
          <a:bodyPr wrap="square" rtlCol="0">
            <a:spAutoFit/>
          </a:bodyPr>
          <a:p>
            <a:r>
              <a:rPr lang="zh-CN" altLang="en-US" sz="2800" dirty="0">
                <a:latin typeface="微软雅黑" panose="020B0503020204020204" charset="-122"/>
                <a:ea typeface="微软雅黑" panose="020B0503020204020204" charset="-122"/>
                <a:cs typeface="微软雅黑" panose="020B0503020204020204" charset="-122"/>
              </a:rPr>
              <a:t>矩阵基础</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6" name="组合 5"/>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2762097"/>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2" name="文本框 21"/>
          <p:cNvSpPr txBox="1"/>
          <p:nvPr/>
        </p:nvSpPr>
        <p:spPr>
          <a:xfrm>
            <a:off x="3465830" y="5322570"/>
            <a:ext cx="5261610" cy="484505"/>
          </a:xfrm>
          <a:prstGeom prst="rect">
            <a:avLst/>
          </a:prstGeom>
          <a:noFill/>
        </p:spPr>
        <p:txBody>
          <a:bodyPr vert="horz" wrap="none" rtlCol="0">
            <a:noAutofit/>
          </a:bodyPr>
          <a:lstStyle/>
          <a:p>
            <a:pPr algn="ctr" fontAlgn="auto"/>
            <a:r>
              <a:rPr lang="en-US" altLang="zh-CN" sz="2400" b="1" spc="400" dirty="0">
                <a:solidFill>
                  <a:schemeClr val="tx1">
                    <a:lumMod val="75000"/>
                    <a:lumOff val="25000"/>
                  </a:schemeClr>
                </a:solidFill>
                <a:latin typeface="Batang" panose="02030600000101010101" charset="-127"/>
                <a:ea typeface="Batang" panose="02030600000101010101" charset="-127"/>
              </a:rPr>
              <a:t>Thanks For Your Time</a:t>
            </a:r>
            <a:endParaRPr lang="en-US" altLang="zh-CN" sz="2400" b="1" spc="400" dirty="0">
              <a:solidFill>
                <a:schemeClr val="tx1">
                  <a:lumMod val="75000"/>
                  <a:lumOff val="25000"/>
                </a:schemeClr>
              </a:solidFill>
              <a:latin typeface="Batang" panose="02030600000101010101" charset="-127"/>
              <a:ea typeface="Batang" panose="02030600000101010101" charset="-127"/>
            </a:endParaRPr>
          </a:p>
        </p:txBody>
      </p:sp>
      <p:sp>
        <p:nvSpPr>
          <p:cNvPr id="24" name="矩形 23"/>
          <p:cNvSpPr/>
          <p:nvPr/>
        </p:nvSpPr>
        <p:spPr>
          <a:xfrm>
            <a:off x="5138702" y="663616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384094" y="3304403"/>
            <a:ext cx="1568596" cy="829945"/>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微软雅黑" panose="020B0503020204020204" charset="-122"/>
                <a:ea typeface="微软雅黑" panose="020B0503020204020204" charset="-122"/>
              </a:rPr>
              <a:t>END</a:t>
            </a:r>
            <a:endParaRPr lang="en-US" sz="4800" b="1"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1440000" y="936000"/>
            <a:ext cx="3573360" cy="73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2400" b="0" strike="noStrike" spc="-1">
              <a:latin typeface="Arial" panose="020B0604020202020204"/>
            </a:endParaRPr>
          </a:p>
        </p:txBody>
      </p:sp>
      <p:sp>
        <p:nvSpPr>
          <p:cNvPr id="75" name="CustomShape 2"/>
          <p:cNvSpPr/>
          <p:nvPr/>
        </p:nvSpPr>
        <p:spPr>
          <a:xfrm>
            <a:off x="1440000" y="1728000"/>
            <a:ext cx="9261360" cy="1919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0" strike="noStrike" spc="-1">
                <a:solidFill>
                  <a:srgbClr val="000000"/>
                </a:solidFill>
                <a:latin typeface="Arial" panose="020B0604020202020204"/>
                <a:ea typeface="微软雅黑" panose="020B0503020204020204" charset="-122"/>
              </a:rPr>
              <a:t>Sass 英文全称：Syntactically Awesome Stylesheets</a:t>
            </a:r>
            <a:endParaRPr lang="en-US" sz="2400" b="0" strike="noStrike" spc="-1">
              <a:solidFill>
                <a:srgbClr val="000000"/>
              </a:solidFill>
              <a:latin typeface="Arial" panose="020B0604020202020204"/>
              <a:ea typeface="微软雅黑" panose="020B0503020204020204" charset="-122"/>
            </a:endParaRPr>
          </a:p>
          <a:p>
            <a:pPr>
              <a:lnSpc>
                <a:spcPct val="100000"/>
              </a:lnSpc>
            </a:pPr>
            <a:r>
              <a:rPr lang="en-US" sz="2400" b="0" strike="noStrike" spc="-1">
                <a:solidFill>
                  <a:srgbClr val="000000"/>
                </a:solidFill>
                <a:latin typeface="Arial" panose="020B0604020202020204"/>
                <a:ea typeface="微软雅黑" panose="020B0503020204020204" charset="-122"/>
              </a:rPr>
              <a:t>			</a:t>
            </a:r>
            <a:r>
              <a:rPr lang="en-US" b="0" strike="noStrike" spc="-1">
                <a:solidFill>
                  <a:srgbClr val="000000"/>
                </a:solidFill>
                <a:latin typeface="微软雅黑" panose="020B0503020204020204" charset="-122"/>
                <a:ea typeface="微软雅黑" panose="020B0503020204020204" charset="-122"/>
              </a:rPr>
              <a:t>[sɪn'tæktɪkli] ['ɔːs(ə)m] [staɪl] [ʃits]</a:t>
            </a:r>
            <a:endParaRPr lang="en-US" sz="2800" b="0" strike="noStrike" spc="-1">
              <a:solidFill>
                <a:srgbClr val="000000"/>
              </a:solidFill>
              <a:latin typeface="微软雅黑" panose="020B0503020204020204" charset="-122"/>
              <a:ea typeface="微软雅黑" panose="020B0503020204020204" charset="-122"/>
            </a:endParaRPr>
          </a:p>
          <a:p>
            <a:pPr>
              <a:lnSpc>
                <a:spcPct val="100000"/>
              </a:lnSpc>
            </a:pPr>
            <a:r>
              <a:rPr lang="en-US" sz="2400" b="0" strike="noStrike" spc="-1">
                <a:solidFill>
                  <a:srgbClr val="000000"/>
                </a:solidFill>
                <a:latin typeface="Arial" panose="020B0604020202020204"/>
                <a:ea typeface="微软雅黑" panose="020B0503020204020204" charset="-122"/>
              </a:rPr>
              <a:t>			</a:t>
            </a:r>
            <a:r>
              <a:rPr lang="zh-CN" altLang="en-US" sz="2400" b="0" strike="noStrike" spc="-1">
                <a:solidFill>
                  <a:srgbClr val="000000"/>
                </a:solidFill>
                <a:latin typeface="Arial" panose="020B0604020202020204"/>
                <a:ea typeface="微软雅黑" panose="020B0503020204020204" charset="-122"/>
              </a:rPr>
              <a:t>句法简单的层叠样式表</a:t>
            </a:r>
            <a:endParaRPr lang="en-US" sz="2400" b="0" strike="noStrike" spc="-1">
              <a:solidFill>
                <a:srgbClr val="000000"/>
              </a:solidFill>
              <a:latin typeface="Arial" panose="020B0604020202020204"/>
              <a:ea typeface="微软雅黑" panose="020B0503020204020204" charset="-122"/>
            </a:endParaRPr>
          </a:p>
          <a:p>
            <a:pPr>
              <a:lnSpc>
                <a:spcPct val="100000"/>
              </a:lnSpc>
            </a:pPr>
            <a:endParaRPr lang="en-US" sz="2400" b="0" strike="noStrike" spc="-1">
              <a:solidFill>
                <a:srgbClr val="000000"/>
              </a:solidFill>
              <a:latin typeface="Arial" panose="020B0604020202020204"/>
              <a:ea typeface="微软雅黑" panose="020B0503020204020204" charset="-122"/>
            </a:endParaRPr>
          </a:p>
          <a:p>
            <a:pPr>
              <a:lnSpc>
                <a:spcPct val="100000"/>
              </a:lnSpc>
            </a:pPr>
            <a:endParaRPr lang="en-US" sz="2400" b="0" strike="noStrike" spc="-1">
              <a:solidFill>
                <a:srgbClr val="000000"/>
              </a:solidFill>
              <a:latin typeface="Arial" panose="020B0604020202020204"/>
              <a:ea typeface="微软雅黑" panose="020B0503020204020204" charset="-122"/>
            </a:endParaRPr>
          </a:p>
          <a:p>
            <a:pPr>
              <a:lnSpc>
                <a:spcPct val="100000"/>
              </a:lnSpc>
            </a:pPr>
            <a:r>
              <a:rPr lang="en-US" sz="2000" b="0" strike="noStrike" spc="-1">
                <a:latin typeface="Arial" panose="020B0604020202020204"/>
              </a:rPr>
              <a:t>我们写Sass就是在写css，Sass完全兼容所有版本的css</a:t>
            </a:r>
            <a:endParaRPr lang="en-US" sz="2000" b="0" strike="noStrike" spc="-1">
              <a:latin typeface="Arial" panose="020B0604020202020204"/>
            </a:endParaRPr>
          </a:p>
          <a:p>
            <a:pPr>
              <a:lnSpc>
                <a:spcPct val="100000"/>
              </a:lnSpc>
            </a:pPr>
            <a:r>
              <a:rPr lang="en-US" sz="2000" b="0" strike="noStrike" spc="-1">
                <a:latin typeface="Arial" panose="020B0604020202020204"/>
              </a:rPr>
              <a:t> </a:t>
            </a:r>
            <a:endParaRPr lang="en-US" sz="2000" b="0" strike="noStrike" spc="-1">
              <a:latin typeface="Arial" panose="020B0604020202020204"/>
            </a:endParaRPr>
          </a:p>
        </p:txBody>
      </p:sp>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440180" y="1858010"/>
            <a:ext cx="9215755" cy="1457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fontAlgn="auto">
              <a:lnSpc>
                <a:spcPct val="150000"/>
              </a:lnSpc>
            </a:pPr>
            <a:r>
              <a:rPr lang="en-US" sz="2400" b="0" strike="noStrike" spc="-1">
                <a:solidFill>
                  <a:srgbClr val="000000"/>
                </a:solidFill>
                <a:latin typeface="Arial" panose="020B0604020202020204"/>
                <a:ea typeface="微软雅黑" panose="020B0503020204020204" charset="-122"/>
              </a:rPr>
              <a:t>为什么我们编写的Sass文件后缀是.scss而不是.sass</a:t>
            </a:r>
            <a:endParaRPr lang="en-US" sz="2400" b="0" strike="noStrike" spc="-1">
              <a:solidFill>
                <a:srgbClr val="000000"/>
              </a:solidFill>
              <a:latin typeface="Arial" panose="020B0604020202020204"/>
              <a:ea typeface="微软雅黑" panose="020B0503020204020204" charset="-122"/>
            </a:endParaRPr>
          </a:p>
          <a:p>
            <a:pPr fontAlgn="auto">
              <a:lnSpc>
                <a:spcPct val="150000"/>
              </a:lnSpc>
            </a:pPr>
            <a:r>
              <a:rPr lang="en-US" sz="2400" b="0" strike="noStrike" spc="-1">
                <a:solidFill>
                  <a:srgbClr val="000000"/>
                </a:solidFill>
                <a:latin typeface="Arial" panose="020B0604020202020204"/>
                <a:ea typeface="微软雅黑" panose="020B0503020204020204" charset="-122"/>
              </a:rPr>
              <a:t> Sacc </a:t>
            </a:r>
            <a:r>
              <a:rPr lang="zh-CN" altLang="en-US" sz="2400" b="0" strike="noStrike" spc="-1">
                <a:solidFill>
                  <a:srgbClr val="000000"/>
                </a:solidFill>
                <a:latin typeface="Arial" panose="020B0604020202020204"/>
                <a:ea typeface="微软雅黑" panose="020B0503020204020204" charset="-122"/>
              </a:rPr>
              <a:t>、</a:t>
            </a:r>
            <a:r>
              <a:rPr lang="en-US" sz="2400" b="0" strike="noStrike" spc="-1">
                <a:solidFill>
                  <a:srgbClr val="000000"/>
                </a:solidFill>
                <a:latin typeface="Arial" panose="020B0604020202020204"/>
                <a:ea typeface="微软雅黑" panose="020B0503020204020204" charset="-122"/>
              </a:rPr>
              <a:t>Scss </a:t>
            </a:r>
            <a:r>
              <a:rPr lang="zh-CN" altLang="en-US" sz="2400" b="0" strike="noStrike" spc="-1">
                <a:solidFill>
                  <a:srgbClr val="000000"/>
                </a:solidFill>
                <a:latin typeface="Arial" panose="020B0604020202020204"/>
                <a:ea typeface="微软雅黑" panose="020B0503020204020204" charset="-122"/>
              </a:rPr>
              <a:t>、</a:t>
            </a:r>
            <a:r>
              <a:rPr lang="en-US" sz="2400" b="0" strike="noStrike" spc="-1">
                <a:solidFill>
                  <a:srgbClr val="000000"/>
                </a:solidFill>
                <a:latin typeface="Arial" panose="020B0604020202020204"/>
                <a:ea typeface="微软雅黑" panose="020B0503020204020204" charset="-122"/>
              </a:rPr>
              <a:t>Less </a:t>
            </a:r>
            <a:r>
              <a:rPr lang="zh-CN" altLang="en-US" sz="2400" b="0" strike="noStrike" spc="-1">
                <a:solidFill>
                  <a:srgbClr val="000000"/>
                </a:solidFill>
                <a:latin typeface="Arial" panose="020B0604020202020204"/>
                <a:ea typeface="微软雅黑" panose="020B0503020204020204" charset="-122"/>
              </a:rPr>
              <a:t>、</a:t>
            </a:r>
            <a:r>
              <a:rPr lang="en-US" sz="2400" b="0" strike="noStrike" spc="-1">
                <a:solidFill>
                  <a:srgbClr val="000000"/>
                </a:solidFill>
                <a:latin typeface="Arial" panose="020B0604020202020204"/>
                <a:ea typeface="微软雅黑" panose="020B0503020204020204" charset="-122"/>
              </a:rPr>
              <a:t>Css </a:t>
            </a:r>
            <a:r>
              <a:rPr lang="zh-CN" altLang="en-US" sz="2400" b="0" strike="noStrike" spc="-1">
                <a:solidFill>
                  <a:srgbClr val="000000"/>
                </a:solidFill>
                <a:latin typeface="Arial" panose="020B0604020202020204"/>
                <a:ea typeface="微软雅黑" panose="020B0503020204020204" charset="-122"/>
              </a:rPr>
              <a:t>是同一个东西吗？</a:t>
            </a:r>
            <a:endParaRPr lang="en-US" sz="2400" b="0" strike="noStrike" spc="-1">
              <a:latin typeface="Arial" panose="020B0604020202020204"/>
            </a:endParaRPr>
          </a:p>
          <a:p>
            <a:pPr>
              <a:lnSpc>
                <a:spcPct val="100000"/>
              </a:lnSpc>
            </a:pPr>
            <a:endParaRPr lang="en-US" sz="2400" b="0" strike="noStrike" spc="-1">
              <a:latin typeface="Arial" panose="020B0604020202020204"/>
            </a:endParaRPr>
          </a:p>
        </p:txBody>
      </p:sp>
      <p:sp>
        <p:nvSpPr>
          <p:cNvPr id="77" name="CustomShape 2"/>
          <p:cNvSpPr/>
          <p:nvPr/>
        </p:nvSpPr>
        <p:spPr>
          <a:xfrm>
            <a:off x="1440000" y="3882555"/>
            <a:ext cx="9261360" cy="2467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latin typeface="Arial" panose="020B0604020202020204"/>
              </a:rPr>
              <a:t>Sass </a:t>
            </a:r>
            <a:r>
              <a:rPr lang="zh-CN" altLang="en-US" sz="2000" b="0" strike="noStrike" spc="-1">
                <a:latin typeface="Arial" panose="020B0604020202020204"/>
                <a:ea typeface="宋体" panose="02010600030101010101" pitchFamily="2" charset="-122"/>
              </a:rPr>
              <a:t>和</a:t>
            </a:r>
            <a:r>
              <a:rPr lang="en-US" sz="2000" b="0" strike="noStrike" spc="-1">
                <a:latin typeface="Arial" panose="020B0604020202020204"/>
              </a:rPr>
              <a:t> Scss </a:t>
            </a:r>
            <a:r>
              <a:rPr lang="zh-CN" altLang="en-US" sz="2000" b="0" strike="noStrike" spc="-1">
                <a:latin typeface="Arial" panose="020B0604020202020204"/>
                <a:ea typeface="宋体" panose="02010600030101010101" pitchFamily="2" charset="-122"/>
              </a:rPr>
              <a:t>都是 </a:t>
            </a:r>
            <a:r>
              <a:rPr lang="en-US" altLang="zh-CN" sz="2000" b="0" strike="noStrike" spc="-1">
                <a:latin typeface="Arial" panose="020B0604020202020204"/>
                <a:ea typeface="宋体" panose="02010600030101010101" pitchFamily="2" charset="-122"/>
              </a:rPr>
              <a:t>css </a:t>
            </a:r>
            <a:r>
              <a:rPr lang="zh-CN" altLang="en-US" sz="2000" b="0" strike="noStrike" spc="-1">
                <a:latin typeface="Arial" panose="020B0604020202020204"/>
                <a:ea typeface="宋体" panose="02010600030101010101" pitchFamily="2" charset="-122"/>
              </a:rPr>
              <a:t>的扩展语言；</a:t>
            </a:r>
            <a:endParaRPr lang="zh-CN" altLang="en-US" sz="2000" b="0" strike="noStrike" spc="-1">
              <a:latin typeface="Arial" panose="020B0604020202020204"/>
              <a:ea typeface="宋体" panose="02010600030101010101" pitchFamily="2" charset="-122"/>
            </a:endParaRPr>
          </a:p>
          <a:p>
            <a:pPr>
              <a:lnSpc>
                <a:spcPct val="100000"/>
              </a:lnSpc>
            </a:pPr>
            <a:r>
              <a:rPr lang="en-US" altLang="zh-CN" sz="2000" b="0" strike="noStrike" spc="-1">
                <a:latin typeface="Arial" panose="020B0604020202020204"/>
                <a:ea typeface="宋体" panose="02010600030101010101" pitchFamily="2" charset="-122"/>
              </a:rPr>
              <a:t>	sass</a:t>
            </a:r>
            <a:r>
              <a:rPr lang="zh-CN" altLang="en-US" sz="2000" b="0" strike="noStrike" spc="-1">
                <a:latin typeface="Arial" panose="020B0604020202020204"/>
                <a:ea typeface="宋体" panose="02010600030101010101" pitchFamily="2" charset="-122"/>
              </a:rPr>
              <a:t>和</a:t>
            </a:r>
            <a:r>
              <a:rPr lang="en-US" altLang="zh-CN" sz="2000" b="0" strike="noStrike" spc="-1">
                <a:latin typeface="Arial" panose="020B0604020202020204"/>
                <a:ea typeface="宋体" panose="02010600030101010101" pitchFamily="2" charset="-122"/>
              </a:rPr>
              <a:t>scss </a:t>
            </a:r>
            <a:r>
              <a:rPr lang="zh-CN" altLang="en-US" sz="2000" b="0" strike="noStrike" spc="-1">
                <a:latin typeface="Arial" panose="020B0604020202020204"/>
                <a:ea typeface="宋体" panose="02010600030101010101" pitchFamily="2" charset="-122"/>
              </a:rPr>
              <a:t>有写法上的区别：</a:t>
            </a:r>
            <a:r>
              <a:rPr lang="en-US" altLang="zh-CN" sz="2000" b="0" strike="noStrike" spc="-1">
                <a:latin typeface="Arial" panose="020B0604020202020204"/>
                <a:ea typeface="宋体" panose="02010600030101010101" pitchFamily="2" charset="-122"/>
              </a:rPr>
              <a:t>.sass</a:t>
            </a:r>
            <a:r>
              <a:rPr lang="zh-CN" altLang="en-US" sz="2000" b="0" strike="noStrike" spc="-1">
                <a:latin typeface="Arial" panose="020B0604020202020204"/>
                <a:ea typeface="宋体" panose="02010600030101010101" pitchFamily="2" charset="-122"/>
              </a:rPr>
              <a:t>格式没有花括号，使用缩</a:t>
            </a:r>
            <a:r>
              <a:rPr lang="en-US" altLang="zh-CN" sz="2000" b="0" strike="noStrike" spc="-1">
                <a:latin typeface="Arial" panose="020B0604020202020204"/>
                <a:ea typeface="宋体" panose="02010600030101010101" pitchFamily="2" charset="-122"/>
              </a:rPr>
              <a:t>	</a:t>
            </a:r>
            <a:r>
              <a:rPr lang="zh-CN" altLang="en-US" sz="2000" b="0" strike="noStrike" spc="-1">
                <a:latin typeface="Arial" panose="020B0604020202020204"/>
                <a:ea typeface="宋体" panose="02010600030101010101" pitchFamily="2" charset="-122"/>
              </a:rPr>
              <a:t>进控制</a:t>
            </a:r>
            <a:r>
              <a:rPr lang="en-US" altLang="zh-CN" sz="2000" b="0" strike="noStrike" spc="-1">
                <a:latin typeface="Arial" panose="020B0604020202020204"/>
                <a:ea typeface="宋体" panose="02010600030101010101" pitchFamily="2" charset="-122"/>
              </a:rPr>
              <a:t>	</a:t>
            </a:r>
            <a:r>
              <a:rPr lang="zh-CN" altLang="en-US" sz="2000" b="0" strike="noStrike" spc="-1">
                <a:latin typeface="Arial" panose="020B0604020202020204"/>
                <a:ea typeface="宋体" panose="02010600030101010101" pitchFamily="2" charset="-122"/>
              </a:rPr>
              <a:t>区域；</a:t>
            </a:r>
            <a:r>
              <a:rPr lang="en-US" altLang="zh-CN" sz="2000" b="0" strike="noStrike" spc="-1">
                <a:latin typeface="Arial" panose="020B0604020202020204"/>
                <a:ea typeface="宋体" panose="02010600030101010101" pitchFamily="2" charset="-122"/>
              </a:rPr>
              <a:t>.scss</a:t>
            </a:r>
            <a:r>
              <a:rPr lang="zh-CN" altLang="en-US" sz="2000" b="0" strike="noStrike" spc="-1">
                <a:latin typeface="Arial" panose="020B0604020202020204"/>
                <a:ea typeface="宋体" panose="02010600030101010101" pitchFamily="2" charset="-122"/>
              </a:rPr>
              <a:t>格式使用花括号和分号；</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r>
              <a:rPr lang="en-US" sz="2000" b="0" strike="noStrike" spc="-1">
                <a:latin typeface="Arial" panose="020B0604020202020204"/>
              </a:rPr>
              <a:t>Less </a:t>
            </a:r>
            <a:r>
              <a:rPr lang="zh-CN" altLang="en-US" sz="2000" b="0" strike="noStrike" spc="-1">
                <a:latin typeface="Arial" panose="020B0604020202020204"/>
                <a:ea typeface="宋体" panose="02010600030101010101" pitchFamily="2" charset="-122"/>
              </a:rPr>
              <a:t>：是另一种</a:t>
            </a:r>
            <a:r>
              <a:rPr lang="en-US" altLang="zh-CN" sz="2000" b="0" strike="noStrike" spc="-1">
                <a:latin typeface="Arial" panose="020B0604020202020204"/>
                <a:ea typeface="宋体" panose="02010600030101010101" pitchFamily="2" charset="-122"/>
              </a:rPr>
              <a:t>css</a:t>
            </a:r>
            <a:r>
              <a:rPr lang="zh-CN" altLang="en-US" sz="2000" b="0" strike="noStrike" spc="-1">
                <a:latin typeface="Arial" panose="020B0604020202020204"/>
                <a:ea typeface="宋体" panose="02010600030101010101" pitchFamily="2" charset="-122"/>
              </a:rPr>
              <a:t>扩展语言，不同于</a:t>
            </a:r>
            <a:r>
              <a:rPr lang="en-US" altLang="zh-CN" sz="2000" b="0" strike="noStrike" spc="-1">
                <a:latin typeface="Arial" panose="020B0604020202020204"/>
                <a:ea typeface="宋体" panose="02010600030101010101" pitchFamily="2" charset="-122"/>
              </a:rPr>
              <a:t>Sacc</a:t>
            </a:r>
            <a:r>
              <a:rPr lang="zh-CN" altLang="en-US" sz="2000" b="0" strike="noStrike" spc="-1">
                <a:latin typeface="Arial" panose="020B0604020202020204"/>
                <a:ea typeface="宋体" panose="02010600030101010101" pitchFamily="2" charset="-122"/>
              </a:rPr>
              <a:t>，编译环境不同；</a:t>
            </a:r>
            <a:endParaRPr lang="zh-CN" altLang="en-US" sz="2000" b="0" strike="noStrike" spc="-1">
              <a:latin typeface="Arial" panose="020B0604020202020204"/>
              <a:ea typeface="宋体" panose="02010600030101010101" pitchFamily="2" charset="-122"/>
            </a:endParaRPr>
          </a:p>
          <a:p>
            <a:pPr>
              <a:lnSpc>
                <a:spcPct val="100000"/>
              </a:lnSpc>
            </a:pPr>
            <a:r>
              <a:rPr lang="en-US" altLang="zh-CN" sz="2000" b="0" strike="noStrike" spc="-1">
                <a:latin typeface="Arial" panose="020B0604020202020204"/>
                <a:ea typeface="宋体" panose="02010600030101010101" pitchFamily="2" charset="-122"/>
              </a:rPr>
              <a:t>	Sass</a:t>
            </a:r>
            <a:r>
              <a:rPr lang="zh-CN" altLang="en-US" sz="2000" b="0" strike="noStrike" spc="-1">
                <a:latin typeface="Arial" panose="020B0604020202020204"/>
                <a:ea typeface="宋体" panose="02010600030101010101" pitchFamily="2" charset="-122"/>
              </a:rPr>
              <a:t>基于</a:t>
            </a:r>
            <a:r>
              <a:rPr lang="en-US" altLang="zh-CN" sz="2000" b="0" strike="noStrike" spc="-1">
                <a:latin typeface="Arial" panose="020B0604020202020204"/>
                <a:ea typeface="宋体" panose="02010600030101010101" pitchFamily="2" charset="-122"/>
              </a:rPr>
              <a:t>Ruby </a:t>
            </a:r>
            <a:r>
              <a:rPr lang="zh-CN" altLang="en-US" sz="2000" b="0" strike="noStrike" spc="-1">
                <a:latin typeface="Arial" panose="020B0604020202020204"/>
                <a:ea typeface="宋体" panose="02010600030101010101" pitchFamily="2" charset="-122"/>
              </a:rPr>
              <a:t>，</a:t>
            </a:r>
            <a:r>
              <a:rPr lang="en-US" altLang="zh-CN" sz="2000" b="0" strike="noStrike" spc="-1">
                <a:latin typeface="Arial" panose="020B0604020202020204"/>
                <a:ea typeface="宋体" panose="02010600030101010101" pitchFamily="2" charset="-122"/>
              </a:rPr>
              <a:t>Less </a:t>
            </a:r>
            <a:r>
              <a:rPr lang="zh-CN" altLang="en-US" sz="2000" b="0" strike="noStrike" spc="-1">
                <a:latin typeface="Arial" panose="020B0604020202020204"/>
                <a:ea typeface="宋体" panose="02010600030101010101" pitchFamily="2" charset="-122"/>
              </a:rPr>
              <a:t>基于</a:t>
            </a:r>
            <a:r>
              <a:rPr lang="en-US" altLang="zh-CN" sz="2000" b="0" strike="noStrike" spc="-1">
                <a:latin typeface="Arial" panose="020B0604020202020204"/>
                <a:ea typeface="宋体" panose="02010600030101010101" pitchFamily="2" charset="-122"/>
              </a:rPr>
              <a:t>less.js </a:t>
            </a:r>
            <a:r>
              <a:rPr lang="zh-CN" altLang="en-US" sz="2000" b="0" strike="noStrike" spc="-1">
                <a:latin typeface="Arial" panose="020B0604020202020204"/>
                <a:ea typeface="宋体" panose="02010600030101010101" pitchFamily="2" charset="-122"/>
              </a:rPr>
              <a:t>；</a:t>
            </a:r>
            <a:endParaRPr lang="zh-CN" altLang="en-US" sz="2400" b="0" strike="noStrike" spc="-1">
              <a:latin typeface="Arial" panose="020B0604020202020204"/>
              <a:ea typeface="宋体" panose="02010600030101010101" pitchFamily="2" charset="-122"/>
            </a:endParaRPr>
          </a:p>
          <a:p>
            <a:pPr>
              <a:lnSpc>
                <a:spcPct val="100000"/>
              </a:lnSpc>
            </a:pPr>
            <a:endParaRPr lang="zh-CN" altLang="en-US" sz="2400" b="0" strike="noStrike" spc="-1">
              <a:latin typeface="Arial" panose="020B0604020202020204"/>
              <a:ea typeface="宋体" panose="02010600030101010101" pitchFamily="2" charset="-122"/>
            </a:endParaRPr>
          </a:p>
          <a:p>
            <a:pPr>
              <a:lnSpc>
                <a:spcPct val="100000"/>
              </a:lnSpc>
            </a:pPr>
            <a:endParaRPr lang="zh-CN" altLang="en-US" sz="2400" b="0" strike="noStrike" spc="-1">
              <a:latin typeface="Arial" panose="020B0604020202020204"/>
              <a:ea typeface="宋体" panose="02010600030101010101" pitchFamily="2" charset="-122"/>
            </a:endParaRPr>
          </a:p>
          <a:p>
            <a:pPr>
              <a:lnSpc>
                <a:spcPct val="100000"/>
              </a:lnSpc>
            </a:pPr>
            <a:endParaRPr lang="zh-CN" altLang="en-US" sz="2400" b="0" strike="noStrike" spc="-1">
              <a:latin typeface="Arial" panose="020B0604020202020204"/>
              <a:ea typeface="宋体" panose="02010600030101010101" pitchFamily="2" charset="-122"/>
            </a:endParaRPr>
          </a:p>
          <a:p>
            <a:pPr>
              <a:lnSpc>
                <a:spcPct val="100000"/>
              </a:lnSpc>
            </a:pPr>
            <a:endParaRPr lang="zh-CN" altLang="en-US" sz="2400" b="0" strike="noStrike" spc="-1">
              <a:latin typeface="Arial" panose="020B0604020202020204"/>
              <a:ea typeface="宋体" panose="02010600030101010101" pitchFamily="2" charset="-122"/>
            </a:endParaRPr>
          </a:p>
        </p:txBody>
      </p:sp>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2"/>
          <p:cNvSpPr/>
          <p:nvPr/>
        </p:nvSpPr>
        <p:spPr>
          <a:xfrm>
            <a:off x="1060170" y="1189175"/>
            <a:ext cx="9261360" cy="4479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变量 </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　符号来标识变量；</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将CSS属性值定义成变量；</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fontAlgn="auto">
              <a:lnSpc>
                <a:spcPct val="110000"/>
              </a:lnSpc>
              <a:spcBef>
                <a:spcPts val="1200"/>
              </a:spcBef>
              <a:spcAft>
                <a:spcPts val="0"/>
              </a:spcAft>
            </a:pPr>
            <a:r>
              <a:rPr lang="en-US" sz="2000" b="1"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1.变量的声明</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 $变量名：变量值；       $nav-color: #F90;</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spcBef>
                <a:spcPts val="1200"/>
              </a:spcBef>
              <a:spcAft>
                <a:spcPts val="0"/>
              </a:spcAft>
            </a:pPr>
            <a:r>
              <a:rPr lang="en-US" sz="2000" b="1"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2.变量引用</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 当需要改变一个不同的值时，只需要改变这个变量的值，则	所有引	用此变量的地方	生成的值都会随之改变。</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spcBef>
                <a:spcPts val="1200"/>
              </a:spcBef>
              <a:spcAft>
                <a:spcPts val="0"/>
              </a:spcAft>
            </a:pPr>
            <a:r>
              <a:rPr lang="en-US" sz="2000" b="1"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3.变量命名</a:t>
            </a:r>
            <a:endParaRPr lang="en-US" sz="2000" b="1" strike="noStrike" spc="-1">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2000" b="1"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（符合一般的变量命名规范）</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20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 下划线和中划线互相兼容；</a:t>
            </a: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endParaRPr lang="en-US" sz="2000" b="0" strike="noStrike" spc="-1">
              <a:latin typeface="宋体" panose="02010600030101010101" pitchFamily="2" charset="-122"/>
              <a:ea typeface="宋体" panose="02010600030101010101" pitchFamily="2" charset="-122"/>
              <a:cs typeface="宋体" panose="02010600030101010101" pitchFamily="2" charset="-122"/>
            </a:endParaRPr>
          </a:p>
        </p:txBody>
      </p:sp>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sym typeface="+mn-ea"/>
              </a:rPr>
              <a:t>-</a:t>
            </a:r>
            <a:r>
              <a:rPr lang="zh-CN" altLang="en-US" sz="2800" dirty="0">
                <a:latin typeface="微软雅黑" panose="020B0503020204020204" charset="-122"/>
                <a:ea typeface="微软雅黑" panose="020B0503020204020204" charset="-122"/>
                <a:cs typeface="微软雅黑" panose="020B0503020204020204" charset="-122"/>
                <a:sym typeface="+mn-ea"/>
              </a:rPr>
              <a:t>变量</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384675" y="1834515"/>
            <a:ext cx="7905115" cy="4342130"/>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变量</a:t>
            </a:r>
            <a:endParaRPr lang="zh-CN" altLang="en-US"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3" name="CustomShape 3"/>
          <p:cNvSpPr/>
          <p:nvPr/>
        </p:nvSpPr>
        <p:spPr>
          <a:xfrm>
            <a:off x="583565" y="1891030"/>
            <a:ext cx="3888740" cy="42043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b="0" strike="noStrike" spc="-1">
                <a:latin typeface="宋体" panose="02010600030101010101" pitchFamily="2" charset="-122"/>
                <a:ea typeface="宋体" panose="02010600030101010101" pitchFamily="2" charset="-122"/>
                <a:cs typeface="宋体" panose="02010600030101010101" pitchFamily="2" charset="-122"/>
              </a:rPr>
              <a:t>声明一个变量：</a:t>
            </a:r>
            <a:r>
              <a:rPr lang="en-US" altLang="zh-CN" b="0" strike="noStrike" spc="-1">
                <a:latin typeface="宋体" panose="02010600030101010101" pitchFamily="2" charset="-122"/>
                <a:ea typeface="宋体" panose="02010600030101010101" pitchFamily="2" charset="-122"/>
                <a:cs typeface="宋体" panose="02010600030101010101" pitchFamily="2" charset="-122"/>
              </a:rPr>
              <a:t>$bianlingming</a:t>
            </a:r>
            <a:endParaRPr lang="en-US" altLang="zh-CN"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zh-CN" altLang="en-US" b="0" strike="noStrike" spc="-1">
                <a:latin typeface="宋体" panose="02010600030101010101" pitchFamily="2" charset="-122"/>
                <a:ea typeface="宋体" panose="02010600030101010101" pitchFamily="2" charset="-122"/>
                <a:cs typeface="宋体" panose="02010600030101010101" pitchFamily="2" charset="-122"/>
              </a:rPr>
              <a:t>之后引用该变量，即可获得该变量的值。</a:t>
            </a:r>
            <a:endParaRPr lang="zh-CN" alt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zh-CN" altLang="en-US" b="0" strike="noStrike" spc="-1">
                <a:latin typeface="宋体" panose="02010600030101010101" pitchFamily="2" charset="-122"/>
                <a:ea typeface="宋体" panose="02010600030101010101" pitchFamily="2" charset="-122"/>
                <a:cs typeface="宋体" panose="02010600030101010101" pitchFamily="2" charset="-122"/>
              </a:rPr>
              <a:t>我们更改这个变量的赋值，所有引用该变量的地方都会改变。</a:t>
            </a:r>
            <a:endParaRPr lang="zh-CN" altLang="en-US" b="0" strike="noStrike" spc="-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2"/>
          <p:cNvSpPr/>
          <p:nvPr/>
        </p:nvSpPr>
        <p:spPr>
          <a:xfrm>
            <a:off x="900000" y="1011240"/>
            <a:ext cx="926136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0" strike="noStrike" spc="-1">
                <a:solidFill>
                  <a:srgbClr val="000000"/>
                </a:solidFill>
                <a:latin typeface="Arial" panose="020B0604020202020204"/>
                <a:ea typeface="微软雅黑" panose="020B0503020204020204" charset="-122"/>
              </a:rPr>
              <a:t>嵌套CSS规则</a:t>
            </a:r>
            <a:endParaRPr lang="en-US" sz="2400" b="0" strike="noStrike" spc="-1">
              <a:latin typeface="Arial" panose="020B0604020202020204"/>
            </a:endParaRPr>
          </a:p>
        </p:txBody>
      </p:sp>
      <p:sp>
        <p:nvSpPr>
          <p:cNvPr id="83" name="CustomShape 3"/>
          <p:cNvSpPr/>
          <p:nvPr/>
        </p:nvSpPr>
        <p:spPr>
          <a:xfrm>
            <a:off x="583565" y="1891030"/>
            <a:ext cx="4658995" cy="42043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常规写法*/</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#content article h1 { color: #333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#content article p { margin-bottom: 1.4em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#content aside { background-color: #EEE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//使用sass可以简化</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#content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article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h1 { color: #333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p { margin-bottom: 1.4em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aside { background-color: #EEE }</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​​//编译后结果同常规写法一样</a:t>
            </a:r>
            <a:endParaRPr lang="en-US"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b="0" strike="noStrike" spc="-1">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5242560" y="1891030"/>
            <a:ext cx="7818755" cy="3757295"/>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a:t>
            </a:r>
            <a:r>
              <a:rPr lang="en-US" sz="2800" spc="-1">
                <a:solidFill>
                  <a:srgbClr val="000000"/>
                </a:solidFill>
                <a:latin typeface="微软雅黑" panose="020B0503020204020204" charset="-122"/>
                <a:ea typeface="微软雅黑" panose="020B0503020204020204" charset="-122"/>
                <a:cs typeface="微软雅黑" panose="020B0503020204020204" charset="-122"/>
                <a:sym typeface="+mn-ea"/>
              </a:rPr>
              <a:t>嵌套</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2"/>
          <p:cNvSpPr/>
          <p:nvPr/>
        </p:nvSpPr>
        <p:spPr>
          <a:xfrm>
            <a:off x="900000" y="1011240"/>
            <a:ext cx="926136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latin typeface="Arial" panose="020B0604020202020204"/>
                <a:ea typeface="微软雅黑" panose="020B0503020204020204" charset="-122"/>
              </a:rPr>
              <a:t>-群组选择器的嵌套</a:t>
            </a:r>
            <a:endParaRPr lang="en-US" sz="2000" b="0" strike="noStrike" spc="-1">
              <a:latin typeface="Arial" panose="020B0604020202020204"/>
            </a:endParaRPr>
          </a:p>
        </p:txBody>
      </p:sp>
      <p:sp>
        <p:nvSpPr>
          <p:cNvPr id="87" name="CustomShape 3"/>
          <p:cNvSpPr/>
          <p:nvPr/>
        </p:nvSpPr>
        <p:spPr>
          <a:xfrm>
            <a:off x="899795" y="1621790"/>
            <a:ext cx="10754995" cy="36556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//案例一：同时改变.container下的h1,h2,h3的margin-bottom:</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.container {</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  h1, h2, h3 {margin-bottom: .8em}</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//编译后</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sz="1800" b="0" strike="noStrike" spc="-1">
                <a:solidFill>
                  <a:srgbClr val="000000"/>
                </a:solidFill>
                <a:latin typeface="宋体" panose="02010600030101010101" pitchFamily="2" charset="-122"/>
                <a:ea typeface="宋体" panose="02010600030101010101" pitchFamily="2" charset="-122"/>
                <a:cs typeface="宋体" panose="02010600030101010101" pitchFamily="2" charset="-122"/>
              </a:rPr>
              <a:t>.container h1, .container h2, .container h3 { margin-bottom: .8em }</a:t>
            </a: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a:p>
            <a:pPr>
              <a:lnSpc>
                <a:spcPct val="100000"/>
              </a:lnSpc>
            </a:pPr>
            <a:endParaRPr lang="en-US" sz="1800" b="0" strike="noStrike" spc="-1">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899795" y="3736340"/>
            <a:ext cx="8542655" cy="2065020"/>
          </a:xfrm>
          <a:prstGeom prst="rect">
            <a:avLst/>
          </a:prstGeom>
        </p:spPr>
      </p:pic>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51109" y="254328"/>
            <a:ext cx="681725" cy="521970"/>
          </a:xfrm>
          <a:prstGeom prst="rect">
            <a:avLst/>
          </a:prstGeom>
          <a:noFill/>
        </p:spPr>
        <p:txBody>
          <a:bodyPr wrap="square" rtlCol="0">
            <a:spAutoFit/>
          </a:bodyPr>
          <a:p>
            <a:r>
              <a:rPr lang="en-US" altLang="zh-CN" sz="2800" dirty="0" smtClean="0">
                <a:latin typeface="+mj-lt"/>
                <a:ea typeface="+mj-ea"/>
              </a:rPr>
              <a:t>01</a:t>
            </a:r>
            <a:endParaRPr lang="en-US" altLang="zh-CN" sz="2800" dirty="0">
              <a:latin typeface="+mj-lt"/>
              <a:ea typeface="+mj-ea"/>
            </a:endParaRPr>
          </a:p>
        </p:txBody>
      </p:sp>
      <p:sp>
        <p:nvSpPr>
          <p:cNvPr id="42" name="文本框 41"/>
          <p:cNvSpPr txBox="1"/>
          <p:nvPr/>
        </p:nvSpPr>
        <p:spPr>
          <a:xfrm>
            <a:off x="1402304" y="241629"/>
            <a:ext cx="5136482" cy="521970"/>
          </a:xfrm>
          <a:prstGeom prst="rect">
            <a:avLst/>
          </a:prstGeom>
          <a:noFill/>
        </p:spPr>
        <p:txBody>
          <a:bodyPr wrap="square" rtlCol="0">
            <a:spAutoFit/>
          </a:bodyPr>
          <a:p>
            <a:r>
              <a:rPr lang="en-US" altLang="zh-CN" sz="2800" dirty="0">
                <a:latin typeface="微软雅黑" panose="020B0503020204020204" charset="-122"/>
                <a:ea typeface="微软雅黑" panose="020B0503020204020204" charset="-122"/>
                <a:cs typeface="微软雅黑" panose="020B0503020204020204" charset="-122"/>
              </a:rPr>
              <a:t>Sass</a:t>
            </a:r>
            <a:r>
              <a:rPr lang="zh-CN" altLang="en-US" sz="2800" dirty="0">
                <a:latin typeface="微软雅黑" panose="020B0503020204020204" charset="-122"/>
                <a:ea typeface="微软雅黑" panose="020B0503020204020204" charset="-122"/>
                <a:cs typeface="微软雅黑" panose="020B0503020204020204" charset="-122"/>
              </a:rPr>
              <a:t>概述</a:t>
            </a:r>
            <a:r>
              <a:rPr lang="en-US" altLang="zh-CN" sz="2800" dirty="0">
                <a:latin typeface="微软雅黑" panose="020B0503020204020204" charset="-122"/>
                <a:ea typeface="微软雅黑" panose="020B0503020204020204" charset="-122"/>
                <a:cs typeface="微软雅黑" panose="020B0503020204020204" charset="-122"/>
              </a:rPr>
              <a:t>-</a:t>
            </a:r>
            <a:r>
              <a:rPr lang="en-US" sz="2800" spc="-1">
                <a:solidFill>
                  <a:srgbClr val="000000"/>
                </a:solidFill>
                <a:latin typeface="微软雅黑" panose="020B0503020204020204" charset="-122"/>
                <a:ea typeface="微软雅黑" panose="020B0503020204020204" charset="-122"/>
                <a:cs typeface="微软雅黑" panose="020B0503020204020204" charset="-122"/>
                <a:sym typeface="+mn-ea"/>
              </a:rPr>
              <a:t>嵌套</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3422</Words>
  <Application>WPS 演示</Application>
  <PresentationFormat/>
  <Paragraphs>420</Paragraphs>
  <Slides>37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37</vt:i4>
      </vt:variant>
    </vt:vector>
  </HeadingPairs>
  <TitlesOfParts>
    <vt:vector size="53" baseType="lpstr">
      <vt:lpstr>Arial</vt:lpstr>
      <vt:lpstr>宋体</vt:lpstr>
      <vt:lpstr>Wingdings</vt:lpstr>
      <vt:lpstr>Agency FB</vt:lpstr>
      <vt:lpstr>微软雅黑</vt:lpstr>
      <vt:lpstr>Arial</vt:lpstr>
      <vt:lpstr>Times New Roman</vt:lpstr>
      <vt:lpstr>黑体</vt:lpstr>
      <vt:lpstr>Mistral</vt:lpstr>
      <vt:lpstr>幼圆</vt:lpstr>
      <vt:lpstr>Arial Unicode MS</vt:lpstr>
      <vt:lpstr>DejaVu Sans</vt:lpstr>
      <vt:lpstr>Segoe Print</vt:lpstr>
      <vt:lpstr>Batang</vt:lpstr>
      <vt:lpstr>Mongolian Baiti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已经学会了Sass！ 请你把它用起来！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acer</cp:lastModifiedBy>
  <cp:revision>82</cp:revision>
  <dcterms:created xsi:type="dcterms:W3CDTF">2019-09-02T05:37:00Z</dcterms:created>
  <dcterms:modified xsi:type="dcterms:W3CDTF">2019-09-04T01:29:45Z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2052-10.8.2.7072</vt:lpwstr>
  </property>
  <property fmtid="{D5CDD505-2E9C-101B-9397-08002B2CF9AE}" pid="6" name="LinksUpToDate">
    <vt:bool>false</vt:bool>
  </property>
  <property fmtid="{D5CDD505-2E9C-101B-9397-08002B2CF9AE}" pid="7" name="MMClips">
    <vt:i4>0</vt:i4>
  </property>
  <property fmtid="{D5CDD505-2E9C-101B-9397-08002B2CF9AE}" pid="8" name="Notes">
    <vt:i4>26</vt:i4>
  </property>
  <property fmtid="{D5CDD505-2E9C-101B-9397-08002B2CF9AE}" pid="9" name="PresentationFormat">
    <vt:lpwstr>自定义</vt:lpwstr>
  </property>
  <property fmtid="{D5CDD505-2E9C-101B-9397-08002B2CF9AE}" pid="10" name="ScaleCrop">
    <vt:bool>false</vt:bool>
  </property>
  <property fmtid="{D5CDD505-2E9C-101B-9397-08002B2CF9AE}" pid="11" name="ShareDoc">
    <vt:bool>false</vt:bool>
  </property>
  <property fmtid="{D5CDD505-2E9C-101B-9397-08002B2CF9AE}" pid="12" name="Slides">
    <vt:i4>8</vt:i4>
  </property>
</Properties>
</file>