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Robo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9D6CD04-D6F7-49F2-BDB0-BB264FB8D57D}">
  <a:tblStyle styleId="{29D6CD04-D6F7-49F2-BDB0-BB264FB8D5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37EB36C-9C0F-481E-A371-E1B9CC756AA7}"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5cbdfb20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5cbdfb20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5b4037d7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5b4037d7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5cbdfb20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5cbdfb20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5cbdfb20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5cbdfb20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5b4037d7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5b4037d7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6e9496a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6e9496a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6e9496aa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6e9496aa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6e9496aa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6e9496aa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14a4f4da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14a4f4da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6e9496aa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6e9496aa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5b4037d7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5b4037d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6e9496aa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6e9496aa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6e9496aa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6e9496aa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6e9496aa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6e9496aa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6e9496aa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6e9496aa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14a4f4da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14a4f4da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5cbdfb20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5cbdfb20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6dff3c64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6dff3c64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6e4e1649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6e4e1649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5b4037d71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5b4037d7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6e9496aa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6e9496aa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5a0e5775b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5a0e5775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5a0e5775b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5a0e5775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5a0e5775b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5a0e5775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5a0e5775b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5a0e5775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45a0e5775b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5a0e5775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5a0e5775b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5a0e5775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5a0e5775b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5a0e5775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45a0e5775b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5a0e5775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5cbdfb2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5cbdfb2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45a0e5775b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45a0e5775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5b4037d7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5b4037d7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6e9496aa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6e9496aa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5cbdfb20a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5cbdfb2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5cbdfb20a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5cbdfb20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5cbdfb20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5cbdfb20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ieeexplore.ieee.org/document/1221736/" TargetMode="External"/><Relationship Id="rId4" Type="http://schemas.openxmlformats.org/officeDocument/2006/relationships/hyperlink" Target="https://ieeexplore.ieee.org/document/1221736/" TargetMode="External"/><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hyperlink" Target="http://ieeexplore.ieee.org/stamp/stamp.jsp?tp=&amp;arnumber=4813468&amp;isnumber=4813301" TargetMode="External"/><Relationship Id="rId4" Type="http://schemas.openxmlformats.org/officeDocument/2006/relationships/hyperlink" Target="http://ieeexplore.ieee.org/stamp/stamp.jsp?tp=&amp;arnumber=1651368&amp;isnumber=34625" TargetMode="External"/><Relationship Id="rId5" Type="http://schemas.openxmlformats.org/officeDocument/2006/relationships/hyperlink" Target="http://ieeexplore.ieee.org/stamp/stamp.jsp?tp=&amp;arnumber=1221736&amp;isnumber=27437" TargetMode="External"/><Relationship Id="rId6" Type="http://schemas.openxmlformats.org/officeDocument/2006/relationships/hyperlink" Target="http://mirlab.org/jang/books/dcpr/dpDtw.asp?title=8-4%20Dynamic%20Time%20Warp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8.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6.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30.png"/><Relationship Id="rId8"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578250" y="588150"/>
            <a:ext cx="8222100" cy="90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Motion Clustering using ML</a:t>
            </a:r>
            <a:endParaRPr/>
          </a:p>
        </p:txBody>
      </p:sp>
      <p:sp>
        <p:nvSpPr>
          <p:cNvPr id="68" name="Google Shape;68;p13"/>
          <p:cNvSpPr txBox="1"/>
          <p:nvPr>
            <p:ph idx="1" type="subTitle"/>
          </p:nvPr>
        </p:nvSpPr>
        <p:spPr>
          <a:xfrm>
            <a:off x="5594025" y="2914275"/>
            <a:ext cx="3431700" cy="145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Presentation by</a:t>
            </a:r>
            <a:endParaRPr sz="2000"/>
          </a:p>
          <a:p>
            <a:pPr indent="0" lvl="0" marL="0" rtl="0" algn="ctr">
              <a:spcBef>
                <a:spcPts val="0"/>
              </a:spcBef>
              <a:spcAft>
                <a:spcPts val="0"/>
              </a:spcAft>
              <a:buNone/>
            </a:pPr>
            <a:r>
              <a:rPr lang="en" sz="2000"/>
              <a:t>K.S.Satish Kumar</a:t>
            </a:r>
            <a:endParaRPr sz="2000"/>
          </a:p>
          <a:p>
            <a:pPr indent="0" lvl="0" marL="0" rtl="0" algn="ctr">
              <a:spcBef>
                <a:spcPts val="0"/>
              </a:spcBef>
              <a:spcAft>
                <a:spcPts val="0"/>
              </a:spcAft>
              <a:buNone/>
            </a:pPr>
            <a:r>
              <a:rPr lang="en" sz="2000"/>
              <a:t>15CS10018</a:t>
            </a:r>
            <a:endParaRPr sz="2000"/>
          </a:p>
        </p:txBody>
      </p:sp>
      <p:sp>
        <p:nvSpPr>
          <p:cNvPr id="69" name="Google Shape;69;p13"/>
          <p:cNvSpPr txBox="1"/>
          <p:nvPr>
            <p:ph idx="1" type="subTitle"/>
          </p:nvPr>
        </p:nvSpPr>
        <p:spPr>
          <a:xfrm>
            <a:off x="327600" y="2914275"/>
            <a:ext cx="3431700" cy="145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Guided</a:t>
            </a:r>
            <a:r>
              <a:rPr lang="en" sz="2000"/>
              <a:t> by</a:t>
            </a:r>
            <a:endParaRPr sz="2000"/>
          </a:p>
          <a:p>
            <a:pPr indent="0" lvl="0" marL="0" rtl="0" algn="ctr">
              <a:spcBef>
                <a:spcPts val="0"/>
              </a:spcBef>
              <a:spcAft>
                <a:spcPts val="0"/>
              </a:spcAft>
              <a:buNone/>
            </a:pPr>
            <a:r>
              <a:rPr lang="en" sz="2000"/>
              <a:t>Prof.Partha Pratim Das,</a:t>
            </a:r>
            <a:endParaRPr sz="2000"/>
          </a:p>
          <a:p>
            <a:pPr indent="0" lvl="0" marL="0" rtl="0" algn="ctr">
              <a:spcBef>
                <a:spcPts val="0"/>
              </a:spcBef>
              <a:spcAft>
                <a:spcPts val="0"/>
              </a:spcAft>
              <a:buNone/>
            </a:pPr>
            <a:r>
              <a:rPr lang="en">
                <a:solidFill>
                  <a:srgbClr val="FFFFFF"/>
                </a:solidFill>
              </a:rPr>
              <a:t>PhD Scholar:</a:t>
            </a:r>
            <a:r>
              <a:rPr lang="en" sz="2000"/>
              <a:t>Himadri Bhuyan</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Dynamic Time Warping</a:t>
            </a:r>
            <a:endParaRPr/>
          </a:p>
        </p:txBody>
      </p:sp>
      <p:sp>
        <p:nvSpPr>
          <p:cNvPr id="127" name="Google Shape;127;p22"/>
          <p:cNvSpPr txBox="1"/>
          <p:nvPr/>
        </p:nvSpPr>
        <p:spPr>
          <a:xfrm>
            <a:off x="265950" y="901050"/>
            <a:ext cx="8612100" cy="4117200"/>
          </a:xfrm>
          <a:prstGeom prst="rect">
            <a:avLst/>
          </a:prstGeom>
          <a:noFill/>
          <a:ln>
            <a:noFill/>
          </a:ln>
        </p:spPr>
        <p:txBody>
          <a:bodyPr anchorCtr="0" anchor="t" bIns="91425" lIns="91425" spcFirstLastPara="1" rIns="91425" wrap="square" tIns="91425">
            <a:noAutofit/>
          </a:bodyPr>
          <a:lstStyle/>
          <a:p>
            <a:pPr indent="-330200" lvl="0" marL="457200" rtl="0" algn="l">
              <a:lnSpc>
                <a:spcPct val="80000"/>
              </a:lnSpc>
              <a:spcBef>
                <a:spcPts val="800"/>
              </a:spcBef>
              <a:spcAft>
                <a:spcPts val="0"/>
              </a:spcAft>
              <a:buSzPts val="1600"/>
              <a:buChar char="●"/>
            </a:pPr>
            <a:r>
              <a:rPr lang="en" sz="1600"/>
              <a:t>It finds an optimal match between two sequences of feature vectors which allows for stretched and compressed sections of the sequence.</a:t>
            </a:r>
            <a:endParaRPr sz="1600"/>
          </a:p>
          <a:p>
            <a:pPr indent="0" lvl="0" marL="914400" rtl="0" algn="l">
              <a:lnSpc>
                <a:spcPct val="80000"/>
              </a:lnSpc>
              <a:spcBef>
                <a:spcPts val="1000"/>
              </a:spcBef>
              <a:spcAft>
                <a:spcPts val="0"/>
              </a:spcAft>
              <a:buNone/>
            </a:pPr>
            <a:r>
              <a:rPr b="1" lang="en" sz="1800">
                <a:latin typeface="Roboto"/>
                <a:ea typeface="Roboto"/>
                <a:cs typeface="Roboto"/>
                <a:sym typeface="Roboto"/>
              </a:rPr>
              <a:t>	</a:t>
            </a:r>
            <a:endParaRPr b="1" sz="1800">
              <a:latin typeface="Roboto"/>
              <a:ea typeface="Roboto"/>
              <a:cs typeface="Roboto"/>
              <a:sym typeface="Roboto"/>
            </a:endParaRPr>
          </a:p>
          <a:p>
            <a:pPr indent="0" lvl="0" marL="0" rtl="0" algn="l">
              <a:spcBef>
                <a:spcPts val="1000"/>
              </a:spcBef>
              <a:spcAft>
                <a:spcPts val="0"/>
              </a:spcAft>
              <a:buNone/>
            </a:pPr>
            <a:r>
              <a:t/>
            </a:r>
            <a:endParaRPr b="1" sz="1800">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a:p>
            <a:pPr indent="0" lvl="0" marL="914400" rtl="0" algn="l">
              <a:spcBef>
                <a:spcPts val="0"/>
              </a:spcBef>
              <a:spcAft>
                <a:spcPts val="0"/>
              </a:spcAft>
              <a:buNone/>
            </a:pPr>
            <a:r>
              <a:t/>
            </a:r>
            <a:endParaRPr sz="1800">
              <a:solidFill>
                <a:srgbClr val="00264C"/>
              </a:solidFill>
            </a:endParaRPr>
          </a:p>
          <a:p>
            <a:pPr indent="-330200" lvl="0" marL="457200" rtl="0" algn="l">
              <a:spcBef>
                <a:spcPts val="0"/>
              </a:spcBef>
              <a:spcAft>
                <a:spcPts val="0"/>
              </a:spcAft>
              <a:buSzPts val="1600"/>
              <a:buFont typeface="Times New Roman"/>
              <a:buChar char="●"/>
            </a:pPr>
            <a:r>
              <a:rPr lang="en" sz="1600"/>
              <a:t>Solved using the following dynamic programming approach</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solidFill>
                  <a:srgbClr val="00264C"/>
                </a:solidFill>
                <a:latin typeface="Times New Roman"/>
                <a:ea typeface="Times New Roman"/>
                <a:cs typeface="Times New Roman"/>
                <a:sym typeface="Times New Roman"/>
              </a:rPr>
              <a:t>                 	</a:t>
            </a:r>
            <a:endParaRPr sz="1800">
              <a:solidFill>
                <a:srgbClr val="00264C"/>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p:txBody>
      </p:sp>
      <p:pic>
        <p:nvPicPr>
          <p:cNvPr id="128" name="Google Shape;128;p22"/>
          <p:cNvPicPr preferRelativeResize="0"/>
          <p:nvPr/>
        </p:nvPicPr>
        <p:blipFill>
          <a:blip r:embed="rId3">
            <a:alphaModFix/>
          </a:blip>
          <a:stretch>
            <a:fillRect/>
          </a:stretch>
        </p:blipFill>
        <p:spPr>
          <a:xfrm>
            <a:off x="2749525" y="1564988"/>
            <a:ext cx="4157100" cy="2013525"/>
          </a:xfrm>
          <a:prstGeom prst="rect">
            <a:avLst/>
          </a:prstGeom>
          <a:noFill/>
          <a:ln>
            <a:noFill/>
          </a:ln>
        </p:spPr>
      </p:pic>
      <p:pic>
        <p:nvPicPr>
          <p:cNvPr descr="g(i, j) = min ( g(i – 1, j – 1) + 2* d(i, j), g(i, j – 1) + d(i, j),  g(i – 1, j) + d(i, j) )&#10;" id="129" name="Google Shape;129;p22" title="MathEquation,#000000"/>
          <p:cNvPicPr preferRelativeResize="0"/>
          <p:nvPr/>
        </p:nvPicPr>
        <p:blipFill>
          <a:blip r:embed="rId4">
            <a:alphaModFix/>
          </a:blip>
          <a:stretch>
            <a:fillRect/>
          </a:stretch>
        </p:blipFill>
        <p:spPr>
          <a:xfrm>
            <a:off x="731300" y="4179875"/>
            <a:ext cx="8193548" cy="317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Dancer 1 Natta 1 </a:t>
            </a:r>
            <a:r>
              <a:rPr lang="en"/>
              <a:t>Similarity Matrix</a:t>
            </a:r>
            <a:endParaRPr/>
          </a:p>
        </p:txBody>
      </p:sp>
      <p:sp>
        <p:nvSpPr>
          <p:cNvPr id="135" name="Google Shape;135;p23"/>
          <p:cNvSpPr txBox="1"/>
          <p:nvPr/>
        </p:nvSpPr>
        <p:spPr>
          <a:xfrm>
            <a:off x="4640700" y="926075"/>
            <a:ext cx="3969300" cy="38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Similarity Matrix</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The fig on the left shows how much similar each motion is to the other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Observations: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Similarity b/w all M2 motions is high(see second row)</a:t>
            </a:r>
            <a:br>
              <a:rPr lang="en"/>
            </a:br>
            <a:br>
              <a:rPr lang="en"/>
            </a:br>
            <a:r>
              <a:rPr lang="en"/>
              <a:t>For some motions the similarity is not so good( for first motion) </a:t>
            </a:r>
            <a:endParaRPr/>
          </a:p>
          <a:p>
            <a:pPr indent="0" lvl="0" marL="0" rtl="0" algn="l">
              <a:spcBef>
                <a:spcPts val="0"/>
              </a:spcBef>
              <a:spcAft>
                <a:spcPts val="0"/>
              </a:spcAft>
              <a:buNone/>
            </a:pPr>
            <a:r>
              <a:t/>
            </a:r>
            <a:endParaRPr/>
          </a:p>
        </p:txBody>
      </p:sp>
      <p:pic>
        <p:nvPicPr>
          <p:cNvPr id="136" name="Google Shape;136;p23"/>
          <p:cNvPicPr preferRelativeResize="0"/>
          <p:nvPr/>
        </p:nvPicPr>
        <p:blipFill>
          <a:blip r:embed="rId3">
            <a:alphaModFix/>
          </a:blip>
          <a:stretch>
            <a:fillRect/>
          </a:stretch>
        </p:blipFill>
        <p:spPr>
          <a:xfrm>
            <a:off x="98250" y="771450"/>
            <a:ext cx="4256825" cy="414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142" name="Google Shape;142;p24"/>
          <p:cNvSpPr txBox="1"/>
          <p:nvPr/>
        </p:nvSpPr>
        <p:spPr>
          <a:xfrm>
            <a:off x="175200" y="863500"/>
            <a:ext cx="8749500" cy="41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b="1" lang="en" sz="1600"/>
              <a:t> Spectral Clustering[</a:t>
            </a:r>
            <a:r>
              <a:rPr b="1" lang="en" sz="1600" u="sng">
                <a:solidFill>
                  <a:schemeClr val="hlink"/>
                </a:solidFill>
                <a:hlinkClick r:id="rId3"/>
              </a:rPr>
              <a:t>3</a:t>
            </a:r>
            <a:r>
              <a:rPr b="1" lang="en" sz="1600"/>
              <a:t>] :</a:t>
            </a:r>
            <a:endParaRPr b="1" sz="1600"/>
          </a:p>
          <a:p>
            <a:pPr indent="-330200" lvl="0" marL="457200" rtl="0" algn="l">
              <a:lnSpc>
                <a:spcPct val="115000"/>
              </a:lnSpc>
              <a:spcBef>
                <a:spcPts val="1000"/>
              </a:spcBef>
              <a:spcAft>
                <a:spcPts val="0"/>
              </a:spcAft>
              <a:buClr>
                <a:srgbClr val="8D1415"/>
              </a:buClr>
              <a:buSzPts val="1600"/>
              <a:buChar char="•"/>
            </a:pPr>
            <a:r>
              <a:rPr lang="en" sz="1600"/>
              <a:t>Need to specify no of clusters</a:t>
            </a:r>
            <a:endParaRPr sz="1600"/>
          </a:p>
          <a:p>
            <a:pPr indent="-330200" lvl="0" marL="457200" rtl="0" algn="l">
              <a:lnSpc>
                <a:spcPct val="115000"/>
              </a:lnSpc>
              <a:spcBef>
                <a:spcPts val="0"/>
              </a:spcBef>
              <a:spcAft>
                <a:spcPts val="0"/>
              </a:spcAft>
              <a:buClr>
                <a:srgbClr val="8D1415"/>
              </a:buClr>
              <a:buSzPts val="1600"/>
              <a:buChar char="•"/>
            </a:pPr>
            <a:r>
              <a:rPr lang="en" sz="1600"/>
              <a:t>Worked pretty good for simple motions and when every cluster have nearly same size.</a:t>
            </a:r>
            <a:endParaRPr sz="1600"/>
          </a:p>
          <a:p>
            <a:pPr indent="-330200" lvl="0" marL="457200" rtl="0" algn="l">
              <a:lnSpc>
                <a:spcPct val="115000"/>
              </a:lnSpc>
              <a:spcBef>
                <a:spcPts val="0"/>
              </a:spcBef>
              <a:spcAft>
                <a:spcPts val="0"/>
              </a:spcAft>
              <a:buClr>
                <a:srgbClr val="8D1415"/>
              </a:buClr>
              <a:buSzPts val="1600"/>
              <a:buChar char="•"/>
            </a:pPr>
            <a:r>
              <a:rPr lang="en" sz="1600">
                <a:latin typeface="Roboto"/>
                <a:ea typeface="Roboto"/>
                <a:cs typeface="Roboto"/>
                <a:sym typeface="Roboto"/>
              </a:rPr>
              <a:t>Spectral clustering models the objective function as a graph spectrum problem </a:t>
            </a:r>
            <a:endParaRPr sz="1600">
              <a:latin typeface="Roboto"/>
              <a:ea typeface="Roboto"/>
              <a:cs typeface="Roboto"/>
              <a:sym typeface="Roboto"/>
            </a:endParaRPr>
          </a:p>
          <a:p>
            <a:pPr indent="0" lvl="0" marL="0" rtl="0" algn="l">
              <a:lnSpc>
                <a:spcPct val="115000"/>
              </a:lnSpc>
              <a:spcBef>
                <a:spcPts val="1600"/>
              </a:spcBef>
              <a:spcAft>
                <a:spcPts val="0"/>
              </a:spcAft>
              <a:buNone/>
            </a:pPr>
            <a:r>
              <a:t/>
            </a:r>
            <a:endParaRPr sz="1600">
              <a:latin typeface="Roboto"/>
              <a:ea typeface="Roboto"/>
              <a:cs typeface="Roboto"/>
              <a:sym typeface="Roboto"/>
            </a:endParaRPr>
          </a:p>
          <a:p>
            <a:pPr indent="-330200" lvl="0" marL="457200" rtl="0" algn="l">
              <a:lnSpc>
                <a:spcPct val="115000"/>
              </a:lnSpc>
              <a:spcBef>
                <a:spcPts val="1600"/>
              </a:spcBef>
              <a:spcAft>
                <a:spcPts val="0"/>
              </a:spcAft>
              <a:buSzPts val="1600"/>
              <a:buFont typeface="Roboto"/>
              <a:buChar char="●"/>
            </a:pPr>
            <a:r>
              <a:rPr lang="en" sz="1600">
                <a:latin typeface="Roboto"/>
                <a:ea typeface="Roboto"/>
                <a:cs typeface="Roboto"/>
                <a:sym typeface="Roboto"/>
              </a:rPr>
              <a:t>Also tried Affinity Propagation for automatically  determining no of clusters but didn't worked well.</a:t>
            </a:r>
            <a:endParaRPr sz="1600">
              <a:latin typeface="Roboto"/>
              <a:ea typeface="Roboto"/>
              <a:cs typeface="Roboto"/>
              <a:sym typeface="Roboto"/>
            </a:endParaRPr>
          </a:p>
          <a:p>
            <a:pPr indent="0" lvl="0" marL="914400" rtl="0" algn="l">
              <a:lnSpc>
                <a:spcPct val="115000"/>
              </a:lnSpc>
              <a:spcBef>
                <a:spcPts val="1600"/>
              </a:spcBef>
              <a:spcAft>
                <a:spcPts val="0"/>
              </a:spcAft>
              <a:buNone/>
            </a:pPr>
            <a:r>
              <a:t/>
            </a:r>
            <a:endParaRPr sz="1600">
              <a:latin typeface="Roboto"/>
              <a:ea typeface="Roboto"/>
              <a:cs typeface="Roboto"/>
              <a:sym typeface="Roboto"/>
            </a:endParaRPr>
          </a:p>
          <a:p>
            <a:pPr indent="0" lvl="0" marL="0" rtl="0" algn="l">
              <a:spcBef>
                <a:spcPts val="160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100"/>
              <a:t>[</a:t>
            </a:r>
            <a:r>
              <a:rPr lang="en" sz="1100" u="sng">
                <a:solidFill>
                  <a:schemeClr val="hlink"/>
                </a:solidFill>
                <a:hlinkClick r:id="rId4"/>
              </a:rPr>
              <a:t>3</a:t>
            </a:r>
            <a:r>
              <a:rPr lang="en" sz="1100"/>
              <a:t>]Hongbin Wang and Hua Lin, ”A spectral clustering approach to motion segmentation based on motion trajectory,” 2003 ICME ’03. </a:t>
            </a:r>
            <a:endParaRPr b="1" sz="1600"/>
          </a:p>
          <a:p>
            <a:pPr indent="0" lvl="0" marL="0" rtl="0" algn="l">
              <a:spcBef>
                <a:spcPts val="0"/>
              </a:spcBef>
              <a:spcAft>
                <a:spcPts val="0"/>
              </a:spcAft>
              <a:buNone/>
            </a:pPr>
            <a:r>
              <a:t/>
            </a:r>
            <a:endParaRPr/>
          </a:p>
        </p:txBody>
      </p:sp>
      <p:pic>
        <p:nvPicPr>
          <p:cNvPr id="143" name="Google Shape;143;p24"/>
          <p:cNvPicPr preferRelativeResize="0"/>
          <p:nvPr/>
        </p:nvPicPr>
        <p:blipFill>
          <a:blip r:embed="rId5">
            <a:alphaModFix/>
          </a:blip>
          <a:stretch>
            <a:fillRect/>
          </a:stretch>
        </p:blipFill>
        <p:spPr>
          <a:xfrm>
            <a:off x="2095650" y="2390263"/>
            <a:ext cx="4381500" cy="561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Accuracy Measurement</a:t>
            </a:r>
            <a:endParaRPr/>
          </a:p>
        </p:txBody>
      </p:sp>
      <p:sp>
        <p:nvSpPr>
          <p:cNvPr id="149" name="Google Shape;149;p25"/>
          <p:cNvSpPr txBox="1"/>
          <p:nvPr/>
        </p:nvSpPr>
        <p:spPr>
          <a:xfrm>
            <a:off x="175200" y="851000"/>
            <a:ext cx="8672700" cy="4217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compared the results  of our algorithm with the </a:t>
            </a:r>
            <a:r>
              <a:rPr lang="en" sz="1600"/>
              <a:t>manually annotated data</a:t>
            </a:r>
            <a:r>
              <a:rPr lang="en" sz="1600"/>
              <a:t> to get the accuracy.</a:t>
            </a:r>
            <a:endParaRPr sz="1600"/>
          </a:p>
          <a:p>
            <a:pPr indent="-330200" lvl="0" marL="457200" rtl="0" algn="l">
              <a:spcBef>
                <a:spcPts val="0"/>
              </a:spcBef>
              <a:spcAft>
                <a:spcPts val="0"/>
              </a:spcAft>
              <a:buSzPts val="1600"/>
              <a:buChar char="●"/>
            </a:pPr>
            <a:r>
              <a:rPr lang="en" sz="1600"/>
              <a:t>we used </a:t>
            </a:r>
            <a:r>
              <a:rPr b="1" lang="en" sz="1600"/>
              <a:t>Rand index </a:t>
            </a:r>
            <a:r>
              <a:rPr lang="en" sz="1600"/>
              <a:t>as the accuracy measure.</a:t>
            </a:r>
            <a:endParaRPr sz="1600"/>
          </a:p>
          <a:p>
            <a:pPr indent="-330200" lvl="0" marL="457200" rtl="0" algn="l">
              <a:spcBef>
                <a:spcPts val="0"/>
              </a:spcBef>
              <a:spcAft>
                <a:spcPts val="0"/>
              </a:spcAft>
              <a:buSzPts val="1600"/>
              <a:buChar char="●"/>
            </a:pPr>
            <a:r>
              <a:rPr lang="en" sz="1600"/>
              <a:t>If C is a ground truth class assignment and K the clustering,then let:</a:t>
            </a:r>
            <a:endParaRPr sz="1600"/>
          </a:p>
          <a:p>
            <a:pPr indent="-330200" lvl="0" marL="914400" rtl="0" algn="l">
              <a:spcBef>
                <a:spcPts val="0"/>
              </a:spcBef>
              <a:spcAft>
                <a:spcPts val="0"/>
              </a:spcAft>
              <a:buSzPts val="1600"/>
              <a:buChar char="●"/>
            </a:pPr>
            <a:r>
              <a:rPr lang="en" sz="1600"/>
              <a:t>a, the number of pairs of elements that are in the same set in C and K</a:t>
            </a:r>
            <a:endParaRPr sz="1600"/>
          </a:p>
          <a:p>
            <a:pPr indent="-330200" lvl="0" marL="914400" rtl="0" algn="l">
              <a:spcBef>
                <a:spcPts val="0"/>
              </a:spcBef>
              <a:spcAft>
                <a:spcPts val="0"/>
              </a:spcAft>
              <a:buSzPts val="1600"/>
              <a:buChar char="●"/>
            </a:pPr>
            <a:r>
              <a:rPr lang="en" sz="1600"/>
              <a:t>b, the number of pairs of el</a:t>
            </a:r>
            <a:r>
              <a:rPr lang="en" sz="1600"/>
              <a:t>e</a:t>
            </a:r>
            <a:r>
              <a:rPr lang="en" sz="1600"/>
              <a:t>ments that are in different sets in both  C and K</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600"/>
          </a:p>
        </p:txBody>
      </p:sp>
      <p:pic>
        <p:nvPicPr>
          <p:cNvPr id="150" name="Google Shape;150;p25"/>
          <p:cNvPicPr preferRelativeResize="0"/>
          <p:nvPr/>
        </p:nvPicPr>
        <p:blipFill>
          <a:blip r:embed="rId3">
            <a:alphaModFix/>
          </a:blip>
          <a:stretch>
            <a:fillRect/>
          </a:stretch>
        </p:blipFill>
        <p:spPr>
          <a:xfrm>
            <a:off x="3407250" y="2571750"/>
            <a:ext cx="1631825" cy="7417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  </a:t>
            </a:r>
            <a:endParaRPr/>
          </a:p>
        </p:txBody>
      </p:sp>
      <p:graphicFrame>
        <p:nvGraphicFramePr>
          <p:cNvPr id="156" name="Google Shape;156;p26"/>
          <p:cNvGraphicFramePr/>
          <p:nvPr/>
        </p:nvGraphicFramePr>
        <p:xfrm>
          <a:off x="477438" y="931538"/>
          <a:ext cx="3000000" cy="3000000"/>
        </p:xfrm>
        <a:graphic>
          <a:graphicData uri="http://schemas.openxmlformats.org/drawingml/2006/table">
            <a:tbl>
              <a:tblPr>
                <a:noFill/>
                <a:tableStyleId>{B37EB36C-9C0F-481E-A371-E1B9CC756AA7}</a:tableStyleId>
              </a:tblPr>
              <a:tblGrid>
                <a:gridCol w="1673050"/>
                <a:gridCol w="1673050"/>
                <a:gridCol w="1673050"/>
                <a:gridCol w="1685000"/>
                <a:gridCol w="1661100"/>
              </a:tblGrid>
              <a:tr h="556600">
                <a:tc>
                  <a:txBody>
                    <a:bodyPr>
                      <a:noAutofit/>
                    </a:bodyPr>
                    <a:lstStyle/>
                    <a:p>
                      <a:pPr indent="0" lvl="0" marL="0" rtl="0" algn="l">
                        <a:spcBef>
                          <a:spcPts val="0"/>
                        </a:spcBef>
                        <a:spcAft>
                          <a:spcPts val="0"/>
                        </a:spcAft>
                        <a:buNone/>
                      </a:pPr>
                      <a:r>
                        <a:rPr lang="en"/>
                        <a:t>Natta</a:t>
                      </a:r>
                      <a:endParaRPr/>
                    </a:p>
                  </a:txBody>
                  <a:tcPr marT="63500" marB="63500" marR="63500" marL="63500"/>
                </a:tc>
                <a:tc>
                  <a:txBody>
                    <a:bodyPr>
                      <a:noAutofit/>
                    </a:bodyPr>
                    <a:lstStyle/>
                    <a:p>
                      <a:pPr indent="0" lvl="0" marL="0" rtl="0" algn="l">
                        <a:spcBef>
                          <a:spcPts val="0"/>
                        </a:spcBef>
                        <a:spcAft>
                          <a:spcPts val="0"/>
                        </a:spcAft>
                        <a:buNone/>
                      </a:pPr>
                      <a:r>
                        <a:rPr lang="en"/>
                        <a:t>Total motions</a:t>
                      </a:r>
                      <a:endParaRPr/>
                    </a:p>
                  </a:txBody>
                  <a:tcPr marT="63500" marB="63500" marR="63500" marL="63500"/>
                </a:tc>
                <a:tc>
                  <a:txBody>
                    <a:bodyPr>
                      <a:noAutofit/>
                    </a:bodyPr>
                    <a:lstStyle/>
                    <a:p>
                      <a:pPr indent="0" lvl="0" marL="0" rtl="0" algn="l">
                        <a:spcBef>
                          <a:spcPts val="0"/>
                        </a:spcBef>
                        <a:spcAft>
                          <a:spcPts val="0"/>
                        </a:spcAft>
                        <a:buNone/>
                      </a:pPr>
                      <a:r>
                        <a:rPr lang="en"/>
                        <a:t>Total no of motion pairs</a:t>
                      </a:r>
                      <a:endParaRPr/>
                    </a:p>
                  </a:txBody>
                  <a:tcPr marT="63500" marB="63500" marR="63500" marL="63500"/>
                </a:tc>
                <a:tc>
                  <a:txBody>
                    <a:bodyPr>
                      <a:noAutofit/>
                    </a:bodyPr>
                    <a:lstStyle/>
                    <a:p>
                      <a:pPr indent="0" lvl="0" marL="0" rtl="0" algn="l">
                        <a:spcBef>
                          <a:spcPts val="0"/>
                        </a:spcBef>
                        <a:spcAft>
                          <a:spcPts val="0"/>
                        </a:spcAft>
                        <a:buNone/>
                      </a:pPr>
                      <a:r>
                        <a:rPr lang="en"/>
                        <a:t>Correctly classified Pairs</a:t>
                      </a:r>
                      <a:endParaRPr/>
                    </a:p>
                  </a:txBody>
                  <a:tcPr marT="63500" marB="63500" marR="63500" marL="63500"/>
                </a:tc>
                <a:tc>
                  <a:txBody>
                    <a:bodyPr>
                      <a:noAutofit/>
                    </a:bodyPr>
                    <a:lstStyle/>
                    <a:p>
                      <a:pPr indent="0" lvl="0" marL="0" rtl="0" algn="l">
                        <a:spcBef>
                          <a:spcPts val="0"/>
                        </a:spcBef>
                        <a:spcAft>
                          <a:spcPts val="0"/>
                        </a:spcAft>
                        <a:buNone/>
                      </a:pPr>
                      <a:r>
                        <a:rPr lang="en"/>
                        <a:t>Rand_Index</a:t>
                      </a:r>
                      <a:endParaRPr/>
                    </a:p>
                  </a:txBody>
                  <a:tcPr marT="63500" marB="63500" marR="63500" marL="63500"/>
                </a:tc>
              </a:tr>
              <a:tr h="353525">
                <a:tc>
                  <a:txBody>
                    <a:bodyPr>
                      <a:noAutofit/>
                    </a:bodyPr>
                    <a:lstStyle/>
                    <a:p>
                      <a:pPr indent="0" lvl="0" marL="0" rtl="0" algn="l">
                        <a:spcBef>
                          <a:spcPts val="0"/>
                        </a:spcBef>
                        <a:spcAft>
                          <a:spcPts val="0"/>
                        </a:spcAft>
                        <a:buNone/>
                      </a:pPr>
                      <a:r>
                        <a:rPr lang="en"/>
                        <a:t>Natta1</a:t>
                      </a:r>
                      <a:endParaRPr/>
                    </a:p>
                  </a:txBody>
                  <a:tcPr marT="63500" marB="63500" marR="63500" marL="63500"/>
                </a:tc>
                <a:tc>
                  <a:txBody>
                    <a:bodyPr>
                      <a:noAutofit/>
                    </a:bodyPr>
                    <a:lstStyle/>
                    <a:p>
                      <a:pPr indent="0" lvl="0" marL="0" rtl="0" algn="l">
                        <a:spcBef>
                          <a:spcPts val="0"/>
                        </a:spcBef>
                        <a:spcAft>
                          <a:spcPts val="0"/>
                        </a:spcAft>
                        <a:buNone/>
                      </a:pPr>
                      <a:r>
                        <a:rPr lang="en"/>
                        <a:t>32</a:t>
                      </a:r>
                      <a:endParaRPr/>
                    </a:p>
                  </a:txBody>
                  <a:tcPr marT="63500" marB="63500" marR="63500" marL="63500"/>
                </a:tc>
                <a:tc>
                  <a:txBody>
                    <a:bodyPr>
                      <a:noAutofit/>
                    </a:bodyPr>
                    <a:lstStyle/>
                    <a:p>
                      <a:pPr indent="0" lvl="0" marL="0" rtl="0" algn="l">
                        <a:spcBef>
                          <a:spcPts val="0"/>
                        </a:spcBef>
                        <a:spcAft>
                          <a:spcPts val="0"/>
                        </a:spcAft>
                        <a:buNone/>
                      </a:pPr>
                      <a:r>
                        <a:rPr lang="en"/>
                        <a:t>992</a:t>
                      </a:r>
                      <a:endParaRPr/>
                    </a:p>
                  </a:txBody>
                  <a:tcPr marT="63500" marB="63500" marR="63500" marL="63500"/>
                </a:tc>
                <a:tc>
                  <a:txBody>
                    <a:bodyPr>
                      <a:noAutofit/>
                    </a:bodyPr>
                    <a:lstStyle/>
                    <a:p>
                      <a:pPr indent="0" lvl="0" marL="0" rtl="0" algn="l">
                        <a:spcBef>
                          <a:spcPts val="0"/>
                        </a:spcBef>
                        <a:spcAft>
                          <a:spcPts val="0"/>
                        </a:spcAft>
                        <a:buNone/>
                      </a:pPr>
                      <a:r>
                        <a:rPr lang="en"/>
                        <a:t>992</a:t>
                      </a:r>
                      <a:endParaRPr/>
                    </a:p>
                  </a:txBody>
                  <a:tcPr marT="63500" marB="63500" marR="63500" marL="63500"/>
                </a:tc>
                <a:tc>
                  <a:txBody>
                    <a:bodyPr>
                      <a:noAutofit/>
                    </a:bodyPr>
                    <a:lstStyle/>
                    <a:p>
                      <a:pPr indent="0" lvl="0" marL="0" rtl="0" algn="l">
                        <a:spcBef>
                          <a:spcPts val="0"/>
                        </a:spcBef>
                        <a:spcAft>
                          <a:spcPts val="0"/>
                        </a:spcAft>
                        <a:buNone/>
                      </a:pPr>
                      <a:r>
                        <a:rPr lang="en"/>
                        <a:t>100%</a:t>
                      </a:r>
                      <a:endParaRPr/>
                    </a:p>
                  </a:txBody>
                  <a:tcPr marT="63500" marB="63500" marR="63500" marL="63500"/>
                </a:tc>
              </a:tr>
              <a:tr h="353525">
                <a:tc>
                  <a:txBody>
                    <a:bodyPr>
                      <a:noAutofit/>
                    </a:bodyPr>
                    <a:lstStyle/>
                    <a:p>
                      <a:pPr indent="0" lvl="0" marL="0" rtl="0" algn="l">
                        <a:spcBef>
                          <a:spcPts val="0"/>
                        </a:spcBef>
                        <a:spcAft>
                          <a:spcPts val="0"/>
                        </a:spcAft>
                        <a:buNone/>
                      </a:pPr>
                      <a:r>
                        <a:rPr lang="en"/>
                        <a:t>Natta2</a:t>
                      </a:r>
                      <a:endParaRPr/>
                    </a:p>
                  </a:txBody>
                  <a:tcPr marT="63500" marB="63500" marR="63500" marL="63500"/>
                </a:tc>
                <a:tc>
                  <a:txBody>
                    <a:bodyPr>
                      <a:noAutofit/>
                    </a:bodyPr>
                    <a:lstStyle/>
                    <a:p>
                      <a:pPr indent="0" lvl="0" marL="0" rtl="0" algn="l">
                        <a:spcBef>
                          <a:spcPts val="0"/>
                        </a:spcBef>
                        <a:spcAft>
                          <a:spcPts val="0"/>
                        </a:spcAft>
                        <a:buNone/>
                      </a:pPr>
                      <a:r>
                        <a:rPr lang="en"/>
                        <a:t>32</a:t>
                      </a:r>
                      <a:endParaRPr/>
                    </a:p>
                  </a:txBody>
                  <a:tcPr marT="63500" marB="63500" marR="63500" marL="63500"/>
                </a:tc>
                <a:tc>
                  <a:txBody>
                    <a:bodyPr>
                      <a:noAutofit/>
                    </a:bodyPr>
                    <a:lstStyle/>
                    <a:p>
                      <a:pPr indent="0" lvl="0" marL="0" rtl="0" algn="l">
                        <a:spcBef>
                          <a:spcPts val="0"/>
                        </a:spcBef>
                        <a:spcAft>
                          <a:spcPts val="0"/>
                        </a:spcAft>
                        <a:buNone/>
                      </a:pPr>
                      <a:r>
                        <a:rPr lang="en"/>
                        <a:t>992</a:t>
                      </a:r>
                      <a:endParaRPr/>
                    </a:p>
                  </a:txBody>
                  <a:tcPr marT="63500" marB="63500" marR="63500" marL="63500"/>
                </a:tc>
                <a:tc>
                  <a:txBody>
                    <a:bodyPr>
                      <a:noAutofit/>
                    </a:bodyPr>
                    <a:lstStyle/>
                    <a:p>
                      <a:pPr indent="0" lvl="0" marL="0" rtl="0" algn="l">
                        <a:spcBef>
                          <a:spcPts val="0"/>
                        </a:spcBef>
                        <a:spcAft>
                          <a:spcPts val="0"/>
                        </a:spcAft>
                        <a:buNone/>
                      </a:pPr>
                      <a:r>
                        <a:rPr lang="en"/>
                        <a:t>834</a:t>
                      </a:r>
                      <a:endParaRPr/>
                    </a:p>
                  </a:txBody>
                  <a:tcPr marT="63500" marB="63500" marR="63500" marL="63500"/>
                </a:tc>
                <a:tc>
                  <a:txBody>
                    <a:bodyPr>
                      <a:noAutofit/>
                    </a:bodyPr>
                    <a:lstStyle/>
                    <a:p>
                      <a:pPr indent="0" lvl="0" marL="0" rtl="0" algn="l">
                        <a:spcBef>
                          <a:spcPts val="0"/>
                        </a:spcBef>
                        <a:spcAft>
                          <a:spcPts val="0"/>
                        </a:spcAft>
                        <a:buNone/>
                      </a:pPr>
                      <a:r>
                        <a:rPr lang="en"/>
                        <a:t>84.05%</a:t>
                      </a:r>
                      <a:endParaRPr/>
                    </a:p>
                  </a:txBody>
                  <a:tcPr marT="63500" marB="63500" marR="63500" marL="63500"/>
                </a:tc>
              </a:tr>
              <a:tr h="353525">
                <a:tc>
                  <a:txBody>
                    <a:bodyPr>
                      <a:noAutofit/>
                    </a:bodyPr>
                    <a:lstStyle/>
                    <a:p>
                      <a:pPr indent="0" lvl="0" marL="0" rtl="0" algn="l">
                        <a:spcBef>
                          <a:spcPts val="0"/>
                        </a:spcBef>
                        <a:spcAft>
                          <a:spcPts val="0"/>
                        </a:spcAft>
                        <a:buNone/>
                      </a:pPr>
                      <a:r>
                        <a:rPr lang="en"/>
                        <a:t>Natta3</a:t>
                      </a:r>
                      <a:endParaRPr/>
                    </a:p>
                  </a:txBody>
                  <a:tcPr marT="63500" marB="63500" marR="63500" marL="63500"/>
                </a:tc>
                <a:tc>
                  <a:txBody>
                    <a:bodyPr>
                      <a:noAutofit/>
                    </a:bodyPr>
                    <a:lstStyle/>
                    <a:p>
                      <a:pPr indent="0" lvl="0" marL="0" rtl="0" algn="l">
                        <a:spcBef>
                          <a:spcPts val="0"/>
                        </a:spcBef>
                        <a:spcAft>
                          <a:spcPts val="0"/>
                        </a:spcAft>
                        <a:buNone/>
                      </a:pPr>
                      <a:r>
                        <a:rPr lang="en"/>
                        <a:t>64</a:t>
                      </a:r>
                      <a:endParaRPr/>
                    </a:p>
                  </a:txBody>
                  <a:tcPr marT="63500" marB="63500" marR="63500" marL="63500"/>
                </a:tc>
                <a:tc>
                  <a:txBody>
                    <a:bodyPr>
                      <a:noAutofit/>
                    </a:bodyPr>
                    <a:lstStyle/>
                    <a:p>
                      <a:pPr indent="0" lvl="0" marL="0" rtl="0" algn="l">
                        <a:spcBef>
                          <a:spcPts val="0"/>
                        </a:spcBef>
                        <a:spcAft>
                          <a:spcPts val="0"/>
                        </a:spcAft>
                        <a:buNone/>
                      </a:pPr>
                      <a:r>
                        <a:rPr lang="en"/>
                        <a:t>4032</a:t>
                      </a:r>
                      <a:endParaRPr/>
                    </a:p>
                  </a:txBody>
                  <a:tcPr marT="63500" marB="63500" marR="63500" marL="63500"/>
                </a:tc>
                <a:tc>
                  <a:txBody>
                    <a:bodyPr>
                      <a:noAutofit/>
                    </a:bodyPr>
                    <a:lstStyle/>
                    <a:p>
                      <a:pPr indent="0" lvl="0" marL="0" rtl="0" algn="l">
                        <a:spcBef>
                          <a:spcPts val="0"/>
                        </a:spcBef>
                        <a:spcAft>
                          <a:spcPts val="0"/>
                        </a:spcAft>
                        <a:buNone/>
                      </a:pPr>
                      <a:r>
                        <a:rPr lang="en"/>
                        <a:t>3111</a:t>
                      </a:r>
                      <a:endParaRPr/>
                    </a:p>
                  </a:txBody>
                  <a:tcPr marT="63500" marB="63500" marR="63500" marL="63500"/>
                </a:tc>
                <a:tc>
                  <a:txBody>
                    <a:bodyPr>
                      <a:noAutofit/>
                    </a:bodyPr>
                    <a:lstStyle/>
                    <a:p>
                      <a:pPr indent="0" lvl="0" marL="0" rtl="0" algn="l">
                        <a:spcBef>
                          <a:spcPts val="0"/>
                        </a:spcBef>
                        <a:spcAft>
                          <a:spcPts val="0"/>
                        </a:spcAft>
                        <a:buNone/>
                      </a:pPr>
                      <a:r>
                        <a:rPr lang="en"/>
                        <a:t>77.17%</a:t>
                      </a:r>
                      <a:endParaRPr/>
                    </a:p>
                  </a:txBody>
                  <a:tcPr marT="63500" marB="63500" marR="63500" marL="63500"/>
                </a:tc>
              </a:tr>
              <a:tr h="353525">
                <a:tc>
                  <a:txBody>
                    <a:bodyPr>
                      <a:noAutofit/>
                    </a:bodyPr>
                    <a:lstStyle/>
                    <a:p>
                      <a:pPr indent="0" lvl="0" marL="0" rtl="0" algn="l">
                        <a:spcBef>
                          <a:spcPts val="0"/>
                        </a:spcBef>
                        <a:spcAft>
                          <a:spcPts val="0"/>
                        </a:spcAft>
                        <a:buNone/>
                      </a:pPr>
                      <a:r>
                        <a:rPr lang="en"/>
                        <a:t>Natta4</a:t>
                      </a:r>
                      <a:endParaRPr/>
                    </a:p>
                  </a:txBody>
                  <a:tcPr marT="63500" marB="63500" marR="63500" marL="63500"/>
                </a:tc>
                <a:tc>
                  <a:txBody>
                    <a:bodyPr>
                      <a:noAutofit/>
                    </a:bodyPr>
                    <a:lstStyle/>
                    <a:p>
                      <a:pPr indent="0" lvl="0" marL="0" rtl="0" algn="l">
                        <a:spcBef>
                          <a:spcPts val="0"/>
                        </a:spcBef>
                        <a:spcAft>
                          <a:spcPts val="0"/>
                        </a:spcAft>
                        <a:buNone/>
                      </a:pPr>
                      <a:r>
                        <a:rPr lang="en"/>
                        <a:t>128</a:t>
                      </a:r>
                      <a:endParaRPr/>
                    </a:p>
                  </a:txBody>
                  <a:tcPr marT="63500" marB="63500" marR="63500" marL="63500"/>
                </a:tc>
                <a:tc>
                  <a:txBody>
                    <a:bodyPr>
                      <a:noAutofit/>
                    </a:bodyPr>
                    <a:lstStyle/>
                    <a:p>
                      <a:pPr indent="0" lvl="0" marL="0" rtl="0" algn="l">
                        <a:spcBef>
                          <a:spcPts val="0"/>
                        </a:spcBef>
                        <a:spcAft>
                          <a:spcPts val="0"/>
                        </a:spcAft>
                        <a:buNone/>
                      </a:pPr>
                      <a:r>
                        <a:rPr lang="en"/>
                        <a:t>16256</a:t>
                      </a:r>
                      <a:endParaRPr/>
                    </a:p>
                  </a:txBody>
                  <a:tcPr marT="63500" marB="63500" marR="63500" marL="63500"/>
                </a:tc>
                <a:tc>
                  <a:txBody>
                    <a:bodyPr>
                      <a:noAutofit/>
                    </a:bodyPr>
                    <a:lstStyle/>
                    <a:p>
                      <a:pPr indent="0" lvl="0" marL="0" rtl="0" algn="l">
                        <a:spcBef>
                          <a:spcPts val="0"/>
                        </a:spcBef>
                        <a:spcAft>
                          <a:spcPts val="0"/>
                        </a:spcAft>
                        <a:buNone/>
                      </a:pPr>
                      <a:r>
                        <a:rPr lang="en"/>
                        <a:t>10840</a:t>
                      </a:r>
                      <a:endParaRPr/>
                    </a:p>
                  </a:txBody>
                  <a:tcPr marT="63500" marB="63500" marR="63500" marL="63500"/>
                </a:tc>
                <a:tc>
                  <a:txBody>
                    <a:bodyPr>
                      <a:noAutofit/>
                    </a:bodyPr>
                    <a:lstStyle/>
                    <a:p>
                      <a:pPr indent="0" lvl="0" marL="0" rtl="0" algn="l">
                        <a:spcBef>
                          <a:spcPts val="0"/>
                        </a:spcBef>
                        <a:spcAft>
                          <a:spcPts val="0"/>
                        </a:spcAft>
                        <a:buNone/>
                      </a:pPr>
                      <a:r>
                        <a:rPr lang="en"/>
                        <a:t>66.68%</a:t>
                      </a:r>
                      <a:endParaRPr/>
                    </a:p>
                  </a:txBody>
                  <a:tcPr marT="63500" marB="63500" marR="63500" marL="63500"/>
                </a:tc>
              </a:tr>
              <a:tr h="353525">
                <a:tc>
                  <a:txBody>
                    <a:bodyPr>
                      <a:noAutofit/>
                    </a:bodyPr>
                    <a:lstStyle/>
                    <a:p>
                      <a:pPr indent="0" lvl="0" marL="0" rtl="0" algn="l">
                        <a:spcBef>
                          <a:spcPts val="0"/>
                        </a:spcBef>
                        <a:spcAft>
                          <a:spcPts val="0"/>
                        </a:spcAft>
                        <a:buNone/>
                      </a:pPr>
                      <a:r>
                        <a:rPr lang="en"/>
                        <a:t>Natta5</a:t>
                      </a:r>
                      <a:endParaRPr/>
                    </a:p>
                  </a:txBody>
                  <a:tcPr marT="63500" marB="63500" marR="63500" marL="63500"/>
                </a:tc>
                <a:tc>
                  <a:txBody>
                    <a:bodyPr>
                      <a:noAutofit/>
                    </a:bodyPr>
                    <a:lstStyle/>
                    <a:p>
                      <a:pPr indent="0" lvl="0" marL="0" rtl="0" algn="l">
                        <a:spcBef>
                          <a:spcPts val="0"/>
                        </a:spcBef>
                        <a:spcAft>
                          <a:spcPts val="0"/>
                        </a:spcAft>
                        <a:buNone/>
                      </a:pPr>
                      <a:r>
                        <a:rPr lang="en"/>
                        <a:t>64</a:t>
                      </a:r>
                      <a:endParaRPr/>
                    </a:p>
                  </a:txBody>
                  <a:tcPr marT="63500" marB="63500" marR="63500" marL="63500"/>
                </a:tc>
                <a:tc>
                  <a:txBody>
                    <a:bodyPr>
                      <a:noAutofit/>
                    </a:bodyPr>
                    <a:lstStyle/>
                    <a:p>
                      <a:pPr indent="0" lvl="0" marL="0" rtl="0" algn="l">
                        <a:spcBef>
                          <a:spcPts val="0"/>
                        </a:spcBef>
                        <a:spcAft>
                          <a:spcPts val="0"/>
                        </a:spcAft>
                        <a:buNone/>
                      </a:pPr>
                      <a:r>
                        <a:rPr lang="en"/>
                        <a:t>4032</a:t>
                      </a:r>
                      <a:endParaRPr/>
                    </a:p>
                  </a:txBody>
                  <a:tcPr marT="63500" marB="63500" marR="63500" marL="63500"/>
                </a:tc>
                <a:tc>
                  <a:txBody>
                    <a:bodyPr>
                      <a:noAutofit/>
                    </a:bodyPr>
                    <a:lstStyle/>
                    <a:p>
                      <a:pPr indent="0" lvl="0" marL="0" rtl="0" algn="l">
                        <a:spcBef>
                          <a:spcPts val="0"/>
                        </a:spcBef>
                        <a:spcAft>
                          <a:spcPts val="0"/>
                        </a:spcAft>
                        <a:buNone/>
                      </a:pPr>
                      <a:r>
                        <a:rPr lang="en"/>
                        <a:t>3210</a:t>
                      </a:r>
                      <a:endParaRPr/>
                    </a:p>
                  </a:txBody>
                  <a:tcPr marT="63500" marB="63500" marR="63500" marL="63500"/>
                </a:tc>
                <a:tc>
                  <a:txBody>
                    <a:bodyPr>
                      <a:noAutofit/>
                    </a:bodyPr>
                    <a:lstStyle/>
                    <a:p>
                      <a:pPr indent="0" lvl="0" marL="0" rtl="0" algn="l">
                        <a:spcBef>
                          <a:spcPts val="0"/>
                        </a:spcBef>
                        <a:spcAft>
                          <a:spcPts val="0"/>
                        </a:spcAft>
                        <a:buNone/>
                      </a:pPr>
                      <a:r>
                        <a:rPr lang="en"/>
                        <a:t>79.61%</a:t>
                      </a:r>
                      <a:endParaRPr/>
                    </a:p>
                  </a:txBody>
                  <a:tcPr marT="63500" marB="63500" marR="63500" marL="63500"/>
                </a:tc>
              </a:tr>
              <a:tr h="353525">
                <a:tc>
                  <a:txBody>
                    <a:bodyPr>
                      <a:noAutofit/>
                    </a:bodyPr>
                    <a:lstStyle/>
                    <a:p>
                      <a:pPr indent="0" lvl="0" marL="0" rtl="0" algn="l">
                        <a:spcBef>
                          <a:spcPts val="0"/>
                        </a:spcBef>
                        <a:spcAft>
                          <a:spcPts val="0"/>
                        </a:spcAft>
                        <a:buNone/>
                      </a:pPr>
                      <a:r>
                        <a:rPr lang="en"/>
                        <a:t>Natta6</a:t>
                      </a:r>
                      <a:endParaRPr/>
                    </a:p>
                  </a:txBody>
                  <a:tcPr marT="63500" marB="63500" marR="63500" marL="63500"/>
                </a:tc>
                <a:tc>
                  <a:txBody>
                    <a:bodyPr>
                      <a:noAutofit/>
                    </a:bodyPr>
                    <a:lstStyle/>
                    <a:p>
                      <a:pPr indent="0" lvl="0" marL="0" rtl="0" algn="l">
                        <a:spcBef>
                          <a:spcPts val="0"/>
                        </a:spcBef>
                        <a:spcAft>
                          <a:spcPts val="0"/>
                        </a:spcAft>
                        <a:buNone/>
                      </a:pPr>
                      <a:r>
                        <a:rPr lang="en"/>
                        <a:t>64</a:t>
                      </a:r>
                      <a:endParaRPr/>
                    </a:p>
                  </a:txBody>
                  <a:tcPr marT="63500" marB="63500" marR="63500" marL="63500"/>
                </a:tc>
                <a:tc>
                  <a:txBody>
                    <a:bodyPr>
                      <a:noAutofit/>
                    </a:bodyPr>
                    <a:lstStyle/>
                    <a:p>
                      <a:pPr indent="0" lvl="0" marL="0" rtl="0" algn="l">
                        <a:spcBef>
                          <a:spcPts val="0"/>
                        </a:spcBef>
                        <a:spcAft>
                          <a:spcPts val="0"/>
                        </a:spcAft>
                        <a:buNone/>
                      </a:pPr>
                      <a:r>
                        <a:rPr lang="en"/>
                        <a:t>4032</a:t>
                      </a:r>
                      <a:endParaRPr/>
                    </a:p>
                  </a:txBody>
                  <a:tcPr marT="63500" marB="63500" marR="63500" marL="63500"/>
                </a:tc>
                <a:tc>
                  <a:txBody>
                    <a:bodyPr>
                      <a:noAutofit/>
                    </a:bodyPr>
                    <a:lstStyle/>
                    <a:p>
                      <a:pPr indent="0" lvl="0" marL="0" rtl="0" algn="l">
                        <a:spcBef>
                          <a:spcPts val="0"/>
                        </a:spcBef>
                        <a:spcAft>
                          <a:spcPts val="0"/>
                        </a:spcAft>
                        <a:buNone/>
                      </a:pPr>
                      <a:r>
                        <a:rPr lang="en"/>
                        <a:t>3003</a:t>
                      </a:r>
                      <a:endParaRPr/>
                    </a:p>
                  </a:txBody>
                  <a:tcPr marT="63500" marB="63500" marR="63500" marL="63500"/>
                </a:tc>
                <a:tc>
                  <a:txBody>
                    <a:bodyPr>
                      <a:noAutofit/>
                    </a:bodyPr>
                    <a:lstStyle/>
                    <a:p>
                      <a:pPr indent="0" lvl="0" marL="0" rtl="0" algn="l">
                        <a:spcBef>
                          <a:spcPts val="0"/>
                        </a:spcBef>
                        <a:spcAft>
                          <a:spcPts val="0"/>
                        </a:spcAft>
                        <a:buNone/>
                      </a:pPr>
                      <a:r>
                        <a:rPr lang="en"/>
                        <a:t>74.5%</a:t>
                      </a:r>
                      <a:endParaRPr/>
                    </a:p>
                  </a:txBody>
                  <a:tcPr marT="63500" marB="63500" marR="63500" marL="63500"/>
                </a:tc>
              </a:tr>
              <a:tr h="353525">
                <a:tc>
                  <a:txBody>
                    <a:bodyPr>
                      <a:noAutofit/>
                    </a:bodyPr>
                    <a:lstStyle/>
                    <a:p>
                      <a:pPr indent="0" lvl="0" marL="0" rtl="0" algn="l">
                        <a:spcBef>
                          <a:spcPts val="0"/>
                        </a:spcBef>
                        <a:spcAft>
                          <a:spcPts val="0"/>
                        </a:spcAft>
                        <a:buNone/>
                      </a:pPr>
                      <a:r>
                        <a:rPr lang="en"/>
                        <a:t>Natta7</a:t>
                      </a:r>
                      <a:endParaRPr/>
                    </a:p>
                  </a:txBody>
                  <a:tcPr marT="63500" marB="63500" marR="63500" marL="63500"/>
                </a:tc>
                <a:tc>
                  <a:txBody>
                    <a:bodyPr>
                      <a:noAutofit/>
                    </a:bodyPr>
                    <a:lstStyle/>
                    <a:p>
                      <a:pPr indent="0" lvl="0" marL="0" rtl="0" algn="l">
                        <a:spcBef>
                          <a:spcPts val="0"/>
                        </a:spcBef>
                        <a:spcAft>
                          <a:spcPts val="0"/>
                        </a:spcAft>
                        <a:buNone/>
                      </a:pPr>
                      <a:r>
                        <a:rPr lang="en"/>
                        <a:t>64</a:t>
                      </a:r>
                      <a:endParaRPr/>
                    </a:p>
                  </a:txBody>
                  <a:tcPr marT="63500" marB="63500" marR="63500" marL="63500"/>
                </a:tc>
                <a:tc>
                  <a:txBody>
                    <a:bodyPr>
                      <a:noAutofit/>
                    </a:bodyPr>
                    <a:lstStyle/>
                    <a:p>
                      <a:pPr indent="0" lvl="0" marL="0" rtl="0" algn="l">
                        <a:spcBef>
                          <a:spcPts val="0"/>
                        </a:spcBef>
                        <a:spcAft>
                          <a:spcPts val="0"/>
                        </a:spcAft>
                        <a:buNone/>
                      </a:pPr>
                      <a:r>
                        <a:rPr lang="en"/>
                        <a:t>4032</a:t>
                      </a:r>
                      <a:endParaRPr/>
                    </a:p>
                  </a:txBody>
                  <a:tcPr marT="63500" marB="63500" marR="63500" marL="63500"/>
                </a:tc>
                <a:tc>
                  <a:txBody>
                    <a:bodyPr>
                      <a:noAutofit/>
                    </a:bodyPr>
                    <a:lstStyle/>
                    <a:p>
                      <a:pPr indent="0" lvl="0" marL="0" rtl="0" algn="l">
                        <a:spcBef>
                          <a:spcPts val="0"/>
                        </a:spcBef>
                        <a:spcAft>
                          <a:spcPts val="0"/>
                        </a:spcAft>
                        <a:buNone/>
                      </a:pPr>
                      <a:r>
                        <a:rPr lang="en"/>
                        <a:t>2163</a:t>
                      </a:r>
                      <a:endParaRPr/>
                    </a:p>
                  </a:txBody>
                  <a:tcPr marT="63500" marB="63500" marR="63500" marL="63500"/>
                </a:tc>
                <a:tc>
                  <a:txBody>
                    <a:bodyPr>
                      <a:noAutofit/>
                    </a:bodyPr>
                    <a:lstStyle/>
                    <a:p>
                      <a:pPr indent="0" lvl="0" marL="0" rtl="0" algn="l">
                        <a:spcBef>
                          <a:spcPts val="0"/>
                        </a:spcBef>
                        <a:spcAft>
                          <a:spcPts val="0"/>
                        </a:spcAft>
                        <a:buNone/>
                      </a:pPr>
                      <a:r>
                        <a:rPr lang="en"/>
                        <a:t>53.66%</a:t>
                      </a:r>
                      <a:endParaRPr/>
                    </a:p>
                  </a:txBody>
                  <a:tcPr marT="63500" marB="63500" marR="63500" marL="63500"/>
                </a:tc>
              </a:tr>
              <a:tr h="353525">
                <a:tc>
                  <a:txBody>
                    <a:bodyPr>
                      <a:noAutofit/>
                    </a:bodyPr>
                    <a:lstStyle/>
                    <a:p>
                      <a:pPr indent="0" lvl="0" marL="0" rtl="0" algn="l">
                        <a:spcBef>
                          <a:spcPts val="0"/>
                        </a:spcBef>
                        <a:spcAft>
                          <a:spcPts val="0"/>
                        </a:spcAft>
                        <a:buNone/>
                      </a:pPr>
                      <a:r>
                        <a:rPr lang="en"/>
                        <a:t>Natta8</a:t>
                      </a:r>
                      <a:endParaRPr/>
                    </a:p>
                  </a:txBody>
                  <a:tcPr marT="63500" marB="63500" marR="63500" marL="63500"/>
                </a:tc>
                <a:tc>
                  <a:txBody>
                    <a:bodyPr>
                      <a:noAutofit/>
                    </a:bodyPr>
                    <a:lstStyle/>
                    <a:p>
                      <a:pPr indent="0" lvl="0" marL="0" rtl="0" algn="l">
                        <a:spcBef>
                          <a:spcPts val="0"/>
                        </a:spcBef>
                        <a:spcAft>
                          <a:spcPts val="0"/>
                        </a:spcAft>
                        <a:buNone/>
                      </a:pPr>
                      <a:r>
                        <a:rPr lang="en"/>
                        <a:t>48</a:t>
                      </a:r>
                      <a:endParaRPr/>
                    </a:p>
                  </a:txBody>
                  <a:tcPr marT="63500" marB="63500" marR="63500" marL="63500"/>
                </a:tc>
                <a:tc>
                  <a:txBody>
                    <a:bodyPr>
                      <a:noAutofit/>
                    </a:bodyPr>
                    <a:lstStyle/>
                    <a:p>
                      <a:pPr indent="0" lvl="0" marL="0" rtl="0" algn="l">
                        <a:spcBef>
                          <a:spcPts val="0"/>
                        </a:spcBef>
                        <a:spcAft>
                          <a:spcPts val="0"/>
                        </a:spcAft>
                        <a:buNone/>
                      </a:pPr>
                      <a:r>
                        <a:rPr lang="en"/>
                        <a:t>2256</a:t>
                      </a:r>
                      <a:endParaRPr/>
                    </a:p>
                  </a:txBody>
                  <a:tcPr marT="63500" marB="63500" marR="63500" marL="63500"/>
                </a:tc>
                <a:tc>
                  <a:txBody>
                    <a:bodyPr>
                      <a:noAutofit/>
                    </a:bodyPr>
                    <a:lstStyle/>
                    <a:p>
                      <a:pPr indent="0" lvl="0" marL="0" rtl="0" algn="l">
                        <a:spcBef>
                          <a:spcPts val="0"/>
                        </a:spcBef>
                        <a:spcAft>
                          <a:spcPts val="0"/>
                        </a:spcAft>
                        <a:buNone/>
                      </a:pPr>
                      <a:r>
                        <a:rPr lang="en"/>
                        <a:t>1373</a:t>
                      </a:r>
                      <a:endParaRPr/>
                    </a:p>
                  </a:txBody>
                  <a:tcPr marT="63500" marB="63500" marR="63500" marL="63500"/>
                </a:tc>
                <a:tc>
                  <a:txBody>
                    <a:bodyPr>
                      <a:noAutofit/>
                    </a:bodyPr>
                    <a:lstStyle/>
                    <a:p>
                      <a:pPr indent="0" lvl="0" marL="0" rtl="0" algn="l">
                        <a:spcBef>
                          <a:spcPts val="0"/>
                        </a:spcBef>
                        <a:spcAft>
                          <a:spcPts val="0"/>
                        </a:spcAft>
                        <a:buNone/>
                      </a:pPr>
                      <a:r>
                        <a:rPr lang="en"/>
                        <a:t>60.87% </a:t>
                      </a:r>
                      <a:endParaRPr/>
                    </a:p>
                  </a:txBody>
                  <a:tcPr marT="63500" marB="63500" marR="63500" marL="635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226075" y="357800"/>
            <a:ext cx="2808000" cy="56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Different Variations </a:t>
            </a:r>
            <a:endParaRPr/>
          </a:p>
        </p:txBody>
      </p:sp>
      <p:sp>
        <p:nvSpPr>
          <p:cNvPr id="162" name="Google Shape;162;p27"/>
          <p:cNvSpPr txBox="1"/>
          <p:nvPr>
            <p:ph idx="1" type="body"/>
          </p:nvPr>
        </p:nvSpPr>
        <p:spPr>
          <a:xfrm>
            <a:off x="226075" y="1109650"/>
            <a:ext cx="2808000" cy="3519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Instead of Dense Optical Flow in step 1 we used Histogram of Optical Flow as feature extraction technique.</a:t>
            </a:r>
            <a:br>
              <a:rPr lang="en" sz="1400"/>
            </a:br>
            <a:endParaRPr sz="1400"/>
          </a:p>
          <a:p>
            <a:pPr indent="-317500" lvl="0" marL="457200" rtl="0" algn="l">
              <a:spcBef>
                <a:spcPts val="0"/>
              </a:spcBef>
              <a:spcAft>
                <a:spcPts val="0"/>
              </a:spcAft>
              <a:buSzPts val="1400"/>
              <a:buChar char="●"/>
            </a:pPr>
            <a:r>
              <a:rPr lang="en" sz="1400"/>
              <a:t>In HOF technique too, we tried two techniques weighted binning and interval binning</a:t>
            </a:r>
            <a:endParaRPr sz="1400"/>
          </a:p>
        </p:txBody>
      </p:sp>
      <p:graphicFrame>
        <p:nvGraphicFramePr>
          <p:cNvPr id="163" name="Google Shape;163;p27"/>
          <p:cNvGraphicFramePr/>
          <p:nvPr/>
        </p:nvGraphicFramePr>
        <p:xfrm>
          <a:off x="3665775" y="605185"/>
          <a:ext cx="3000000" cy="3000000"/>
        </p:xfrm>
        <a:graphic>
          <a:graphicData uri="http://schemas.openxmlformats.org/drawingml/2006/table">
            <a:tbl>
              <a:tblPr>
                <a:noFill/>
                <a:tableStyleId>{29D6CD04-D6F7-49F2-BDB0-BB264FB8D57D}</a:tableStyleId>
              </a:tblPr>
              <a:tblGrid>
                <a:gridCol w="1212525"/>
                <a:gridCol w="1212525"/>
                <a:gridCol w="1212525"/>
                <a:gridCol w="1212525"/>
              </a:tblGrid>
              <a:tr h="798450">
                <a:tc>
                  <a:txBody>
                    <a:bodyPr>
                      <a:noAutofit/>
                    </a:bodyPr>
                    <a:lstStyle/>
                    <a:p>
                      <a:pPr indent="0" lvl="0" marL="0" rtl="0" algn="l">
                        <a:spcBef>
                          <a:spcPts val="0"/>
                        </a:spcBef>
                        <a:spcAft>
                          <a:spcPts val="0"/>
                        </a:spcAft>
                        <a:buNone/>
                      </a:pPr>
                      <a:r>
                        <a:rPr lang="en"/>
                        <a:t>Natta</a:t>
                      </a:r>
                      <a:endParaRPr/>
                    </a:p>
                  </a:txBody>
                  <a:tcPr marT="91425" marB="91425" marR="91425" marL="91425"/>
                </a:tc>
                <a:tc>
                  <a:txBody>
                    <a:bodyPr>
                      <a:noAutofit/>
                    </a:bodyPr>
                    <a:lstStyle/>
                    <a:p>
                      <a:pPr indent="0" lvl="0" marL="0" rtl="0" algn="l">
                        <a:spcBef>
                          <a:spcPts val="0"/>
                        </a:spcBef>
                        <a:spcAft>
                          <a:spcPts val="0"/>
                        </a:spcAft>
                        <a:buNone/>
                      </a:pPr>
                      <a:r>
                        <a:rPr lang="en"/>
                        <a:t>Optical flow </a:t>
                      </a:r>
                      <a:br>
                        <a:rPr lang="en"/>
                      </a:br>
                      <a:r>
                        <a:rPr lang="en"/>
                        <a:t>Accuracy</a:t>
                      </a:r>
                      <a:endParaRPr/>
                    </a:p>
                  </a:txBody>
                  <a:tcPr marT="91425" marB="91425" marR="91425" marL="91425">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HOF weighted binning</a:t>
                      </a:r>
                      <a:endParaRPr/>
                    </a:p>
                  </a:txBody>
                  <a:tcPr marT="91425" marB="91425" marR="91425" marL="91425"/>
                </a:tc>
                <a:tc>
                  <a:txBody>
                    <a:bodyPr>
                      <a:noAutofit/>
                    </a:bodyPr>
                    <a:lstStyle/>
                    <a:p>
                      <a:pPr indent="0" lvl="0" marL="0" rtl="0" algn="l">
                        <a:spcBef>
                          <a:spcPts val="0"/>
                        </a:spcBef>
                        <a:spcAft>
                          <a:spcPts val="0"/>
                        </a:spcAft>
                        <a:buNone/>
                      </a:pPr>
                      <a:r>
                        <a:rPr lang="en"/>
                        <a:t>HOF interval </a:t>
                      </a:r>
                      <a:br>
                        <a:rPr lang="en"/>
                      </a:br>
                      <a:r>
                        <a:rPr lang="en"/>
                        <a:t>binning </a:t>
                      </a:r>
                      <a:endParaRPr/>
                    </a:p>
                  </a:txBody>
                  <a:tcPr marT="91425" marB="91425" marR="91425" marL="91425"/>
                </a:tc>
              </a:tr>
              <a:tr h="571600">
                <a:tc>
                  <a:txBody>
                    <a:bodyPr>
                      <a:noAutofit/>
                    </a:bodyPr>
                    <a:lstStyle/>
                    <a:p>
                      <a:pPr indent="0" lvl="0" marL="0" rtl="0" algn="l">
                        <a:spcBef>
                          <a:spcPts val="0"/>
                        </a:spcBef>
                        <a:spcAft>
                          <a:spcPts val="0"/>
                        </a:spcAft>
                        <a:buNone/>
                      </a:pPr>
                      <a:r>
                        <a:rPr lang="en"/>
                        <a:t>Natta1</a:t>
                      </a:r>
                      <a:endParaRPr/>
                    </a:p>
                  </a:txBody>
                  <a:tcPr marT="91425" marB="91425" marR="91425" marL="91425">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100%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100%</a:t>
                      </a:r>
                      <a:endParaRPr/>
                    </a:p>
                  </a:txBody>
                  <a:tcPr marT="91425" marB="91425" marR="91425" marL="91425">
                    <a:lnL cap="flat" cmpd="sng" w="12700">
                      <a:solidFill>
                        <a:srgbClr val="000000"/>
                      </a:solidFill>
                      <a:prstDash val="solid"/>
                      <a:round/>
                      <a:headEnd len="sm" w="sm" type="none"/>
                      <a:tailEnd len="sm" w="sm" type="none"/>
                    </a:lnL>
                  </a:tcPr>
                </a:tc>
                <a:tc>
                  <a:txBody>
                    <a:bodyPr>
                      <a:noAutofit/>
                    </a:bodyPr>
                    <a:lstStyle/>
                    <a:p>
                      <a:pPr indent="0" lvl="0" marL="0" rtl="0" algn="l">
                        <a:spcBef>
                          <a:spcPts val="0"/>
                        </a:spcBef>
                        <a:spcAft>
                          <a:spcPts val="0"/>
                        </a:spcAft>
                        <a:buNone/>
                      </a:pPr>
                      <a:r>
                        <a:rPr lang="en"/>
                        <a:t>100%</a:t>
                      </a:r>
                      <a:endParaRPr/>
                    </a:p>
                  </a:txBody>
                  <a:tcPr marT="91425" marB="91425" marR="91425" marL="91425"/>
                </a:tc>
              </a:tr>
              <a:tr h="571600">
                <a:tc>
                  <a:txBody>
                    <a:bodyPr>
                      <a:noAutofit/>
                    </a:bodyPr>
                    <a:lstStyle/>
                    <a:p>
                      <a:pPr indent="0" lvl="0" marL="0" rtl="0" algn="l">
                        <a:spcBef>
                          <a:spcPts val="0"/>
                        </a:spcBef>
                        <a:spcAft>
                          <a:spcPts val="0"/>
                        </a:spcAft>
                        <a:buNone/>
                      </a:pPr>
                      <a:r>
                        <a:rPr lang="en"/>
                        <a:t>Natta2</a:t>
                      </a:r>
                      <a:endParaRPr/>
                    </a:p>
                  </a:txBody>
                  <a:tcPr marT="91425" marB="91425" marR="91425" marL="91425">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84.05%</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91.38%</a:t>
                      </a:r>
                      <a:endParaRPr/>
                    </a:p>
                  </a:txBody>
                  <a:tcPr marT="91425" marB="91425" marR="91425" marL="91425">
                    <a:lnL cap="flat" cmpd="sng" w="12700">
                      <a:solidFill>
                        <a:srgbClr val="000000"/>
                      </a:solidFill>
                      <a:prstDash val="solid"/>
                      <a:round/>
                      <a:headEnd len="sm" w="sm" type="none"/>
                      <a:tailEnd len="sm" w="sm" type="none"/>
                    </a:lnL>
                  </a:tcPr>
                </a:tc>
                <a:tc>
                  <a:txBody>
                    <a:bodyPr>
                      <a:noAutofit/>
                    </a:bodyPr>
                    <a:lstStyle/>
                    <a:p>
                      <a:pPr indent="0" lvl="0" marL="0" rtl="0" algn="l">
                        <a:spcBef>
                          <a:spcPts val="0"/>
                        </a:spcBef>
                        <a:spcAft>
                          <a:spcPts val="0"/>
                        </a:spcAft>
                        <a:buNone/>
                      </a:pPr>
                      <a:r>
                        <a:rPr lang="en"/>
                        <a:t>91.33%</a:t>
                      </a:r>
                      <a:endParaRPr/>
                    </a:p>
                  </a:txBody>
                  <a:tcPr marT="91425" marB="91425" marR="91425" marL="91425"/>
                </a:tc>
              </a:tr>
              <a:tr h="571600">
                <a:tc>
                  <a:txBody>
                    <a:bodyPr>
                      <a:noAutofit/>
                    </a:bodyPr>
                    <a:lstStyle/>
                    <a:p>
                      <a:pPr indent="0" lvl="0" marL="0" rtl="0" algn="l">
                        <a:spcBef>
                          <a:spcPts val="0"/>
                        </a:spcBef>
                        <a:spcAft>
                          <a:spcPts val="0"/>
                        </a:spcAft>
                        <a:buNone/>
                      </a:pPr>
                      <a:r>
                        <a:rPr lang="en"/>
                        <a:t>Natta3</a:t>
                      </a:r>
                      <a:endParaRPr/>
                    </a:p>
                  </a:txBody>
                  <a:tcPr marT="91425" marB="91425" marR="91425" marL="91425">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77.17%</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78%</a:t>
                      </a:r>
                      <a:endParaRPr/>
                    </a:p>
                  </a:txBody>
                  <a:tcPr marT="91425" marB="91425" marR="91425" marL="91425">
                    <a:lnL cap="flat" cmpd="sng" w="12700">
                      <a:solidFill>
                        <a:srgbClr val="000000"/>
                      </a:solidFill>
                      <a:prstDash val="solid"/>
                      <a:round/>
                      <a:headEnd len="sm" w="sm" type="none"/>
                      <a:tailEnd len="sm" w="sm" type="none"/>
                    </a:lnL>
                  </a:tcPr>
                </a:tc>
                <a:tc>
                  <a:txBody>
                    <a:bodyPr>
                      <a:noAutofit/>
                    </a:bodyPr>
                    <a:lstStyle/>
                    <a:p>
                      <a:pPr indent="0" lvl="0" marL="0" rtl="0" algn="l">
                        <a:spcBef>
                          <a:spcPts val="0"/>
                        </a:spcBef>
                        <a:spcAft>
                          <a:spcPts val="0"/>
                        </a:spcAft>
                        <a:buNone/>
                      </a:pPr>
                      <a:r>
                        <a:rPr lang="en"/>
                        <a:t>78.15%</a:t>
                      </a:r>
                      <a:endParaRPr/>
                    </a:p>
                  </a:txBody>
                  <a:tcPr marT="91425" marB="91425" marR="91425" marL="91425"/>
                </a:tc>
              </a:tr>
              <a:tr h="594425">
                <a:tc>
                  <a:txBody>
                    <a:bodyPr>
                      <a:noAutofit/>
                    </a:bodyPr>
                    <a:lstStyle/>
                    <a:p>
                      <a:pPr indent="0" lvl="0" marL="0" rtl="0" algn="l">
                        <a:spcBef>
                          <a:spcPts val="0"/>
                        </a:spcBef>
                        <a:spcAft>
                          <a:spcPts val="0"/>
                        </a:spcAft>
                        <a:buNone/>
                      </a:pPr>
                      <a:r>
                        <a:rPr lang="en"/>
                        <a:t>Natta5</a:t>
                      </a:r>
                      <a:endParaRPr/>
                    </a:p>
                  </a:txBody>
                  <a:tcPr marT="91425" marB="91425" marR="91425" marL="91425">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79.61</a:t>
                      </a:r>
                      <a:r>
                        <a:rPr lang="en"/>
                        <a:t>%</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62%</a:t>
                      </a:r>
                      <a:endParaRPr/>
                    </a:p>
                  </a:txBody>
                  <a:tcPr marT="91425" marB="91425" marR="91425" marL="91425">
                    <a:lnL cap="flat" cmpd="sng" w="12700">
                      <a:solidFill>
                        <a:srgbClr val="000000"/>
                      </a:solidFill>
                      <a:prstDash val="solid"/>
                      <a:round/>
                      <a:headEnd len="sm" w="sm" type="none"/>
                      <a:tailEnd len="sm" w="sm" type="none"/>
                    </a:lnL>
                  </a:tcPr>
                </a:tc>
                <a:tc>
                  <a:txBody>
                    <a:bodyPr>
                      <a:noAutofit/>
                    </a:bodyPr>
                    <a:lstStyle/>
                    <a:p>
                      <a:pPr indent="0" lvl="0" marL="0" rtl="0" algn="l">
                        <a:spcBef>
                          <a:spcPts val="0"/>
                        </a:spcBef>
                        <a:spcAft>
                          <a:spcPts val="0"/>
                        </a:spcAft>
                        <a:buNone/>
                      </a:pPr>
                      <a:r>
                        <a:rPr lang="en"/>
                        <a:t>63.15%</a:t>
                      </a:r>
                      <a:endParaRPr/>
                    </a:p>
                  </a:txBody>
                  <a:tcPr marT="91425" marB="91425" marR="91425" marL="91425"/>
                </a:tc>
              </a:tr>
              <a:tr h="571600">
                <a:tc>
                  <a:txBody>
                    <a:bodyPr>
                      <a:noAutofit/>
                    </a:bodyPr>
                    <a:lstStyle/>
                    <a:p>
                      <a:pPr indent="0" lvl="0" marL="0" rtl="0" algn="l">
                        <a:spcBef>
                          <a:spcPts val="0"/>
                        </a:spcBef>
                        <a:spcAft>
                          <a:spcPts val="0"/>
                        </a:spcAft>
                        <a:buNone/>
                      </a:pPr>
                      <a:r>
                        <a:rPr lang="en"/>
                        <a:t>Natta7</a:t>
                      </a:r>
                      <a:endParaRPr/>
                    </a:p>
                  </a:txBody>
                  <a:tcPr marT="91425" marB="91425" marR="91425" marL="91425">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53.66</a:t>
                      </a:r>
                      <a:r>
                        <a:rPr lang="en"/>
                        <a:t>%</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24.8%</a:t>
                      </a:r>
                      <a:endParaRPr/>
                    </a:p>
                  </a:txBody>
                  <a:tcPr marT="91425" marB="91425" marR="91425" marL="91425">
                    <a:lnL cap="flat" cmpd="sng" w="12700">
                      <a:solidFill>
                        <a:srgbClr val="000000"/>
                      </a:solidFill>
                      <a:prstDash val="solid"/>
                      <a:round/>
                      <a:headEnd len="sm" w="sm" type="none"/>
                      <a:tailEnd len="sm" w="sm" type="none"/>
                    </a:lnL>
                  </a:tcPr>
                </a:tc>
                <a:tc>
                  <a:txBody>
                    <a:bodyPr>
                      <a:noAutofit/>
                    </a:bodyPr>
                    <a:lstStyle/>
                    <a:p>
                      <a:pPr indent="0" lvl="0" marL="0" rtl="0" algn="l">
                        <a:spcBef>
                          <a:spcPts val="0"/>
                        </a:spcBef>
                        <a:spcAft>
                          <a:spcPts val="0"/>
                        </a:spcAft>
                        <a:buNone/>
                      </a:pPr>
                      <a:r>
                        <a:rPr lang="en"/>
                        <a:t>24.6%</a:t>
                      </a:r>
                      <a:endParaRPr/>
                    </a:p>
                  </a:txBody>
                  <a:tcPr marT="91425" marB="91425" marR="91425" marL="91425"/>
                </a:tc>
              </a:tr>
              <a:tr h="571600">
                <a:tc>
                  <a:txBody>
                    <a:bodyPr>
                      <a:noAutofit/>
                    </a:bodyPr>
                    <a:lstStyle/>
                    <a:p>
                      <a:pPr indent="0" lvl="0" marL="0" rtl="0" algn="l">
                        <a:spcBef>
                          <a:spcPts val="0"/>
                        </a:spcBef>
                        <a:spcAft>
                          <a:spcPts val="0"/>
                        </a:spcAft>
                        <a:buNone/>
                      </a:pPr>
                      <a:r>
                        <a:rPr lang="en"/>
                        <a:t>Natta8</a:t>
                      </a:r>
                      <a:endParaRPr/>
                    </a:p>
                  </a:txBody>
                  <a:tcPr marT="91425" marB="91425" marR="91425" marL="91425">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60.87</a:t>
                      </a:r>
                      <a:r>
                        <a:rPr lang="en"/>
                        <a:t>%</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27.3%</a:t>
                      </a:r>
                      <a:endParaRPr/>
                    </a:p>
                  </a:txBody>
                  <a:tcPr marT="91425" marB="91425" marR="91425" marL="91425">
                    <a:lnL cap="flat" cmpd="sng" w="12700">
                      <a:solidFill>
                        <a:srgbClr val="000000"/>
                      </a:solidFill>
                      <a:prstDash val="solid"/>
                      <a:round/>
                      <a:headEnd len="sm" w="sm" type="none"/>
                      <a:tailEnd len="sm" w="sm" type="none"/>
                    </a:lnL>
                  </a:tcPr>
                </a:tc>
                <a:tc>
                  <a:txBody>
                    <a:bodyPr>
                      <a:noAutofit/>
                    </a:bodyPr>
                    <a:lstStyle/>
                    <a:p>
                      <a:pPr indent="0" lvl="0" marL="0" rtl="0" algn="l">
                        <a:spcBef>
                          <a:spcPts val="0"/>
                        </a:spcBef>
                        <a:spcAft>
                          <a:spcPts val="0"/>
                        </a:spcAft>
                        <a:buNone/>
                      </a:pPr>
                      <a:r>
                        <a:rPr lang="en"/>
                        <a:t>26.7%</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Different Variations</a:t>
            </a:r>
            <a:endParaRPr/>
          </a:p>
        </p:txBody>
      </p:sp>
      <p:sp>
        <p:nvSpPr>
          <p:cNvPr id="169" name="Google Shape;169;p28"/>
          <p:cNvSpPr txBox="1"/>
          <p:nvPr/>
        </p:nvSpPr>
        <p:spPr>
          <a:xfrm>
            <a:off x="250600" y="680225"/>
            <a:ext cx="8674200" cy="4332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We tried HOF interval binning  with varying bin sizes.</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HOF(x) -&gt; here x is bin size</a:t>
            </a:r>
            <a:endParaRPr sz="16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graphicFrame>
        <p:nvGraphicFramePr>
          <p:cNvPr id="170" name="Google Shape;170;p28"/>
          <p:cNvGraphicFramePr/>
          <p:nvPr/>
        </p:nvGraphicFramePr>
        <p:xfrm>
          <a:off x="922625" y="1422750"/>
          <a:ext cx="3000000" cy="3000000"/>
        </p:xfrm>
        <a:graphic>
          <a:graphicData uri="http://schemas.openxmlformats.org/drawingml/2006/table">
            <a:tbl>
              <a:tblPr>
                <a:noFill/>
                <a:tableStyleId>{29D6CD04-D6F7-49F2-BDB0-BB264FB8D57D}</a:tableStyleId>
              </a:tblPr>
              <a:tblGrid>
                <a:gridCol w="1453775"/>
                <a:gridCol w="1453775"/>
                <a:gridCol w="1453775"/>
                <a:gridCol w="1453775"/>
                <a:gridCol w="1453775"/>
              </a:tblGrid>
              <a:tr h="393400">
                <a:tc>
                  <a:txBody>
                    <a:bodyPr>
                      <a:noAutofit/>
                    </a:bodyPr>
                    <a:lstStyle/>
                    <a:p>
                      <a:pPr indent="0" lvl="0" marL="0" rtl="0" algn="l">
                        <a:spcBef>
                          <a:spcPts val="0"/>
                        </a:spcBef>
                        <a:spcAft>
                          <a:spcPts val="0"/>
                        </a:spcAft>
                        <a:buNone/>
                      </a:pPr>
                      <a:r>
                        <a:rPr lang="en"/>
                        <a:t>Natta</a:t>
                      </a:r>
                      <a:endParaRPr/>
                    </a:p>
                  </a:txBody>
                  <a:tcPr marT="91425" marB="91425" marR="91425" marL="91425"/>
                </a:tc>
                <a:tc>
                  <a:txBody>
                    <a:bodyPr>
                      <a:noAutofit/>
                    </a:bodyPr>
                    <a:lstStyle/>
                    <a:p>
                      <a:pPr indent="0" lvl="0" marL="0" rtl="0" algn="l">
                        <a:spcBef>
                          <a:spcPts val="0"/>
                        </a:spcBef>
                        <a:spcAft>
                          <a:spcPts val="0"/>
                        </a:spcAft>
                        <a:buNone/>
                      </a:pPr>
                      <a:r>
                        <a:rPr lang="en"/>
                        <a:t>HOF(10)</a:t>
                      </a:r>
                      <a:endParaRPr/>
                    </a:p>
                  </a:txBody>
                  <a:tcPr marT="91425" marB="91425" marR="91425" marL="91425"/>
                </a:tc>
                <a:tc>
                  <a:txBody>
                    <a:bodyPr>
                      <a:noAutofit/>
                    </a:bodyPr>
                    <a:lstStyle/>
                    <a:p>
                      <a:pPr indent="0" lvl="0" marL="0" rtl="0" algn="l">
                        <a:spcBef>
                          <a:spcPts val="0"/>
                        </a:spcBef>
                        <a:spcAft>
                          <a:spcPts val="0"/>
                        </a:spcAft>
                        <a:buNone/>
                      </a:pPr>
                      <a:r>
                        <a:rPr lang="en"/>
                        <a:t>HOF(20)</a:t>
                      </a:r>
                      <a:endParaRPr/>
                    </a:p>
                  </a:txBody>
                  <a:tcPr marT="91425" marB="91425" marR="91425" marL="91425"/>
                </a:tc>
                <a:tc>
                  <a:txBody>
                    <a:bodyPr>
                      <a:noAutofit/>
                    </a:bodyPr>
                    <a:lstStyle/>
                    <a:p>
                      <a:pPr indent="0" lvl="0" marL="0" rtl="0" algn="l">
                        <a:spcBef>
                          <a:spcPts val="0"/>
                        </a:spcBef>
                        <a:spcAft>
                          <a:spcPts val="0"/>
                        </a:spcAft>
                        <a:buNone/>
                      </a:pPr>
                      <a:r>
                        <a:rPr lang="en"/>
                        <a:t>HOF(40)</a:t>
                      </a:r>
                      <a:endParaRPr/>
                    </a:p>
                  </a:txBody>
                  <a:tcPr marT="91425" marB="91425" marR="91425" marL="91425"/>
                </a:tc>
                <a:tc>
                  <a:txBody>
                    <a:bodyPr>
                      <a:noAutofit/>
                    </a:bodyPr>
                    <a:lstStyle/>
                    <a:p>
                      <a:pPr indent="0" lvl="0" marL="0" rtl="0" algn="l">
                        <a:spcBef>
                          <a:spcPts val="0"/>
                        </a:spcBef>
                        <a:spcAft>
                          <a:spcPts val="0"/>
                        </a:spcAft>
                        <a:buNone/>
                      </a:pPr>
                      <a:r>
                        <a:rPr lang="en"/>
                        <a:t>HOF(60)</a:t>
                      </a:r>
                      <a:endParaRPr/>
                    </a:p>
                  </a:txBody>
                  <a:tcPr marT="91425" marB="91425" marR="91425" marL="91425"/>
                </a:tc>
              </a:tr>
              <a:tr h="393400">
                <a:tc>
                  <a:txBody>
                    <a:bodyPr>
                      <a:noAutofit/>
                    </a:bodyPr>
                    <a:lstStyle/>
                    <a:p>
                      <a:pPr indent="0" lvl="0" marL="0" rtl="0" algn="l">
                        <a:spcBef>
                          <a:spcPts val="0"/>
                        </a:spcBef>
                        <a:spcAft>
                          <a:spcPts val="0"/>
                        </a:spcAft>
                        <a:buNone/>
                      </a:pPr>
                      <a:r>
                        <a:rPr lang="en"/>
                        <a:t>Natta1</a:t>
                      </a:r>
                      <a:endParaRPr/>
                    </a:p>
                  </a:txBody>
                  <a:tcPr marT="91425" marB="91425" marR="91425" marL="91425"/>
                </a:tc>
                <a:tc>
                  <a:txBody>
                    <a:bodyPr>
                      <a:noAutofit/>
                    </a:bodyPr>
                    <a:lstStyle/>
                    <a:p>
                      <a:pPr indent="0" lvl="0" marL="0" rtl="0" algn="l">
                        <a:spcBef>
                          <a:spcPts val="0"/>
                        </a:spcBef>
                        <a:spcAft>
                          <a:spcPts val="0"/>
                        </a:spcAft>
                        <a:buNone/>
                      </a:pPr>
                      <a:r>
                        <a:rPr lang="en"/>
                        <a:t>100%</a:t>
                      </a:r>
                      <a:endParaRPr/>
                    </a:p>
                  </a:txBody>
                  <a:tcPr marT="91425" marB="91425" marR="91425" marL="91425"/>
                </a:tc>
                <a:tc>
                  <a:txBody>
                    <a:bodyPr>
                      <a:noAutofit/>
                    </a:bodyPr>
                    <a:lstStyle/>
                    <a:p>
                      <a:pPr indent="0" lvl="0" marL="0" rtl="0" algn="l">
                        <a:spcBef>
                          <a:spcPts val="0"/>
                        </a:spcBef>
                        <a:spcAft>
                          <a:spcPts val="0"/>
                        </a:spcAft>
                        <a:buNone/>
                      </a:pPr>
                      <a:r>
                        <a:rPr lang="en"/>
                        <a:t>100%</a:t>
                      </a:r>
                      <a:endParaRPr/>
                    </a:p>
                  </a:txBody>
                  <a:tcPr marT="91425" marB="91425" marR="91425" marL="91425"/>
                </a:tc>
                <a:tc>
                  <a:txBody>
                    <a:bodyPr>
                      <a:noAutofit/>
                    </a:bodyPr>
                    <a:lstStyle/>
                    <a:p>
                      <a:pPr indent="0" lvl="0" marL="0" rtl="0" algn="l">
                        <a:spcBef>
                          <a:spcPts val="0"/>
                        </a:spcBef>
                        <a:spcAft>
                          <a:spcPts val="0"/>
                        </a:spcAft>
                        <a:buNone/>
                      </a:pPr>
                      <a:r>
                        <a:rPr lang="en"/>
                        <a:t>100%</a:t>
                      </a:r>
                      <a:endParaRPr/>
                    </a:p>
                  </a:txBody>
                  <a:tcPr marT="91425" marB="91425" marR="91425" marL="91425"/>
                </a:tc>
                <a:tc>
                  <a:txBody>
                    <a:bodyPr>
                      <a:noAutofit/>
                    </a:bodyPr>
                    <a:lstStyle/>
                    <a:p>
                      <a:pPr indent="0" lvl="0" marL="0" rtl="0" algn="l">
                        <a:spcBef>
                          <a:spcPts val="0"/>
                        </a:spcBef>
                        <a:spcAft>
                          <a:spcPts val="0"/>
                        </a:spcAft>
                        <a:buNone/>
                      </a:pPr>
                      <a:r>
                        <a:rPr lang="en"/>
                        <a:t>100%</a:t>
                      </a:r>
                      <a:endParaRPr/>
                    </a:p>
                  </a:txBody>
                  <a:tcPr marT="91425" marB="91425" marR="91425" marL="91425"/>
                </a:tc>
              </a:tr>
              <a:tr h="393400">
                <a:tc>
                  <a:txBody>
                    <a:bodyPr>
                      <a:noAutofit/>
                    </a:bodyPr>
                    <a:lstStyle/>
                    <a:p>
                      <a:pPr indent="0" lvl="0" marL="0" rtl="0" algn="l">
                        <a:spcBef>
                          <a:spcPts val="0"/>
                        </a:spcBef>
                        <a:spcAft>
                          <a:spcPts val="0"/>
                        </a:spcAft>
                        <a:buNone/>
                      </a:pPr>
                      <a:r>
                        <a:rPr lang="en"/>
                        <a:t>Natta3</a:t>
                      </a:r>
                      <a:endParaRPr/>
                    </a:p>
                  </a:txBody>
                  <a:tcPr marT="91425" marB="91425" marR="91425" marL="91425"/>
                </a:tc>
                <a:tc>
                  <a:txBody>
                    <a:bodyPr>
                      <a:noAutofit/>
                    </a:bodyPr>
                    <a:lstStyle/>
                    <a:p>
                      <a:pPr indent="0" lvl="0" marL="0" rtl="0" algn="l">
                        <a:spcBef>
                          <a:spcPts val="0"/>
                        </a:spcBef>
                        <a:spcAft>
                          <a:spcPts val="0"/>
                        </a:spcAft>
                        <a:buNone/>
                      </a:pPr>
                      <a:r>
                        <a:rPr lang="en"/>
                        <a:t>79.66%</a:t>
                      </a:r>
                      <a:endParaRPr/>
                    </a:p>
                  </a:txBody>
                  <a:tcPr marT="91425" marB="91425" marR="91425" marL="91425"/>
                </a:tc>
                <a:tc>
                  <a:txBody>
                    <a:bodyPr>
                      <a:noAutofit/>
                    </a:bodyPr>
                    <a:lstStyle/>
                    <a:p>
                      <a:pPr indent="0" lvl="0" marL="0" rtl="0" algn="l">
                        <a:spcBef>
                          <a:spcPts val="0"/>
                        </a:spcBef>
                        <a:spcAft>
                          <a:spcPts val="0"/>
                        </a:spcAft>
                        <a:buNone/>
                      </a:pPr>
                      <a:r>
                        <a:rPr lang="en"/>
                        <a:t>78.15%</a:t>
                      </a:r>
                      <a:endParaRPr/>
                    </a:p>
                  </a:txBody>
                  <a:tcPr marT="91425" marB="91425" marR="91425" marL="91425"/>
                </a:tc>
                <a:tc>
                  <a:txBody>
                    <a:bodyPr>
                      <a:noAutofit/>
                    </a:bodyPr>
                    <a:lstStyle/>
                    <a:p>
                      <a:pPr indent="0" lvl="0" marL="0" rtl="0" algn="l">
                        <a:spcBef>
                          <a:spcPts val="0"/>
                        </a:spcBef>
                        <a:spcAft>
                          <a:spcPts val="0"/>
                        </a:spcAft>
                        <a:buNone/>
                      </a:pPr>
                      <a:r>
                        <a:rPr lang="en"/>
                        <a:t>76.7%</a:t>
                      </a:r>
                      <a:endParaRPr/>
                    </a:p>
                  </a:txBody>
                  <a:tcPr marT="91425" marB="91425" marR="91425" marL="91425"/>
                </a:tc>
                <a:tc>
                  <a:txBody>
                    <a:bodyPr>
                      <a:noAutofit/>
                    </a:bodyPr>
                    <a:lstStyle/>
                    <a:p>
                      <a:pPr indent="0" lvl="0" marL="0" rtl="0" algn="l">
                        <a:spcBef>
                          <a:spcPts val="0"/>
                        </a:spcBef>
                        <a:spcAft>
                          <a:spcPts val="0"/>
                        </a:spcAft>
                        <a:buNone/>
                      </a:pPr>
                      <a:r>
                        <a:rPr lang="en"/>
                        <a:t>76.7%</a:t>
                      </a:r>
                      <a:endParaRPr/>
                    </a:p>
                  </a:txBody>
                  <a:tcPr marT="91425" marB="91425" marR="91425" marL="91425"/>
                </a:tc>
              </a:tr>
              <a:tr h="393400">
                <a:tc>
                  <a:txBody>
                    <a:bodyPr>
                      <a:noAutofit/>
                    </a:bodyPr>
                    <a:lstStyle/>
                    <a:p>
                      <a:pPr indent="0" lvl="0" marL="0" rtl="0" algn="l">
                        <a:spcBef>
                          <a:spcPts val="0"/>
                        </a:spcBef>
                        <a:spcAft>
                          <a:spcPts val="0"/>
                        </a:spcAft>
                        <a:buNone/>
                      </a:pPr>
                      <a:r>
                        <a:rPr lang="en"/>
                        <a:t>Natta5</a:t>
                      </a:r>
                      <a:endParaRPr/>
                    </a:p>
                  </a:txBody>
                  <a:tcPr marT="91425" marB="91425" marR="91425" marL="91425"/>
                </a:tc>
                <a:tc>
                  <a:txBody>
                    <a:bodyPr>
                      <a:noAutofit/>
                    </a:bodyPr>
                    <a:lstStyle/>
                    <a:p>
                      <a:pPr indent="0" lvl="0" marL="0" rtl="0" algn="l">
                        <a:spcBef>
                          <a:spcPts val="0"/>
                        </a:spcBef>
                        <a:spcAft>
                          <a:spcPts val="0"/>
                        </a:spcAft>
                        <a:buNone/>
                      </a:pPr>
                      <a:r>
                        <a:rPr lang="en"/>
                        <a:t>55.55%</a:t>
                      </a:r>
                      <a:endParaRPr/>
                    </a:p>
                  </a:txBody>
                  <a:tcPr marT="91425" marB="91425" marR="91425" marL="91425"/>
                </a:tc>
                <a:tc>
                  <a:txBody>
                    <a:bodyPr>
                      <a:noAutofit/>
                    </a:bodyPr>
                    <a:lstStyle/>
                    <a:p>
                      <a:pPr indent="0" lvl="0" marL="0" rtl="0" algn="l">
                        <a:spcBef>
                          <a:spcPts val="0"/>
                        </a:spcBef>
                        <a:spcAft>
                          <a:spcPts val="0"/>
                        </a:spcAft>
                        <a:buNone/>
                      </a:pPr>
                      <a:r>
                        <a:rPr lang="en"/>
                        <a:t>63.15%</a:t>
                      </a:r>
                      <a:endParaRPr/>
                    </a:p>
                  </a:txBody>
                  <a:tcPr marT="91425" marB="91425" marR="91425" marL="91425"/>
                </a:tc>
                <a:tc>
                  <a:txBody>
                    <a:bodyPr>
                      <a:noAutofit/>
                    </a:bodyPr>
                    <a:lstStyle/>
                    <a:p>
                      <a:pPr indent="0" lvl="0" marL="0" rtl="0" algn="l">
                        <a:spcBef>
                          <a:spcPts val="0"/>
                        </a:spcBef>
                        <a:spcAft>
                          <a:spcPts val="0"/>
                        </a:spcAft>
                        <a:buNone/>
                      </a:pPr>
                      <a:r>
                        <a:rPr lang="en"/>
                        <a:t>72%</a:t>
                      </a:r>
                      <a:endParaRPr/>
                    </a:p>
                  </a:txBody>
                  <a:tcPr marT="91425" marB="91425" marR="91425" marL="91425"/>
                </a:tc>
                <a:tc>
                  <a:txBody>
                    <a:bodyPr>
                      <a:noAutofit/>
                    </a:bodyPr>
                    <a:lstStyle/>
                    <a:p>
                      <a:pPr indent="0" lvl="0" marL="0" rtl="0" algn="l">
                        <a:spcBef>
                          <a:spcPts val="0"/>
                        </a:spcBef>
                        <a:spcAft>
                          <a:spcPts val="0"/>
                        </a:spcAft>
                        <a:buNone/>
                      </a:pPr>
                      <a:r>
                        <a:rPr lang="en"/>
                        <a:t>72.36%</a:t>
                      </a:r>
                      <a:endParaRPr/>
                    </a:p>
                  </a:txBody>
                  <a:tcPr marT="91425" marB="91425" marR="91425" marL="91425"/>
                </a:tc>
              </a:tr>
              <a:tr h="393400">
                <a:tc>
                  <a:txBody>
                    <a:bodyPr>
                      <a:noAutofit/>
                    </a:bodyPr>
                    <a:lstStyle/>
                    <a:p>
                      <a:pPr indent="0" lvl="0" marL="0" rtl="0" algn="l">
                        <a:spcBef>
                          <a:spcPts val="0"/>
                        </a:spcBef>
                        <a:spcAft>
                          <a:spcPts val="0"/>
                        </a:spcAft>
                        <a:buNone/>
                      </a:pPr>
                      <a:r>
                        <a:rPr lang="en"/>
                        <a:t>Natta7</a:t>
                      </a:r>
                      <a:endParaRPr/>
                    </a:p>
                  </a:txBody>
                  <a:tcPr marT="91425" marB="91425" marR="91425" marL="91425"/>
                </a:tc>
                <a:tc>
                  <a:txBody>
                    <a:bodyPr>
                      <a:noAutofit/>
                    </a:bodyPr>
                    <a:lstStyle/>
                    <a:p>
                      <a:pPr indent="0" lvl="0" marL="0" rtl="0" algn="l">
                        <a:spcBef>
                          <a:spcPts val="0"/>
                        </a:spcBef>
                        <a:spcAft>
                          <a:spcPts val="0"/>
                        </a:spcAft>
                        <a:buNone/>
                      </a:pPr>
                      <a:r>
                        <a:rPr lang="en"/>
                        <a:t>19.13%</a:t>
                      </a:r>
                      <a:endParaRPr/>
                    </a:p>
                  </a:txBody>
                  <a:tcPr marT="91425" marB="91425" marR="91425" marL="91425"/>
                </a:tc>
                <a:tc>
                  <a:txBody>
                    <a:bodyPr>
                      <a:noAutofit/>
                    </a:bodyPr>
                    <a:lstStyle/>
                    <a:p>
                      <a:pPr indent="0" lvl="0" marL="0" rtl="0" algn="l">
                        <a:spcBef>
                          <a:spcPts val="0"/>
                        </a:spcBef>
                        <a:spcAft>
                          <a:spcPts val="0"/>
                        </a:spcAft>
                        <a:buNone/>
                      </a:pPr>
                      <a:r>
                        <a:rPr lang="en"/>
                        <a:t>24.6%</a:t>
                      </a:r>
                      <a:endParaRPr/>
                    </a:p>
                  </a:txBody>
                  <a:tcPr marT="91425" marB="91425" marR="91425" marL="91425"/>
                </a:tc>
                <a:tc>
                  <a:txBody>
                    <a:bodyPr>
                      <a:noAutofit/>
                    </a:bodyPr>
                    <a:lstStyle/>
                    <a:p>
                      <a:pPr indent="0" lvl="0" marL="0" rtl="0" algn="l">
                        <a:spcBef>
                          <a:spcPts val="0"/>
                        </a:spcBef>
                        <a:spcAft>
                          <a:spcPts val="0"/>
                        </a:spcAft>
                        <a:buNone/>
                      </a:pPr>
                      <a:r>
                        <a:rPr lang="en"/>
                        <a:t>34%</a:t>
                      </a:r>
                      <a:endParaRPr/>
                    </a:p>
                  </a:txBody>
                  <a:tcPr marT="91425" marB="91425" marR="91425" marL="91425"/>
                </a:tc>
                <a:tc>
                  <a:txBody>
                    <a:bodyPr>
                      <a:noAutofit/>
                    </a:bodyPr>
                    <a:lstStyle/>
                    <a:p>
                      <a:pPr indent="0" lvl="0" marL="0" rtl="0" algn="l">
                        <a:spcBef>
                          <a:spcPts val="0"/>
                        </a:spcBef>
                        <a:spcAft>
                          <a:spcPts val="0"/>
                        </a:spcAft>
                        <a:buNone/>
                      </a:pPr>
                      <a:r>
                        <a:rPr lang="en"/>
                        <a:t>38%</a:t>
                      </a:r>
                      <a:endParaRPr/>
                    </a:p>
                  </a:txBody>
                  <a:tcPr marT="91425" marB="91425" marR="91425" marL="91425"/>
                </a:tc>
              </a:tr>
              <a:tr h="393400">
                <a:tc>
                  <a:txBody>
                    <a:bodyPr>
                      <a:noAutofit/>
                    </a:bodyPr>
                    <a:lstStyle/>
                    <a:p>
                      <a:pPr indent="0" lvl="0" marL="0" rtl="0" algn="l">
                        <a:spcBef>
                          <a:spcPts val="0"/>
                        </a:spcBef>
                        <a:spcAft>
                          <a:spcPts val="0"/>
                        </a:spcAft>
                        <a:buNone/>
                      </a:pPr>
                      <a:r>
                        <a:rPr lang="en"/>
                        <a:t>Natta8</a:t>
                      </a:r>
                      <a:endParaRPr/>
                    </a:p>
                  </a:txBody>
                  <a:tcPr marT="91425" marB="91425" marR="91425" marL="91425"/>
                </a:tc>
                <a:tc>
                  <a:txBody>
                    <a:bodyPr>
                      <a:noAutofit/>
                    </a:bodyPr>
                    <a:lstStyle/>
                    <a:p>
                      <a:pPr indent="0" lvl="0" marL="0" rtl="0" algn="l">
                        <a:spcBef>
                          <a:spcPts val="0"/>
                        </a:spcBef>
                        <a:spcAft>
                          <a:spcPts val="0"/>
                        </a:spcAft>
                        <a:buNone/>
                      </a:pPr>
                      <a:r>
                        <a:rPr lang="en"/>
                        <a:t>18.19%</a:t>
                      </a:r>
                      <a:endParaRPr/>
                    </a:p>
                  </a:txBody>
                  <a:tcPr marT="91425" marB="91425" marR="91425" marL="91425"/>
                </a:tc>
                <a:tc>
                  <a:txBody>
                    <a:bodyPr>
                      <a:noAutofit/>
                    </a:bodyPr>
                    <a:lstStyle/>
                    <a:p>
                      <a:pPr indent="0" lvl="0" marL="0" rtl="0" algn="l">
                        <a:spcBef>
                          <a:spcPts val="0"/>
                        </a:spcBef>
                        <a:spcAft>
                          <a:spcPts val="0"/>
                        </a:spcAft>
                        <a:buNone/>
                      </a:pPr>
                      <a:r>
                        <a:rPr lang="en"/>
                        <a:t>26.7%</a:t>
                      </a:r>
                      <a:endParaRPr/>
                    </a:p>
                  </a:txBody>
                  <a:tcPr marT="91425" marB="91425" marR="91425" marL="91425"/>
                </a:tc>
                <a:tc>
                  <a:txBody>
                    <a:bodyPr>
                      <a:noAutofit/>
                    </a:bodyPr>
                    <a:lstStyle/>
                    <a:p>
                      <a:pPr indent="0" lvl="0" marL="0" rtl="0" algn="l">
                        <a:spcBef>
                          <a:spcPts val="0"/>
                        </a:spcBef>
                        <a:spcAft>
                          <a:spcPts val="0"/>
                        </a:spcAft>
                        <a:buNone/>
                      </a:pPr>
                      <a:r>
                        <a:rPr lang="en"/>
                        <a:t>26%</a:t>
                      </a:r>
                      <a:endParaRPr/>
                    </a:p>
                  </a:txBody>
                  <a:tcPr marT="91425" marB="91425" marR="91425" marL="91425"/>
                </a:tc>
                <a:tc>
                  <a:txBody>
                    <a:bodyPr>
                      <a:noAutofit/>
                    </a:bodyPr>
                    <a:lstStyle/>
                    <a:p>
                      <a:pPr indent="0" lvl="0" marL="0" rtl="0" algn="l">
                        <a:spcBef>
                          <a:spcPts val="0"/>
                        </a:spcBef>
                        <a:spcAft>
                          <a:spcPts val="0"/>
                        </a:spcAft>
                        <a:buNone/>
                      </a:pPr>
                      <a:r>
                        <a:rPr lang="en"/>
                        <a:t>27%</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Reason for low accuracy for Natta7</a:t>
            </a:r>
            <a:endParaRPr/>
          </a:p>
        </p:txBody>
      </p:sp>
      <p:sp>
        <p:nvSpPr>
          <p:cNvPr id="176" name="Google Shape;176;p29"/>
          <p:cNvSpPr txBox="1"/>
          <p:nvPr/>
        </p:nvSpPr>
        <p:spPr>
          <a:xfrm>
            <a:off x="214800" y="787625"/>
            <a:ext cx="8826600" cy="4176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In Natta7, the number of frames for each motion differs too much.For example M1 contains 62 frames whereas M2 contains 4 frames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Consider three motions M1,M2 and M1 in the next cycle</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Since M2 has less frames DTW is assigning less cost to M1 and M2 rather than to M1 and M1 in the next cycle</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So the motions with less no of frames are affecting the similarity matrix.</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b="1" sz="1600">
              <a:latin typeface="Roboto"/>
              <a:ea typeface="Roboto"/>
              <a:cs typeface="Roboto"/>
              <a:sym typeface="Roboto"/>
            </a:endParaRPr>
          </a:p>
          <a:p>
            <a:pPr indent="0" lvl="0" marL="0" rtl="0" algn="l">
              <a:spcBef>
                <a:spcPts val="0"/>
              </a:spcBef>
              <a:spcAft>
                <a:spcPts val="0"/>
              </a:spcAft>
              <a:buNone/>
            </a:pPr>
            <a:r>
              <a:t/>
            </a:r>
            <a:endParaRPr b="1" sz="1600">
              <a:latin typeface="Roboto"/>
              <a:ea typeface="Roboto"/>
              <a:cs typeface="Roboto"/>
              <a:sym typeface="Roboto"/>
            </a:endParaRPr>
          </a:p>
          <a:p>
            <a:pPr indent="0" lvl="0" marL="0" rtl="0" algn="l">
              <a:spcBef>
                <a:spcPts val="0"/>
              </a:spcBef>
              <a:spcAft>
                <a:spcPts val="0"/>
              </a:spcAft>
              <a:buNone/>
            </a:pPr>
            <a:r>
              <a:rPr b="1" lang="en" sz="1600">
                <a:latin typeface="Roboto"/>
                <a:ea typeface="Roboto"/>
                <a:cs typeface="Roboto"/>
                <a:sym typeface="Roboto"/>
              </a:rPr>
              <a:t>Noisy Motions:</a:t>
            </a:r>
            <a:endParaRPr b="1"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 It is highly impractical for a motion to be in such less no of frames(&lt;10)</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Hence we treat motions with less frames and removed them andrecalculated accuracy for the above methods</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br>
              <a:rPr lang="en" sz="1600">
                <a:latin typeface="Roboto"/>
                <a:ea typeface="Roboto"/>
                <a:cs typeface="Roboto"/>
                <a:sym typeface="Roboto"/>
              </a:rPr>
            </a:b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t>
            </a:r>
            <a:r>
              <a:rPr lang="en"/>
              <a:t>esults after removing noisy frames</a:t>
            </a:r>
            <a:endParaRPr/>
          </a:p>
        </p:txBody>
      </p:sp>
      <p:graphicFrame>
        <p:nvGraphicFramePr>
          <p:cNvPr id="182" name="Google Shape;182;p30"/>
          <p:cNvGraphicFramePr/>
          <p:nvPr/>
        </p:nvGraphicFramePr>
        <p:xfrm>
          <a:off x="952500" y="857250"/>
          <a:ext cx="3000000" cy="3000000"/>
        </p:xfrm>
        <a:graphic>
          <a:graphicData uri="http://schemas.openxmlformats.org/drawingml/2006/table">
            <a:tbl>
              <a:tblPr>
                <a:noFill/>
                <a:tableStyleId>{29D6CD04-D6F7-49F2-BDB0-BB264FB8D57D}</a:tableStyleId>
              </a:tblPr>
              <a:tblGrid>
                <a:gridCol w="1447800"/>
                <a:gridCol w="1447800"/>
                <a:gridCol w="1447800"/>
                <a:gridCol w="1447800"/>
                <a:gridCol w="1447800"/>
              </a:tblGrid>
              <a:tr h="381000">
                <a:tc>
                  <a:txBody>
                    <a:bodyPr>
                      <a:noAutofit/>
                    </a:bodyPr>
                    <a:lstStyle/>
                    <a:p>
                      <a:pPr indent="0" lvl="0" marL="0" rtl="0" algn="l">
                        <a:spcBef>
                          <a:spcPts val="0"/>
                        </a:spcBef>
                        <a:spcAft>
                          <a:spcPts val="0"/>
                        </a:spcAft>
                        <a:buNone/>
                      </a:pPr>
                      <a:r>
                        <a:rPr lang="en"/>
                        <a:t>Adavu</a:t>
                      </a:r>
                      <a:endParaRPr/>
                    </a:p>
                  </a:txBody>
                  <a:tcPr marT="91425" marB="91425" marR="91425" marL="91425"/>
                </a:tc>
                <a:tc>
                  <a:txBody>
                    <a:bodyPr>
                      <a:noAutofit/>
                    </a:bodyPr>
                    <a:lstStyle/>
                    <a:p>
                      <a:pPr indent="0" lvl="0" marL="0" rtl="0" algn="l">
                        <a:spcBef>
                          <a:spcPts val="0"/>
                        </a:spcBef>
                        <a:spcAft>
                          <a:spcPts val="0"/>
                        </a:spcAft>
                        <a:buNone/>
                      </a:pPr>
                      <a:r>
                        <a:rPr lang="en"/>
                        <a:t>Optical flow  accuracy with noisy images</a:t>
                      </a:r>
                      <a:endParaRPr/>
                    </a:p>
                  </a:txBody>
                  <a:tcPr marT="91425" marB="91425" marR="91425" marL="91425">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Optical flow accuracy without noisy images</a:t>
                      </a:r>
                      <a:endParaRPr/>
                    </a:p>
                  </a:txBody>
                  <a:tcPr marT="91425" marB="91425" marR="91425" marL="91425">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HOF accuracy with noisy images</a:t>
                      </a:r>
                      <a:endParaRPr/>
                    </a:p>
                  </a:txBody>
                  <a:tcPr marT="91425" marB="91425" marR="91425" marL="91425">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HOF accuracy without noisy images</a:t>
                      </a:r>
                      <a:endParaRPr/>
                    </a:p>
                  </a:txBody>
                  <a:tcPr marT="91425" marB="91425" marR="91425" marL="91425">
                    <a:lnB cap="flat" cmpd="sng" w="12700">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Natta1</a:t>
                      </a:r>
                      <a:endParaRPr/>
                    </a:p>
                  </a:txBody>
                  <a:tcPr marT="91425" marB="91425" marR="91425" marL="91425">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100%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100%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100%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100%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Natta2</a:t>
                      </a:r>
                      <a:endParaRPr/>
                    </a:p>
                  </a:txBody>
                  <a:tcPr marT="91425" marB="91425" marR="91425" marL="91425">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84.05%</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84.05%</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91</a:t>
                      </a:r>
                      <a:r>
                        <a:rPr lang="en"/>
                        <a:t>.33%</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91.33%</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Natta3</a:t>
                      </a:r>
                      <a:endParaRPr/>
                    </a:p>
                  </a:txBody>
                  <a:tcPr marT="91425" marB="91425" marR="91425" marL="91425">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77.17%</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77.17%</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78.15%</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78.15%</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Natta4</a:t>
                      </a:r>
                      <a:endParaRPr/>
                    </a:p>
                  </a:txBody>
                  <a:tcPr marT="91425" marB="91425" marR="91425" marL="91425">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66.68%</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66.68%</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60.68%</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60.68%</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Natta5</a:t>
                      </a:r>
                      <a:endParaRPr/>
                    </a:p>
                  </a:txBody>
                  <a:tcPr marT="91425" marB="91425" marR="91425" marL="91425">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79.61%</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79.61%</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63.15</a:t>
                      </a:r>
                      <a:r>
                        <a:rPr lang="en"/>
                        <a:t>%</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63.15%</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Natta6</a:t>
                      </a:r>
                      <a:endParaRPr/>
                    </a:p>
                  </a:txBody>
                  <a:tcPr marT="91425" marB="91425" marR="91425" marL="91425">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solidFill>
                            <a:srgbClr val="FF0000"/>
                          </a:solidFill>
                        </a:rPr>
                        <a:t>74.5%</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0000"/>
                          </a:solidFill>
                        </a:rPr>
                        <a:t>85</a:t>
                      </a:r>
                      <a:r>
                        <a:rPr lang="en">
                          <a:solidFill>
                            <a:srgbClr val="FF0000"/>
                          </a:solidFill>
                        </a:rPr>
                        <a:t>.6%</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0000"/>
                          </a:solidFill>
                        </a:rPr>
                        <a:t>74.5%</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0000"/>
                          </a:solidFill>
                        </a:rPr>
                        <a:t>80%</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Natta7</a:t>
                      </a:r>
                      <a:endParaRPr/>
                    </a:p>
                  </a:txBody>
                  <a:tcPr marT="91425" marB="91425" marR="91425" marL="91425">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solidFill>
                            <a:srgbClr val="FF0000"/>
                          </a:solidFill>
                        </a:rPr>
                        <a:t>53.66%</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0000"/>
                          </a:solidFill>
                        </a:rPr>
                        <a:t>78.67</a:t>
                      </a:r>
                      <a:r>
                        <a:rPr lang="en">
                          <a:solidFill>
                            <a:srgbClr val="FF0000"/>
                          </a:solidFill>
                        </a:rPr>
                        <a:t>%</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0000"/>
                          </a:solidFill>
                        </a:rPr>
                        <a:t>24.66</a:t>
                      </a:r>
                      <a:r>
                        <a:rPr lang="en">
                          <a:solidFill>
                            <a:srgbClr val="FF0000"/>
                          </a:solidFill>
                        </a:rPr>
                        <a:t>%</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0000"/>
                          </a:solidFill>
                        </a:rPr>
                        <a:t>72.64%</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Natta8</a:t>
                      </a:r>
                      <a:endParaRPr/>
                    </a:p>
                  </a:txBody>
                  <a:tcPr marT="91425" marB="91425" marR="91425" marL="91425">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solidFill>
                            <a:srgbClr val="FF0000"/>
                          </a:solidFill>
                        </a:rPr>
                        <a:t>60.87% </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0000"/>
                          </a:solidFill>
                        </a:rPr>
                        <a:t>76.67</a:t>
                      </a:r>
                      <a:r>
                        <a:rPr lang="en">
                          <a:solidFill>
                            <a:srgbClr val="FF0000"/>
                          </a:solidFill>
                        </a:rPr>
                        <a:t>% </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0000"/>
                          </a:solidFill>
                        </a:rPr>
                        <a:t>26.7</a:t>
                      </a:r>
                      <a:r>
                        <a:rPr lang="en">
                          <a:solidFill>
                            <a:srgbClr val="FF0000"/>
                          </a:solidFill>
                        </a:rPr>
                        <a:t>% </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0000"/>
                          </a:solidFill>
                        </a:rPr>
                        <a:t>72.6%</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t>
            </a:r>
            <a:r>
              <a:rPr lang="en"/>
              <a:t>upervised Learning Approach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60950" y="7011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75" name="Google Shape;75;p14"/>
          <p:cNvSpPr txBox="1"/>
          <p:nvPr>
            <p:ph idx="1" type="body"/>
          </p:nvPr>
        </p:nvSpPr>
        <p:spPr>
          <a:xfrm>
            <a:off x="471900" y="1919075"/>
            <a:ext cx="8222100" cy="2899200"/>
          </a:xfrm>
          <a:prstGeom prst="rect">
            <a:avLst/>
          </a:prstGeom>
        </p:spPr>
        <p:txBody>
          <a:bodyPr anchorCtr="0" anchor="t" bIns="91425" lIns="91425" spcFirstLastPara="1" rIns="91425" wrap="square" tIns="91425">
            <a:noAutofit/>
          </a:bodyPr>
          <a:lstStyle/>
          <a:p>
            <a:pPr indent="0" lvl="0" marL="215900" rtl="0" algn="l">
              <a:lnSpc>
                <a:spcPct val="140000"/>
              </a:lnSpc>
              <a:spcBef>
                <a:spcPts val="700"/>
              </a:spcBef>
              <a:spcAft>
                <a:spcPts val="0"/>
              </a:spcAft>
              <a:buNone/>
            </a:pPr>
            <a:r>
              <a:rPr lang="en" sz="1600">
                <a:solidFill>
                  <a:srgbClr val="000000"/>
                </a:solidFill>
              </a:rPr>
              <a:t>Clustering of similar motions  in the given “</a:t>
            </a:r>
            <a:r>
              <a:rPr b="1" lang="en" sz="1600">
                <a:solidFill>
                  <a:srgbClr val="000000"/>
                </a:solidFill>
              </a:rPr>
              <a:t>Bharatanatyam” </a:t>
            </a:r>
            <a:r>
              <a:rPr lang="en" sz="1600">
                <a:solidFill>
                  <a:srgbClr val="000000"/>
                </a:solidFill>
              </a:rPr>
              <a:t>dance video.</a:t>
            </a:r>
            <a:endParaRPr sz="1600">
              <a:solidFill>
                <a:srgbClr val="000000"/>
              </a:solidFill>
            </a:endParaRPr>
          </a:p>
          <a:p>
            <a:pPr indent="0" lvl="0" marL="215900" rtl="0" algn="l">
              <a:lnSpc>
                <a:spcPct val="140000"/>
              </a:lnSpc>
              <a:spcBef>
                <a:spcPts val="700"/>
              </a:spcBef>
              <a:spcAft>
                <a:spcPts val="0"/>
              </a:spcAft>
              <a:buNone/>
            </a:pPr>
            <a:r>
              <a:rPr b="1" lang="en" sz="1600">
                <a:solidFill>
                  <a:srgbClr val="000000"/>
                </a:solidFill>
              </a:rPr>
              <a:t>Input </a:t>
            </a:r>
            <a:endParaRPr b="1" sz="1600">
              <a:solidFill>
                <a:srgbClr val="000000"/>
              </a:solidFill>
            </a:endParaRPr>
          </a:p>
          <a:p>
            <a:pPr indent="0" lvl="0" marL="215900" rtl="0" algn="l">
              <a:lnSpc>
                <a:spcPct val="140000"/>
              </a:lnSpc>
              <a:spcBef>
                <a:spcPts val="700"/>
              </a:spcBef>
              <a:spcAft>
                <a:spcPts val="0"/>
              </a:spcAft>
              <a:buClr>
                <a:srgbClr val="000000"/>
              </a:buClr>
              <a:buSzPts val="1100"/>
              <a:buFont typeface="Arial"/>
              <a:buNone/>
            </a:pPr>
            <a:r>
              <a:rPr lang="en" sz="1600">
                <a:solidFill>
                  <a:srgbClr val="000000"/>
                </a:solidFill>
              </a:rPr>
              <a:t>The video was given in RGB format</a:t>
            </a:r>
            <a:endParaRPr sz="1600">
              <a:solidFill>
                <a:srgbClr val="000000"/>
              </a:solidFill>
            </a:endParaRPr>
          </a:p>
          <a:p>
            <a:pPr indent="0" lvl="0" marL="215900" rtl="0" algn="l">
              <a:lnSpc>
                <a:spcPct val="140000"/>
              </a:lnSpc>
              <a:spcBef>
                <a:spcPts val="700"/>
              </a:spcBef>
              <a:spcAft>
                <a:spcPts val="0"/>
              </a:spcAft>
              <a:buClr>
                <a:srgbClr val="000000"/>
              </a:buClr>
              <a:buSzPts val="1100"/>
              <a:buFont typeface="Arial"/>
              <a:buNone/>
            </a:pPr>
            <a:r>
              <a:rPr lang="en" sz="1600">
                <a:solidFill>
                  <a:srgbClr val="000000"/>
                </a:solidFill>
              </a:rPr>
              <a:t>Annotation file with motion frame details.</a:t>
            </a:r>
            <a:endParaRPr sz="1600">
              <a:solidFill>
                <a:srgbClr val="000000"/>
              </a:solidFill>
            </a:endParaRPr>
          </a:p>
          <a:p>
            <a:pPr indent="0" lvl="0" marL="215900" rtl="0" algn="l">
              <a:lnSpc>
                <a:spcPct val="140000"/>
              </a:lnSpc>
              <a:spcBef>
                <a:spcPts val="700"/>
              </a:spcBef>
              <a:spcAft>
                <a:spcPts val="0"/>
              </a:spcAft>
              <a:buNone/>
            </a:pPr>
            <a:r>
              <a:rPr b="1" lang="en" sz="1600">
                <a:solidFill>
                  <a:srgbClr val="000000"/>
                </a:solidFill>
              </a:rPr>
              <a:t>Output</a:t>
            </a:r>
            <a:endParaRPr b="1" sz="1600">
              <a:solidFill>
                <a:srgbClr val="000000"/>
              </a:solidFill>
            </a:endParaRPr>
          </a:p>
          <a:p>
            <a:pPr indent="0" lvl="0" marL="215900" rtl="0" algn="l">
              <a:lnSpc>
                <a:spcPct val="140000"/>
              </a:lnSpc>
              <a:spcBef>
                <a:spcPts val="700"/>
              </a:spcBef>
              <a:spcAft>
                <a:spcPts val="0"/>
              </a:spcAft>
              <a:buNone/>
            </a:pPr>
            <a:r>
              <a:rPr lang="en" sz="1600">
                <a:solidFill>
                  <a:srgbClr val="000000"/>
                </a:solidFill>
              </a:rPr>
              <a:t>Cluster number for each motion.  </a:t>
            </a:r>
            <a:endParaRPr sz="16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 1</a:t>
            </a:r>
            <a:endParaRPr/>
          </a:p>
        </p:txBody>
      </p:sp>
      <p:sp>
        <p:nvSpPr>
          <p:cNvPr id="193" name="Google Shape;193;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lang="en" sz="1600">
                <a:solidFill>
                  <a:srgbClr val="000000"/>
                </a:solidFill>
              </a:rPr>
              <a:t>We have seen that Dense Optical Flow gave good results than HOF.</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So we used Dense Optical Flow as features</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Since each motion has different sizes we appended each  feature vector with zeros to get equal size.</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Trained SVM model on D6 P1 Data using these features</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Tested on D6 P2 Data</a:t>
            </a:r>
            <a:endParaRPr sz="16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t>
            </a:r>
            <a:r>
              <a:rPr lang="en"/>
              <a:t>esults</a:t>
            </a:r>
            <a:endParaRPr/>
          </a:p>
        </p:txBody>
      </p:sp>
      <p:graphicFrame>
        <p:nvGraphicFramePr>
          <p:cNvPr id="199" name="Google Shape;199;p33"/>
          <p:cNvGraphicFramePr/>
          <p:nvPr/>
        </p:nvGraphicFramePr>
        <p:xfrm>
          <a:off x="2351038" y="1027013"/>
          <a:ext cx="3000000" cy="3000000"/>
        </p:xfrm>
        <a:graphic>
          <a:graphicData uri="http://schemas.openxmlformats.org/drawingml/2006/table">
            <a:tbl>
              <a:tblPr>
                <a:noFill/>
                <a:tableStyleId>{B37EB36C-9C0F-481E-A371-E1B9CC756AA7}</a:tableStyleId>
              </a:tblPr>
              <a:tblGrid>
                <a:gridCol w="836875"/>
                <a:gridCol w="1254600"/>
                <a:gridCol w="1254600"/>
              </a:tblGrid>
              <a:tr h="556600">
                <a:tc>
                  <a:txBody>
                    <a:bodyPr>
                      <a:noAutofit/>
                    </a:bodyPr>
                    <a:lstStyle/>
                    <a:p>
                      <a:pPr indent="0" lvl="0" marL="0" rtl="0" algn="l">
                        <a:spcBef>
                          <a:spcPts val="0"/>
                        </a:spcBef>
                        <a:spcAft>
                          <a:spcPts val="0"/>
                        </a:spcAft>
                        <a:buNone/>
                      </a:pPr>
                      <a:r>
                        <a:rPr lang="en"/>
                        <a:t>Natta</a:t>
                      </a:r>
                      <a:endParaRPr/>
                    </a:p>
                  </a:txBody>
                  <a:tcPr marT="63500" marB="63500" marR="63500" marL="63500"/>
                </a:tc>
                <a:tc>
                  <a:txBody>
                    <a:bodyPr>
                      <a:noAutofit/>
                    </a:bodyPr>
                    <a:lstStyle/>
                    <a:p>
                      <a:pPr indent="0" lvl="0" marL="0" rtl="0" algn="l">
                        <a:spcBef>
                          <a:spcPts val="0"/>
                        </a:spcBef>
                        <a:spcAft>
                          <a:spcPts val="0"/>
                        </a:spcAft>
                        <a:buNone/>
                      </a:pPr>
                      <a:r>
                        <a:rPr lang="en"/>
                        <a:t>Accuracy</a:t>
                      </a:r>
                      <a:endParaRPr/>
                    </a:p>
                  </a:txBody>
                  <a:tcPr marT="63500" marB="63500" marR="63500" marL="63500">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Accuracy</a:t>
                      </a:r>
                      <a:endParaRPr/>
                    </a:p>
                    <a:p>
                      <a:pPr indent="0" lvl="0" marL="0" rtl="0" algn="l">
                        <a:spcBef>
                          <a:spcPts val="0"/>
                        </a:spcBef>
                        <a:spcAft>
                          <a:spcPts val="0"/>
                        </a:spcAft>
                        <a:buNone/>
                      </a:pPr>
                      <a:r>
                        <a:rPr lang="en"/>
                        <a:t>without noisy frames</a:t>
                      </a:r>
                      <a:endParaRPr/>
                    </a:p>
                  </a:txBody>
                  <a:tcPr marT="63500" marB="63500" marR="63500" marL="63500">
                    <a:lnB cap="flat" cmpd="sng" w="12700">
                      <a:solidFill>
                        <a:srgbClr val="000000"/>
                      </a:solidFill>
                      <a:prstDash val="solid"/>
                      <a:round/>
                      <a:headEnd len="sm" w="sm" type="none"/>
                      <a:tailEnd len="sm" w="sm" type="none"/>
                    </a:lnB>
                  </a:tcPr>
                </a:tc>
              </a:tr>
              <a:tr h="353525">
                <a:tc>
                  <a:txBody>
                    <a:bodyPr>
                      <a:noAutofit/>
                    </a:bodyPr>
                    <a:lstStyle/>
                    <a:p>
                      <a:pPr indent="0" lvl="0" marL="0" rtl="0" algn="l">
                        <a:spcBef>
                          <a:spcPts val="0"/>
                        </a:spcBef>
                        <a:spcAft>
                          <a:spcPts val="0"/>
                        </a:spcAft>
                        <a:buNone/>
                      </a:pPr>
                      <a:r>
                        <a:rPr lang="en"/>
                        <a:t>Natta1</a:t>
                      </a:r>
                      <a:endParaRPr/>
                    </a:p>
                  </a:txBody>
                  <a:tcPr marT="63500" marB="63500" marR="63500" marL="63500">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100%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100%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525">
                <a:tc>
                  <a:txBody>
                    <a:bodyPr>
                      <a:noAutofit/>
                    </a:bodyPr>
                    <a:lstStyle/>
                    <a:p>
                      <a:pPr indent="0" lvl="0" marL="0" rtl="0" algn="l">
                        <a:spcBef>
                          <a:spcPts val="0"/>
                        </a:spcBef>
                        <a:spcAft>
                          <a:spcPts val="0"/>
                        </a:spcAft>
                        <a:buNone/>
                      </a:pPr>
                      <a:r>
                        <a:rPr lang="en"/>
                        <a:t>Natta2</a:t>
                      </a:r>
                      <a:endParaRPr/>
                    </a:p>
                  </a:txBody>
                  <a:tcPr marT="63500" marB="63500" marR="63500" marL="63500">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100</a:t>
                      </a:r>
                      <a:r>
                        <a:rPr lang="en"/>
                        <a:t>%</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100%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525">
                <a:tc>
                  <a:txBody>
                    <a:bodyPr>
                      <a:noAutofit/>
                    </a:bodyPr>
                    <a:lstStyle/>
                    <a:p>
                      <a:pPr indent="0" lvl="0" marL="0" rtl="0" algn="l">
                        <a:spcBef>
                          <a:spcPts val="0"/>
                        </a:spcBef>
                        <a:spcAft>
                          <a:spcPts val="0"/>
                        </a:spcAft>
                        <a:buNone/>
                      </a:pPr>
                      <a:r>
                        <a:rPr lang="en"/>
                        <a:t>Natta3</a:t>
                      </a:r>
                      <a:endParaRPr/>
                    </a:p>
                  </a:txBody>
                  <a:tcPr marT="63500" marB="63500" marR="63500" marL="63500">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83</a:t>
                      </a:r>
                      <a:r>
                        <a:rPr lang="en"/>
                        <a:t>%</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83%</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525">
                <a:tc>
                  <a:txBody>
                    <a:bodyPr>
                      <a:noAutofit/>
                    </a:bodyPr>
                    <a:lstStyle/>
                    <a:p>
                      <a:pPr indent="0" lvl="0" marL="0" rtl="0" algn="l">
                        <a:spcBef>
                          <a:spcPts val="0"/>
                        </a:spcBef>
                        <a:spcAft>
                          <a:spcPts val="0"/>
                        </a:spcAft>
                        <a:buNone/>
                      </a:pPr>
                      <a:r>
                        <a:rPr lang="en"/>
                        <a:t>Natta4</a:t>
                      </a:r>
                      <a:endParaRPr/>
                    </a:p>
                  </a:txBody>
                  <a:tcPr marT="63500" marB="63500" marR="63500" marL="63500">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60%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525">
                <a:tc>
                  <a:txBody>
                    <a:bodyPr>
                      <a:noAutofit/>
                    </a:bodyPr>
                    <a:lstStyle/>
                    <a:p>
                      <a:pPr indent="0" lvl="0" marL="0" rtl="0" algn="l">
                        <a:spcBef>
                          <a:spcPts val="0"/>
                        </a:spcBef>
                        <a:spcAft>
                          <a:spcPts val="0"/>
                        </a:spcAft>
                        <a:buNone/>
                      </a:pPr>
                      <a:r>
                        <a:rPr lang="en"/>
                        <a:t>Natta5</a:t>
                      </a:r>
                      <a:endParaRPr/>
                    </a:p>
                  </a:txBody>
                  <a:tcPr marT="63500" marB="63500" marR="63500" marL="63500">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65</a:t>
                      </a:r>
                      <a:r>
                        <a:rPr lang="en"/>
                        <a:t>%</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65%</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525">
                <a:tc>
                  <a:txBody>
                    <a:bodyPr>
                      <a:noAutofit/>
                    </a:bodyPr>
                    <a:lstStyle/>
                    <a:p>
                      <a:pPr indent="0" lvl="0" marL="0" rtl="0" algn="l">
                        <a:spcBef>
                          <a:spcPts val="0"/>
                        </a:spcBef>
                        <a:spcAft>
                          <a:spcPts val="0"/>
                        </a:spcAft>
                        <a:buNone/>
                      </a:pPr>
                      <a:r>
                        <a:rPr lang="en"/>
                        <a:t>Natta6</a:t>
                      </a:r>
                      <a:endParaRPr/>
                    </a:p>
                  </a:txBody>
                  <a:tcPr marT="63500" marB="63500" marR="63500" marL="63500">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solidFill>
                            <a:srgbClr val="FF0000"/>
                          </a:solidFill>
                        </a:rPr>
                        <a:t>64%</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0000"/>
                          </a:solidFill>
                        </a:rPr>
                        <a:t>66%</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525">
                <a:tc>
                  <a:txBody>
                    <a:bodyPr>
                      <a:noAutofit/>
                    </a:bodyPr>
                    <a:lstStyle/>
                    <a:p>
                      <a:pPr indent="0" lvl="0" marL="0" rtl="0" algn="l">
                        <a:spcBef>
                          <a:spcPts val="0"/>
                        </a:spcBef>
                        <a:spcAft>
                          <a:spcPts val="0"/>
                        </a:spcAft>
                        <a:buNone/>
                      </a:pPr>
                      <a:r>
                        <a:rPr lang="en"/>
                        <a:t>Natta7</a:t>
                      </a:r>
                      <a:endParaRPr/>
                    </a:p>
                  </a:txBody>
                  <a:tcPr marT="63500" marB="63500" marR="63500" marL="63500">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solidFill>
                            <a:srgbClr val="FF0000"/>
                          </a:solidFill>
                        </a:rPr>
                        <a:t>23%</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0000"/>
                          </a:solidFill>
                        </a:rPr>
                        <a:t>30%</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525">
                <a:tc>
                  <a:txBody>
                    <a:bodyPr>
                      <a:noAutofit/>
                    </a:bodyPr>
                    <a:lstStyle/>
                    <a:p>
                      <a:pPr indent="0" lvl="0" marL="0" rtl="0" algn="l">
                        <a:spcBef>
                          <a:spcPts val="0"/>
                        </a:spcBef>
                        <a:spcAft>
                          <a:spcPts val="0"/>
                        </a:spcAft>
                        <a:buNone/>
                      </a:pPr>
                      <a:r>
                        <a:rPr lang="en"/>
                        <a:t>Natta8</a:t>
                      </a:r>
                      <a:endParaRPr/>
                    </a:p>
                  </a:txBody>
                  <a:tcPr marT="63500" marB="63500" marR="63500" marL="63500">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solidFill>
                            <a:srgbClr val="FF0000"/>
                          </a:solidFill>
                        </a:rPr>
                        <a:t>29%</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0000"/>
                          </a:solidFill>
                        </a:rPr>
                        <a:t>40%</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Approach 2</a:t>
            </a:r>
            <a:endParaRPr/>
          </a:p>
        </p:txBody>
      </p:sp>
      <p:pic>
        <p:nvPicPr>
          <p:cNvPr id="205" name="Google Shape;205;p34"/>
          <p:cNvPicPr preferRelativeResize="0"/>
          <p:nvPr/>
        </p:nvPicPr>
        <p:blipFill>
          <a:blip r:embed="rId3">
            <a:alphaModFix/>
          </a:blip>
          <a:stretch>
            <a:fillRect/>
          </a:stretch>
        </p:blipFill>
        <p:spPr>
          <a:xfrm>
            <a:off x="98250" y="771450"/>
            <a:ext cx="4256825" cy="4146775"/>
          </a:xfrm>
          <a:prstGeom prst="rect">
            <a:avLst/>
          </a:prstGeom>
          <a:noFill/>
          <a:ln>
            <a:noFill/>
          </a:ln>
        </p:spPr>
      </p:pic>
      <p:sp>
        <p:nvSpPr>
          <p:cNvPr id="206" name="Google Shape;206;p34"/>
          <p:cNvSpPr txBox="1"/>
          <p:nvPr/>
        </p:nvSpPr>
        <p:spPr>
          <a:xfrm>
            <a:off x="4666150" y="835375"/>
            <a:ext cx="4117200" cy="38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Motivation:</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Our Similarity measures is not working good always.For example it didn't capture similarity b/w first and fourth motions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But atleast it captured similarity m/w first and eight motions.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Looking at this ,it seems </a:t>
            </a:r>
            <a:r>
              <a:rPr b="1" lang="en">
                <a:latin typeface="Roboto"/>
                <a:ea typeface="Roboto"/>
                <a:cs typeface="Roboto"/>
                <a:sym typeface="Roboto"/>
              </a:rPr>
              <a:t>K-nearest neighbour </a:t>
            </a:r>
            <a:r>
              <a:rPr lang="en">
                <a:latin typeface="Roboto"/>
                <a:ea typeface="Roboto"/>
                <a:cs typeface="Roboto"/>
                <a:sym typeface="Roboto"/>
              </a:rPr>
              <a:t>might work.</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Approach</a:t>
            </a:r>
            <a:br>
              <a:rPr b="1" lang="en">
                <a:latin typeface="Roboto"/>
                <a:ea typeface="Roboto"/>
                <a:cs typeface="Roboto"/>
                <a:sym typeface="Roboto"/>
              </a:rPr>
            </a:b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Used D6 P1 as training set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For each motion in test set D6P2 similarity was found with every motion in training set and assigned it the label with highest similarity.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graphicFrame>
        <p:nvGraphicFramePr>
          <p:cNvPr id="212" name="Google Shape;212;p35"/>
          <p:cNvGraphicFramePr/>
          <p:nvPr/>
        </p:nvGraphicFramePr>
        <p:xfrm>
          <a:off x="2303313" y="788313"/>
          <a:ext cx="3000000" cy="3000000"/>
        </p:xfrm>
        <a:graphic>
          <a:graphicData uri="http://schemas.openxmlformats.org/drawingml/2006/table">
            <a:tbl>
              <a:tblPr>
                <a:noFill/>
                <a:tableStyleId>{B37EB36C-9C0F-481E-A371-E1B9CC756AA7}</a:tableStyleId>
              </a:tblPr>
              <a:tblGrid>
                <a:gridCol w="836875"/>
                <a:gridCol w="1254600"/>
                <a:gridCol w="1254600"/>
              </a:tblGrid>
              <a:tr h="556600">
                <a:tc>
                  <a:txBody>
                    <a:bodyPr>
                      <a:noAutofit/>
                    </a:bodyPr>
                    <a:lstStyle/>
                    <a:p>
                      <a:pPr indent="0" lvl="0" marL="0" rtl="0" algn="l">
                        <a:spcBef>
                          <a:spcPts val="0"/>
                        </a:spcBef>
                        <a:spcAft>
                          <a:spcPts val="0"/>
                        </a:spcAft>
                        <a:buNone/>
                      </a:pPr>
                      <a:r>
                        <a:rPr lang="en"/>
                        <a:t>Natta</a:t>
                      </a:r>
                      <a:endParaRPr/>
                    </a:p>
                  </a:txBody>
                  <a:tcPr marT="63500" marB="63500" marR="63500" marL="63500"/>
                </a:tc>
                <a:tc>
                  <a:txBody>
                    <a:bodyPr>
                      <a:noAutofit/>
                    </a:bodyPr>
                    <a:lstStyle/>
                    <a:p>
                      <a:pPr indent="0" lvl="0" marL="0" rtl="0" algn="l">
                        <a:spcBef>
                          <a:spcPts val="0"/>
                        </a:spcBef>
                        <a:spcAft>
                          <a:spcPts val="0"/>
                        </a:spcAft>
                        <a:buNone/>
                      </a:pPr>
                      <a:r>
                        <a:rPr lang="en"/>
                        <a:t>Accuracy with noisy frames</a:t>
                      </a:r>
                      <a:endParaRPr/>
                    </a:p>
                  </a:txBody>
                  <a:tcPr marT="63500" marB="63500" marR="63500" marL="63500">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Accuracy without noisy frames</a:t>
                      </a:r>
                      <a:endParaRPr/>
                    </a:p>
                  </a:txBody>
                  <a:tcPr marT="63500" marB="63500" marR="63500" marL="63500">
                    <a:lnB cap="flat" cmpd="sng" w="12700">
                      <a:solidFill>
                        <a:srgbClr val="000000"/>
                      </a:solidFill>
                      <a:prstDash val="solid"/>
                      <a:round/>
                      <a:headEnd len="sm" w="sm" type="none"/>
                      <a:tailEnd len="sm" w="sm" type="none"/>
                    </a:lnB>
                  </a:tcPr>
                </a:tc>
              </a:tr>
              <a:tr h="353525">
                <a:tc>
                  <a:txBody>
                    <a:bodyPr>
                      <a:noAutofit/>
                    </a:bodyPr>
                    <a:lstStyle/>
                    <a:p>
                      <a:pPr indent="0" lvl="0" marL="0" rtl="0" algn="l">
                        <a:spcBef>
                          <a:spcPts val="0"/>
                        </a:spcBef>
                        <a:spcAft>
                          <a:spcPts val="0"/>
                        </a:spcAft>
                        <a:buNone/>
                      </a:pPr>
                      <a:r>
                        <a:rPr lang="en"/>
                        <a:t>Natta1</a:t>
                      </a:r>
                      <a:endParaRPr/>
                    </a:p>
                  </a:txBody>
                  <a:tcPr marT="63500" marB="63500" marR="63500" marL="63500">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100%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100%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525">
                <a:tc>
                  <a:txBody>
                    <a:bodyPr>
                      <a:noAutofit/>
                    </a:bodyPr>
                    <a:lstStyle/>
                    <a:p>
                      <a:pPr indent="0" lvl="0" marL="0" rtl="0" algn="l">
                        <a:spcBef>
                          <a:spcPts val="0"/>
                        </a:spcBef>
                        <a:spcAft>
                          <a:spcPts val="0"/>
                        </a:spcAft>
                        <a:buNone/>
                      </a:pPr>
                      <a:r>
                        <a:rPr lang="en"/>
                        <a:t>Natta2</a:t>
                      </a:r>
                      <a:endParaRPr/>
                    </a:p>
                  </a:txBody>
                  <a:tcPr marT="63500" marB="63500" marR="63500" marL="63500">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94%</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94%</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525">
                <a:tc>
                  <a:txBody>
                    <a:bodyPr>
                      <a:noAutofit/>
                    </a:bodyPr>
                    <a:lstStyle/>
                    <a:p>
                      <a:pPr indent="0" lvl="0" marL="0" rtl="0" algn="l">
                        <a:spcBef>
                          <a:spcPts val="0"/>
                        </a:spcBef>
                        <a:spcAft>
                          <a:spcPts val="0"/>
                        </a:spcAft>
                        <a:buNone/>
                      </a:pPr>
                      <a:r>
                        <a:rPr lang="en"/>
                        <a:t>Natta3</a:t>
                      </a:r>
                      <a:endParaRPr/>
                    </a:p>
                  </a:txBody>
                  <a:tcPr marT="63500" marB="63500" marR="63500" marL="63500">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80</a:t>
                      </a:r>
                      <a:r>
                        <a:rPr lang="en"/>
                        <a:t>%</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80%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525">
                <a:tc>
                  <a:txBody>
                    <a:bodyPr>
                      <a:noAutofit/>
                    </a:bodyPr>
                    <a:lstStyle/>
                    <a:p>
                      <a:pPr indent="0" lvl="0" marL="0" rtl="0" algn="l">
                        <a:spcBef>
                          <a:spcPts val="0"/>
                        </a:spcBef>
                        <a:spcAft>
                          <a:spcPts val="0"/>
                        </a:spcAft>
                        <a:buNone/>
                      </a:pPr>
                      <a:r>
                        <a:rPr lang="en"/>
                        <a:t>Natta4</a:t>
                      </a:r>
                      <a:endParaRPr/>
                    </a:p>
                  </a:txBody>
                  <a:tcPr marT="63500" marB="63500" marR="63500" marL="63500">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60.56%</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60.56%</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525">
                <a:tc>
                  <a:txBody>
                    <a:bodyPr>
                      <a:noAutofit/>
                    </a:bodyPr>
                    <a:lstStyle/>
                    <a:p>
                      <a:pPr indent="0" lvl="0" marL="0" rtl="0" algn="l">
                        <a:spcBef>
                          <a:spcPts val="0"/>
                        </a:spcBef>
                        <a:spcAft>
                          <a:spcPts val="0"/>
                        </a:spcAft>
                        <a:buNone/>
                      </a:pPr>
                      <a:r>
                        <a:rPr lang="en"/>
                        <a:t>Natta5</a:t>
                      </a:r>
                      <a:endParaRPr/>
                    </a:p>
                  </a:txBody>
                  <a:tcPr marT="63500" marB="63500" marR="63500" marL="63500">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70</a:t>
                      </a:r>
                      <a:r>
                        <a:rPr lang="en"/>
                        <a:t>%</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525">
                <a:tc>
                  <a:txBody>
                    <a:bodyPr>
                      <a:noAutofit/>
                    </a:bodyPr>
                    <a:lstStyle/>
                    <a:p>
                      <a:pPr indent="0" lvl="0" marL="0" rtl="0" algn="l">
                        <a:spcBef>
                          <a:spcPts val="0"/>
                        </a:spcBef>
                        <a:spcAft>
                          <a:spcPts val="0"/>
                        </a:spcAft>
                        <a:buNone/>
                      </a:pPr>
                      <a:r>
                        <a:rPr lang="en">
                          <a:solidFill>
                            <a:srgbClr val="FF0000"/>
                          </a:solidFill>
                        </a:rPr>
                        <a:t>Natta6</a:t>
                      </a:r>
                      <a:endParaRPr>
                        <a:solidFill>
                          <a:srgbClr val="FF0000"/>
                        </a:solidFill>
                      </a:endParaRPr>
                    </a:p>
                  </a:txBody>
                  <a:tcPr marT="63500" marB="63500" marR="63500" marL="63500">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solidFill>
                            <a:srgbClr val="FF0000"/>
                          </a:solidFill>
                        </a:rPr>
                        <a:t>62%</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0000"/>
                          </a:solidFill>
                        </a:rPr>
                        <a:t>70%</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525">
                <a:tc>
                  <a:txBody>
                    <a:bodyPr>
                      <a:noAutofit/>
                    </a:bodyPr>
                    <a:lstStyle/>
                    <a:p>
                      <a:pPr indent="0" lvl="0" marL="0" rtl="0" algn="l">
                        <a:spcBef>
                          <a:spcPts val="0"/>
                        </a:spcBef>
                        <a:spcAft>
                          <a:spcPts val="0"/>
                        </a:spcAft>
                        <a:buNone/>
                      </a:pPr>
                      <a:r>
                        <a:rPr lang="en">
                          <a:solidFill>
                            <a:srgbClr val="FF0000"/>
                          </a:solidFill>
                        </a:rPr>
                        <a:t>Natta7</a:t>
                      </a:r>
                      <a:endParaRPr>
                        <a:solidFill>
                          <a:srgbClr val="FF0000"/>
                        </a:solidFill>
                      </a:endParaRPr>
                    </a:p>
                  </a:txBody>
                  <a:tcPr marT="63500" marB="63500" marR="63500" marL="63500">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solidFill>
                            <a:srgbClr val="FF0000"/>
                          </a:solidFill>
                        </a:rPr>
                        <a:t>18</a:t>
                      </a:r>
                      <a:r>
                        <a:rPr lang="en">
                          <a:solidFill>
                            <a:srgbClr val="FF0000"/>
                          </a:solidFill>
                        </a:rPr>
                        <a:t>%</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0000"/>
                          </a:solidFill>
                        </a:rPr>
                        <a:t>60%</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525">
                <a:tc>
                  <a:txBody>
                    <a:bodyPr>
                      <a:noAutofit/>
                    </a:bodyPr>
                    <a:lstStyle/>
                    <a:p>
                      <a:pPr indent="0" lvl="0" marL="0" rtl="0" algn="l">
                        <a:spcBef>
                          <a:spcPts val="0"/>
                        </a:spcBef>
                        <a:spcAft>
                          <a:spcPts val="0"/>
                        </a:spcAft>
                        <a:buNone/>
                      </a:pPr>
                      <a:r>
                        <a:rPr lang="en">
                          <a:solidFill>
                            <a:srgbClr val="FF0000"/>
                          </a:solidFill>
                        </a:rPr>
                        <a:t>Natta8</a:t>
                      </a:r>
                      <a:endParaRPr>
                        <a:solidFill>
                          <a:srgbClr val="FF0000"/>
                        </a:solidFill>
                      </a:endParaRPr>
                    </a:p>
                  </a:txBody>
                  <a:tcPr marT="63500" marB="63500" marR="63500" marL="63500">
                    <a:lnR cap="flat" cmpd="sng" w="12700">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solidFill>
                            <a:srgbClr val="FF0000"/>
                          </a:solidFill>
                        </a:rPr>
                        <a:t>20%</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0000"/>
                          </a:solidFill>
                        </a:rPr>
                        <a:t>58.67%</a:t>
                      </a:r>
                      <a:endParaRPr>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graphicFrame>
        <p:nvGraphicFramePr>
          <p:cNvPr id="217" name="Google Shape;217;p36"/>
          <p:cNvGraphicFramePr/>
          <p:nvPr/>
        </p:nvGraphicFramePr>
        <p:xfrm>
          <a:off x="3436100" y="633688"/>
          <a:ext cx="3000000" cy="3000000"/>
        </p:xfrm>
        <a:graphic>
          <a:graphicData uri="http://schemas.openxmlformats.org/drawingml/2006/table">
            <a:tbl>
              <a:tblPr>
                <a:noFill/>
                <a:tableStyleId>{29D6CD04-D6F7-49F2-BDB0-BB264FB8D57D}</a:tableStyleId>
              </a:tblPr>
              <a:tblGrid>
                <a:gridCol w="1100550"/>
                <a:gridCol w="1100550"/>
                <a:gridCol w="1100550"/>
                <a:gridCol w="1090625"/>
                <a:gridCol w="1110475"/>
              </a:tblGrid>
              <a:tr h="819050">
                <a:tc>
                  <a:txBody>
                    <a:bodyPr>
                      <a:noAutofit/>
                    </a:bodyPr>
                    <a:lstStyle/>
                    <a:p>
                      <a:pPr indent="0" lvl="0" marL="0" rtl="0" algn="l">
                        <a:spcBef>
                          <a:spcPts val="0"/>
                        </a:spcBef>
                        <a:spcAft>
                          <a:spcPts val="0"/>
                        </a:spcAft>
                        <a:buNone/>
                      </a:pPr>
                      <a:r>
                        <a:rPr lang="en"/>
                        <a:t>Adavu</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Dense Optical Flow</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HOF (interval binning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SVM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KNN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9675">
                <a:tc>
                  <a:txBody>
                    <a:bodyPr>
                      <a:noAutofit/>
                    </a:bodyPr>
                    <a:lstStyle/>
                    <a:p>
                      <a:pPr indent="0" lvl="0" marL="0" rtl="0" algn="l">
                        <a:spcBef>
                          <a:spcPts val="0"/>
                        </a:spcBef>
                        <a:spcAft>
                          <a:spcPts val="0"/>
                        </a:spcAft>
                        <a:buNone/>
                      </a:pPr>
                      <a:r>
                        <a:rPr lang="en"/>
                        <a:t>Natta1</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100%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100%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100%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100%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9675">
                <a:tc>
                  <a:txBody>
                    <a:bodyPr>
                      <a:noAutofit/>
                    </a:bodyPr>
                    <a:lstStyle/>
                    <a:p>
                      <a:pPr indent="0" lvl="0" marL="0" rtl="0" algn="l">
                        <a:spcBef>
                          <a:spcPts val="0"/>
                        </a:spcBef>
                        <a:spcAft>
                          <a:spcPts val="0"/>
                        </a:spcAft>
                        <a:buNone/>
                      </a:pPr>
                      <a:r>
                        <a:rPr lang="en"/>
                        <a:t>Natta2</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84.05%</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91.33%</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100%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94%</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9675">
                <a:tc>
                  <a:txBody>
                    <a:bodyPr>
                      <a:noAutofit/>
                    </a:bodyPr>
                    <a:lstStyle/>
                    <a:p>
                      <a:pPr indent="0" lvl="0" marL="0" rtl="0" algn="l">
                        <a:spcBef>
                          <a:spcPts val="0"/>
                        </a:spcBef>
                        <a:spcAft>
                          <a:spcPts val="0"/>
                        </a:spcAft>
                        <a:buNone/>
                      </a:pPr>
                      <a:r>
                        <a:rPr lang="en"/>
                        <a:t>Natta3</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77.17%</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78.15%</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83%</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80%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9675">
                <a:tc>
                  <a:txBody>
                    <a:bodyPr>
                      <a:noAutofit/>
                    </a:bodyPr>
                    <a:lstStyle/>
                    <a:p>
                      <a:pPr indent="0" lvl="0" marL="0" rtl="0" algn="l">
                        <a:spcBef>
                          <a:spcPts val="0"/>
                        </a:spcBef>
                        <a:spcAft>
                          <a:spcPts val="0"/>
                        </a:spcAft>
                        <a:buNone/>
                      </a:pPr>
                      <a:r>
                        <a:rPr lang="en"/>
                        <a:t>Natta4</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66.68%</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60.68%</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60.56%</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9675">
                <a:tc>
                  <a:txBody>
                    <a:bodyPr>
                      <a:noAutofit/>
                    </a:bodyPr>
                    <a:lstStyle/>
                    <a:p>
                      <a:pPr indent="0" lvl="0" marL="0" rtl="0" algn="l">
                        <a:spcBef>
                          <a:spcPts val="0"/>
                        </a:spcBef>
                        <a:spcAft>
                          <a:spcPts val="0"/>
                        </a:spcAft>
                        <a:buNone/>
                      </a:pPr>
                      <a:r>
                        <a:rPr lang="en"/>
                        <a:t>Natta5</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79.61%</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63.15%</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65%</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9675">
                <a:tc>
                  <a:txBody>
                    <a:bodyPr>
                      <a:noAutofit/>
                    </a:bodyPr>
                    <a:lstStyle/>
                    <a:p>
                      <a:pPr indent="0" lvl="0" marL="0" rtl="0" algn="l">
                        <a:spcBef>
                          <a:spcPts val="0"/>
                        </a:spcBef>
                        <a:spcAft>
                          <a:spcPts val="0"/>
                        </a:spcAft>
                        <a:buNone/>
                      </a:pPr>
                      <a:r>
                        <a:rPr lang="en"/>
                        <a:t>Natta6</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85.6%</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80%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66%</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9675">
                <a:tc>
                  <a:txBody>
                    <a:bodyPr>
                      <a:noAutofit/>
                    </a:bodyPr>
                    <a:lstStyle/>
                    <a:p>
                      <a:pPr indent="0" lvl="0" marL="0" rtl="0" algn="l">
                        <a:spcBef>
                          <a:spcPts val="0"/>
                        </a:spcBef>
                        <a:spcAft>
                          <a:spcPts val="0"/>
                        </a:spcAft>
                        <a:buNone/>
                      </a:pPr>
                      <a:r>
                        <a:rPr lang="en"/>
                        <a:t>Natta7</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78.67%</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72.64%</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30%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9675">
                <a:tc>
                  <a:txBody>
                    <a:bodyPr>
                      <a:noAutofit/>
                    </a:bodyPr>
                    <a:lstStyle/>
                    <a:p>
                      <a:pPr indent="0" lvl="0" marL="0" rtl="0" algn="l">
                        <a:spcBef>
                          <a:spcPts val="0"/>
                        </a:spcBef>
                        <a:spcAft>
                          <a:spcPts val="0"/>
                        </a:spcAft>
                        <a:buNone/>
                      </a:pPr>
                      <a:r>
                        <a:rPr lang="en"/>
                        <a:t>Natta8</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76.67% </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72.6%</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40%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58.67%</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9675">
                <a:tc>
                  <a:txBody>
                    <a:bodyPr>
                      <a:noAutofit/>
                    </a:bodyPr>
                    <a:lstStyle/>
                    <a:p>
                      <a:pPr indent="0" lvl="0" marL="0" rtl="0" algn="l">
                        <a:spcBef>
                          <a:spcPts val="0"/>
                        </a:spcBef>
                        <a:spcAft>
                          <a:spcPts val="0"/>
                        </a:spcAft>
                        <a:buNone/>
                      </a:pPr>
                      <a:r>
                        <a:rPr lang="en"/>
                        <a:t>Average</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81%</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77%</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68%</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74%</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18" name="Google Shape;218;p36"/>
          <p:cNvSpPr txBox="1"/>
          <p:nvPr>
            <p:ph idx="1" type="body"/>
          </p:nvPr>
        </p:nvSpPr>
        <p:spPr>
          <a:xfrm>
            <a:off x="226075" y="991775"/>
            <a:ext cx="2808000" cy="3637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have presented various approaches for clustering motions efficiently.</a:t>
            </a:r>
            <a:endParaRPr sz="1400"/>
          </a:p>
          <a:p>
            <a:pPr indent="-317500" lvl="0" marL="457200" rtl="0" algn="l">
              <a:spcBef>
                <a:spcPts val="0"/>
              </a:spcBef>
              <a:spcAft>
                <a:spcPts val="0"/>
              </a:spcAft>
              <a:buSzPts val="1400"/>
              <a:buChar char="●"/>
            </a:pPr>
            <a:r>
              <a:rPr lang="en" sz="1400"/>
              <a:t>All the approaches were able to capture the simple motion details correctly.</a:t>
            </a:r>
            <a:endParaRPr sz="1400"/>
          </a:p>
          <a:p>
            <a:pPr indent="-317500" lvl="0" marL="457200" rtl="0" algn="l">
              <a:spcBef>
                <a:spcPts val="0"/>
              </a:spcBef>
              <a:spcAft>
                <a:spcPts val="0"/>
              </a:spcAft>
              <a:buSzPts val="1400"/>
              <a:buChar char="●"/>
            </a:pPr>
            <a:r>
              <a:rPr lang="en" sz="1400"/>
              <a:t>Unsupervised methods are better than supervised may be due to less training data</a:t>
            </a:r>
            <a:endParaRPr sz="1400"/>
          </a:p>
          <a:p>
            <a:pPr indent="-317500" lvl="0" marL="457200" rtl="0" algn="l">
              <a:spcBef>
                <a:spcPts val="0"/>
              </a:spcBef>
              <a:spcAft>
                <a:spcPts val="0"/>
              </a:spcAft>
              <a:buSzPts val="1400"/>
              <a:buChar char="●"/>
            </a:pPr>
            <a:r>
              <a:rPr lang="en" sz="1400"/>
              <a:t>HOF approach runs much faster than Dense Optical Flow.</a:t>
            </a:r>
            <a:endParaRPr sz="1400"/>
          </a:p>
        </p:txBody>
      </p:sp>
      <p:sp>
        <p:nvSpPr>
          <p:cNvPr id="219" name="Google Shape;219;p36"/>
          <p:cNvSpPr txBox="1"/>
          <p:nvPr>
            <p:ph type="title"/>
          </p:nvPr>
        </p:nvSpPr>
        <p:spPr>
          <a:xfrm>
            <a:off x="226075" y="357800"/>
            <a:ext cx="2808000" cy="49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25" name="Google Shape;225;p3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Automate the process of finding no of clusters in the video without taking it as input. </a:t>
            </a:r>
            <a:endParaRPr sz="1600">
              <a:solidFill>
                <a:srgbClr val="000000"/>
              </a:solidFill>
            </a:endParaRPr>
          </a:p>
          <a:p>
            <a:pPr indent="0" lvl="0" marL="0" rtl="0" algn="l">
              <a:spcBef>
                <a:spcPts val="1600"/>
              </a:spcBef>
              <a:spcAft>
                <a:spcPts val="0"/>
              </a:spcAft>
              <a:buNone/>
            </a:pPr>
            <a:r>
              <a:rPr lang="en" sz="1600">
                <a:solidFill>
                  <a:srgbClr val="000000"/>
                </a:solidFill>
              </a:rPr>
              <a:t>Finding reasons for the  misclassification  of some  motions by the current approach</a:t>
            </a:r>
            <a:endParaRPr sz="1600">
              <a:solidFill>
                <a:srgbClr val="000000"/>
              </a:solidFill>
            </a:endParaRPr>
          </a:p>
          <a:p>
            <a:pPr indent="0" lvl="0" marL="0" rtl="0" algn="l">
              <a:spcBef>
                <a:spcPts val="1600"/>
              </a:spcBef>
              <a:spcAft>
                <a:spcPts val="0"/>
              </a:spcAft>
              <a:buNone/>
            </a:pPr>
            <a:r>
              <a:rPr lang="en" sz="1600">
                <a:solidFill>
                  <a:srgbClr val="000000"/>
                </a:solidFill>
              </a:rPr>
              <a:t>Extend the approach for skeletal videos too.</a:t>
            </a:r>
            <a:endParaRPr sz="1600">
              <a:solidFill>
                <a:srgbClr val="000000"/>
              </a:solidFill>
            </a:endParaRPr>
          </a:p>
          <a:p>
            <a:pPr indent="0" lvl="0" marL="0" rtl="0" algn="l">
              <a:spcBef>
                <a:spcPts val="1600"/>
              </a:spcBef>
              <a:spcAft>
                <a:spcPts val="1600"/>
              </a:spcAft>
              <a:buNone/>
            </a:pPr>
            <a:r>
              <a:t/>
            </a:r>
            <a:endParaRPr sz="16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31" name="Google Shape;231;p38"/>
          <p:cNvSpPr txBox="1"/>
          <p:nvPr/>
        </p:nvSpPr>
        <p:spPr>
          <a:xfrm>
            <a:off x="297300" y="863500"/>
            <a:ext cx="8549400" cy="40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[1] </a:t>
            </a:r>
            <a:r>
              <a:rPr lang="en"/>
              <a:t>Feng Zhou, F. D. l. Torre and J. K. Hodgins, ”Aligned Cluster Analysis for temporal segmentation of human motion,” 2008 8th IEEE International Conference on Automatic Face Gesture Recognition, Amsterdam, 2008, pp. 1-7. doi: 10.1109/AFGR.2008.4813468</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[2] </a:t>
            </a:r>
            <a:r>
              <a:rPr lang="en"/>
              <a:t>Kexue Dai, Guohui Li and Defeng Wu, ”Motion clustering for similar video segments mining,” 2006 12th International Multi-Media Modelling Conference, Beijing, 2006, pp. 4 pp.-. Doi: 10.1109/MMMC.2006.1651368</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5"/>
              </a:rPr>
              <a:t>[3] </a:t>
            </a:r>
            <a:r>
              <a:rPr lang="en"/>
              <a:t>Hongbin Wang and Hua Lin, ”A spectral clustering approach to motion segmentation based on motion trajectory,” 2003 International Conference on Multimedia and Expo. ICME ’03. Proceedings (Cat. No.03TH8698), Baltimore, MD, USA, 2003, pp. II-793. doi: 10.1109/ICME.2003.1221736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6"/>
              </a:rPr>
              <a:t>[4]</a:t>
            </a:r>
            <a:r>
              <a:rPr lang="en"/>
              <a:t> A Tutorial to understand DTW.</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Spectral Clustering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460950" y="7011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Spectral Clustering</a:t>
            </a:r>
            <a:endParaRPr/>
          </a:p>
        </p:txBody>
      </p:sp>
      <p:sp>
        <p:nvSpPr>
          <p:cNvPr id="247" name="Google Shape;247;p4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T</a:t>
            </a:r>
            <a:r>
              <a:rPr lang="en" sz="1600">
                <a:solidFill>
                  <a:srgbClr val="000000"/>
                </a:solidFill>
              </a:rPr>
              <a:t>he goal of spectral clustering is to cluster data that is connected but not necessarily compact or clustered within convex boundaries</a:t>
            </a:r>
            <a:endParaRPr sz="1600">
              <a:solidFill>
                <a:srgbClr val="000000"/>
              </a:solidFill>
            </a:endParaRPr>
          </a:p>
          <a:p>
            <a:pPr indent="0" lvl="0" marL="0" rtl="0" algn="l">
              <a:spcBef>
                <a:spcPts val="1600"/>
              </a:spcBef>
              <a:spcAft>
                <a:spcPts val="0"/>
              </a:spcAft>
              <a:buNone/>
            </a:pPr>
            <a:r>
              <a:rPr lang="en" sz="1600">
                <a:solidFill>
                  <a:srgbClr val="000000"/>
                </a:solidFill>
              </a:rPr>
              <a:t>It very often outperforms traditional clustering algorithms such as the k-means algorithm</a:t>
            </a:r>
            <a:endParaRPr sz="1600">
              <a:solidFill>
                <a:srgbClr val="000000"/>
              </a:solidFill>
            </a:endParaRPr>
          </a:p>
          <a:p>
            <a:pPr indent="0" lvl="0" marL="0" rtl="0" algn="l">
              <a:spcBef>
                <a:spcPts val="1600"/>
              </a:spcBef>
              <a:spcAft>
                <a:spcPts val="1600"/>
              </a:spcAft>
              <a:buNone/>
            </a:pPr>
            <a:r>
              <a:rPr b="1" lang="en" sz="1600">
                <a:solidFill>
                  <a:srgbClr val="000000"/>
                </a:solidFill>
              </a:rPr>
              <a:t>Objective : </a:t>
            </a:r>
            <a:r>
              <a:rPr lang="en" sz="1600">
                <a:solidFill>
                  <a:srgbClr val="000000"/>
                </a:solidFill>
              </a:rPr>
              <a:t> To divide the data points into several groups such that points in the same group are similar and points in different groups are dissimilar to each other.</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 Description</a:t>
            </a:r>
            <a:endParaRPr/>
          </a:p>
        </p:txBody>
      </p:sp>
      <p:graphicFrame>
        <p:nvGraphicFramePr>
          <p:cNvPr id="81" name="Google Shape;81;p15"/>
          <p:cNvGraphicFramePr/>
          <p:nvPr/>
        </p:nvGraphicFramePr>
        <p:xfrm>
          <a:off x="952500" y="857250"/>
          <a:ext cx="3000000" cy="3000000"/>
        </p:xfrm>
        <a:graphic>
          <a:graphicData uri="http://schemas.openxmlformats.org/drawingml/2006/table">
            <a:tbl>
              <a:tblPr>
                <a:noFill/>
                <a:tableStyleId>{29D6CD04-D6F7-49F2-BDB0-BB264FB8D57D}</a:tableStyleId>
              </a:tblPr>
              <a:tblGrid>
                <a:gridCol w="1267175"/>
                <a:gridCol w="1367450"/>
                <a:gridCol w="1492775"/>
                <a:gridCol w="1442700"/>
                <a:gridCol w="1166875"/>
                <a:gridCol w="866075"/>
              </a:tblGrid>
              <a:tr h="381000">
                <a:tc>
                  <a:txBody>
                    <a:bodyPr>
                      <a:noAutofit/>
                    </a:bodyPr>
                    <a:lstStyle/>
                    <a:p>
                      <a:pPr indent="0" lvl="0" marL="0" rtl="0" algn="l">
                        <a:spcBef>
                          <a:spcPts val="0"/>
                        </a:spcBef>
                        <a:spcAft>
                          <a:spcPts val="0"/>
                        </a:spcAft>
                        <a:buNone/>
                      </a:pPr>
                      <a:r>
                        <a:rPr lang="en"/>
                        <a:t>Adavu</a:t>
                      </a:r>
                      <a:endParaRPr/>
                    </a:p>
                  </a:txBody>
                  <a:tcPr marT="91425" marB="91425" marR="91425" marL="91425"/>
                </a:tc>
                <a:tc>
                  <a:txBody>
                    <a:bodyPr>
                      <a:noAutofit/>
                    </a:bodyPr>
                    <a:lstStyle/>
                    <a:p>
                      <a:pPr indent="0" lvl="0" marL="0" rtl="0" algn="l">
                        <a:spcBef>
                          <a:spcPts val="0"/>
                        </a:spcBef>
                        <a:spcAft>
                          <a:spcPts val="0"/>
                        </a:spcAft>
                        <a:buNone/>
                      </a:pPr>
                      <a:r>
                        <a:rPr lang="en"/>
                        <a:t>Performance1 </a:t>
                      </a:r>
                      <a:br>
                        <a:rPr lang="en"/>
                      </a:br>
                      <a:r>
                        <a:rPr lang="en"/>
                        <a:t>total frames</a:t>
                      </a:r>
                      <a:endParaRPr/>
                    </a:p>
                  </a:txBody>
                  <a:tcPr marT="91425" marB="91425" marR="91425" marL="91425"/>
                </a:tc>
                <a:tc>
                  <a:txBody>
                    <a:bodyPr>
                      <a:noAutofit/>
                    </a:bodyPr>
                    <a:lstStyle/>
                    <a:p>
                      <a:pPr indent="0" lvl="0" marL="0" rtl="0" algn="l">
                        <a:spcBef>
                          <a:spcPts val="0"/>
                        </a:spcBef>
                        <a:spcAft>
                          <a:spcPts val="0"/>
                        </a:spcAft>
                        <a:buNone/>
                      </a:pPr>
                      <a:r>
                        <a:rPr lang="en"/>
                        <a:t>Performance 2</a:t>
                      </a:r>
                      <a:br>
                        <a:rPr lang="en"/>
                      </a:br>
                      <a:r>
                        <a:rPr lang="en"/>
                        <a:t>total frames</a:t>
                      </a:r>
                      <a:endParaRPr/>
                    </a:p>
                  </a:txBody>
                  <a:tcPr marT="91425" marB="91425" marR="91425" marL="91425"/>
                </a:tc>
                <a:tc>
                  <a:txBody>
                    <a:bodyPr>
                      <a:noAutofit/>
                    </a:bodyPr>
                    <a:lstStyle/>
                    <a:p>
                      <a:pPr indent="0" lvl="0" marL="0" rtl="0" algn="l">
                        <a:spcBef>
                          <a:spcPts val="0"/>
                        </a:spcBef>
                        <a:spcAft>
                          <a:spcPts val="0"/>
                        </a:spcAft>
                        <a:buNone/>
                      </a:pPr>
                      <a:r>
                        <a:rPr lang="en"/>
                        <a:t>Performance 3</a:t>
                      </a:r>
                      <a:br>
                        <a:rPr lang="en"/>
                      </a:br>
                      <a:r>
                        <a:rPr lang="en"/>
                        <a:t>total frames</a:t>
                      </a:r>
                      <a:endParaRPr/>
                    </a:p>
                  </a:txBody>
                  <a:tcPr marT="91425" marB="91425" marR="91425" marL="91425"/>
                </a:tc>
                <a:tc>
                  <a:txBody>
                    <a:bodyPr>
                      <a:noAutofit/>
                    </a:bodyPr>
                    <a:lstStyle/>
                    <a:p>
                      <a:pPr indent="0" lvl="0" marL="0" rtl="0" algn="l">
                        <a:spcBef>
                          <a:spcPts val="0"/>
                        </a:spcBef>
                        <a:spcAft>
                          <a:spcPts val="0"/>
                        </a:spcAft>
                        <a:buNone/>
                      </a:pPr>
                      <a:r>
                        <a:rPr lang="en"/>
                        <a:t>Total motions</a:t>
                      </a:r>
                      <a:endParaRPr/>
                    </a:p>
                  </a:txBody>
                  <a:tcPr marT="91425" marB="91425" marR="91425" marL="91425"/>
                </a:tc>
                <a:tc>
                  <a:txBody>
                    <a:bodyPr>
                      <a:noAutofit/>
                    </a:bodyPr>
                    <a:lstStyle/>
                    <a:p>
                      <a:pPr indent="0" lvl="0" marL="0" rtl="0" algn="l">
                        <a:spcBef>
                          <a:spcPts val="0"/>
                        </a:spcBef>
                        <a:spcAft>
                          <a:spcPts val="0"/>
                        </a:spcAft>
                        <a:buNone/>
                      </a:pPr>
                      <a:r>
                        <a:rPr lang="en"/>
                        <a:t>no of unique motions</a:t>
                      </a:r>
                      <a:endParaRPr/>
                    </a:p>
                  </a:txBody>
                  <a:tcPr marT="91425" marB="91425" marR="91425" marL="91425"/>
                </a:tc>
              </a:tr>
              <a:tr h="396200">
                <a:tc>
                  <a:txBody>
                    <a:bodyPr>
                      <a:noAutofit/>
                    </a:bodyPr>
                    <a:lstStyle/>
                    <a:p>
                      <a:pPr indent="0" lvl="0" marL="0" rtl="0" algn="l">
                        <a:spcBef>
                          <a:spcPts val="0"/>
                        </a:spcBef>
                        <a:spcAft>
                          <a:spcPts val="0"/>
                        </a:spcAft>
                        <a:buNone/>
                      </a:pPr>
                      <a:r>
                        <a:rPr lang="en"/>
                        <a:t>Natta1</a:t>
                      </a:r>
                      <a:endParaRPr/>
                    </a:p>
                  </a:txBody>
                  <a:tcPr marT="91425" marB="91425" marR="91425" marL="91425"/>
                </a:tc>
                <a:tc>
                  <a:txBody>
                    <a:bodyPr>
                      <a:noAutofit/>
                    </a:bodyPr>
                    <a:lstStyle/>
                    <a:p>
                      <a:pPr indent="0" lvl="0" marL="0" rtl="0" algn="l">
                        <a:spcBef>
                          <a:spcPts val="0"/>
                        </a:spcBef>
                        <a:spcAft>
                          <a:spcPts val="0"/>
                        </a:spcAft>
                        <a:buNone/>
                      </a:pPr>
                      <a:r>
                        <a:rPr lang="en"/>
                        <a:t>1546</a:t>
                      </a:r>
                      <a:endParaRPr/>
                    </a:p>
                  </a:txBody>
                  <a:tcPr marT="91425" marB="91425" marR="91425" marL="91425"/>
                </a:tc>
                <a:tc>
                  <a:txBody>
                    <a:bodyPr>
                      <a:noAutofit/>
                    </a:bodyPr>
                    <a:lstStyle/>
                    <a:p>
                      <a:pPr indent="0" lvl="0" marL="0" rtl="0" algn="l">
                        <a:spcBef>
                          <a:spcPts val="0"/>
                        </a:spcBef>
                        <a:spcAft>
                          <a:spcPts val="0"/>
                        </a:spcAft>
                        <a:buNone/>
                      </a:pPr>
                      <a:r>
                        <a:rPr lang="en"/>
                        <a:t>1590</a:t>
                      </a:r>
                      <a:endParaRPr/>
                    </a:p>
                  </a:txBody>
                  <a:tcPr marT="91425" marB="91425" marR="91425" marL="91425"/>
                </a:tc>
                <a:tc>
                  <a:txBody>
                    <a:bodyPr>
                      <a:noAutofit/>
                    </a:bodyPr>
                    <a:lstStyle/>
                    <a:p>
                      <a:pPr indent="0" lvl="0" marL="0" rtl="0" algn="l">
                        <a:spcBef>
                          <a:spcPts val="0"/>
                        </a:spcBef>
                        <a:spcAft>
                          <a:spcPts val="0"/>
                        </a:spcAft>
                        <a:buNone/>
                      </a:pPr>
                      <a:r>
                        <a:rPr lang="en"/>
                        <a:t>1532</a:t>
                      </a:r>
                      <a:endParaRPr/>
                    </a:p>
                  </a:txBody>
                  <a:tcPr marT="91425" marB="91425" marR="91425" marL="91425"/>
                </a:tc>
                <a:tc>
                  <a:txBody>
                    <a:bodyPr>
                      <a:noAutofit/>
                    </a:bodyPr>
                    <a:lstStyle/>
                    <a:p>
                      <a:pPr indent="0" lvl="0" marL="0" rtl="0" algn="l">
                        <a:spcBef>
                          <a:spcPts val="0"/>
                        </a:spcBef>
                        <a:spcAft>
                          <a:spcPts val="0"/>
                        </a:spcAft>
                        <a:buNone/>
                      </a:pPr>
                      <a:r>
                        <a:rPr lang="en"/>
                        <a:t>32</a:t>
                      </a:r>
                      <a:endParaRPr/>
                    </a:p>
                  </a:txBody>
                  <a:tcPr marT="91425" marB="91425" marR="91425" marL="91425"/>
                </a:tc>
                <a:tc>
                  <a:txBody>
                    <a:bodyPr>
                      <a:noAutofit/>
                    </a:bodyPr>
                    <a:lstStyle/>
                    <a:p>
                      <a:pPr indent="0" lvl="0" marL="0" rtl="0" algn="l">
                        <a:spcBef>
                          <a:spcPts val="0"/>
                        </a:spcBef>
                        <a:spcAft>
                          <a:spcPts val="0"/>
                        </a:spcAft>
                        <a:buNone/>
                      </a:pPr>
                      <a:r>
                        <a:rPr lang="en"/>
                        <a:t>4</a:t>
                      </a:r>
                      <a:endParaRPr/>
                    </a:p>
                  </a:txBody>
                  <a:tcPr marT="91425" marB="91425" marR="91425" marL="91425"/>
                </a:tc>
              </a:tr>
              <a:tr h="396200">
                <a:tc>
                  <a:txBody>
                    <a:bodyPr>
                      <a:noAutofit/>
                    </a:bodyPr>
                    <a:lstStyle/>
                    <a:p>
                      <a:pPr indent="0" lvl="0" marL="0" rtl="0" algn="l">
                        <a:spcBef>
                          <a:spcPts val="0"/>
                        </a:spcBef>
                        <a:spcAft>
                          <a:spcPts val="0"/>
                        </a:spcAft>
                        <a:buNone/>
                      </a:pPr>
                      <a:r>
                        <a:rPr lang="en"/>
                        <a:t>Natta2</a:t>
                      </a:r>
                      <a:endParaRPr/>
                    </a:p>
                  </a:txBody>
                  <a:tcPr marT="91425" marB="91425" marR="91425" marL="91425"/>
                </a:tc>
                <a:tc>
                  <a:txBody>
                    <a:bodyPr>
                      <a:noAutofit/>
                    </a:bodyPr>
                    <a:lstStyle/>
                    <a:p>
                      <a:pPr indent="0" lvl="0" marL="0" rtl="0" algn="l">
                        <a:spcBef>
                          <a:spcPts val="0"/>
                        </a:spcBef>
                        <a:spcAft>
                          <a:spcPts val="0"/>
                        </a:spcAft>
                        <a:buNone/>
                      </a:pPr>
                      <a:r>
                        <a:rPr lang="en"/>
                        <a:t>1557</a:t>
                      </a:r>
                      <a:endParaRPr/>
                    </a:p>
                  </a:txBody>
                  <a:tcPr marT="91425" marB="91425" marR="91425" marL="91425"/>
                </a:tc>
                <a:tc>
                  <a:txBody>
                    <a:bodyPr>
                      <a:noAutofit/>
                    </a:bodyPr>
                    <a:lstStyle/>
                    <a:p>
                      <a:pPr indent="0" lvl="0" marL="0" rtl="0" algn="l">
                        <a:spcBef>
                          <a:spcPts val="0"/>
                        </a:spcBef>
                        <a:spcAft>
                          <a:spcPts val="0"/>
                        </a:spcAft>
                        <a:buNone/>
                      </a:pPr>
                      <a:r>
                        <a:rPr lang="en"/>
                        <a:t>1522</a:t>
                      </a:r>
                      <a:endParaRPr/>
                    </a:p>
                  </a:txBody>
                  <a:tcPr marT="91425" marB="91425" marR="91425" marL="91425"/>
                </a:tc>
                <a:tc>
                  <a:txBody>
                    <a:bodyPr>
                      <a:noAutofit/>
                    </a:bodyPr>
                    <a:lstStyle/>
                    <a:p>
                      <a:pPr indent="0" lvl="0" marL="0" rtl="0" algn="l">
                        <a:spcBef>
                          <a:spcPts val="0"/>
                        </a:spcBef>
                        <a:spcAft>
                          <a:spcPts val="0"/>
                        </a:spcAft>
                        <a:buNone/>
                      </a:pPr>
                      <a:r>
                        <a:rPr lang="en"/>
                        <a:t>1545</a:t>
                      </a:r>
                      <a:endParaRPr/>
                    </a:p>
                  </a:txBody>
                  <a:tcPr marT="91425" marB="91425" marR="91425" marL="91425"/>
                </a:tc>
                <a:tc>
                  <a:txBody>
                    <a:bodyPr>
                      <a:noAutofit/>
                    </a:bodyPr>
                    <a:lstStyle/>
                    <a:p>
                      <a:pPr indent="0" lvl="0" marL="0" rtl="0" algn="l">
                        <a:spcBef>
                          <a:spcPts val="0"/>
                        </a:spcBef>
                        <a:spcAft>
                          <a:spcPts val="0"/>
                        </a:spcAft>
                        <a:buNone/>
                      </a:pPr>
                      <a:r>
                        <a:rPr lang="en"/>
                        <a:t>32</a:t>
                      </a:r>
                      <a:endParaRPr/>
                    </a:p>
                  </a:txBody>
                  <a:tcPr marT="91425" marB="91425" marR="91425" marL="91425"/>
                </a:tc>
                <a:tc>
                  <a:txBody>
                    <a:bodyPr>
                      <a:noAutofit/>
                    </a:bodyPr>
                    <a:lstStyle/>
                    <a:p>
                      <a:pPr indent="0" lvl="0" marL="0" rtl="0" algn="l">
                        <a:spcBef>
                          <a:spcPts val="0"/>
                        </a:spcBef>
                        <a:spcAft>
                          <a:spcPts val="0"/>
                        </a:spcAft>
                        <a:buNone/>
                      </a:pPr>
                      <a:r>
                        <a:rPr lang="en"/>
                        <a:t>4</a:t>
                      </a:r>
                      <a:endParaRPr/>
                    </a:p>
                  </a:txBody>
                  <a:tcPr marT="91425" marB="91425" marR="91425" marL="91425"/>
                </a:tc>
              </a:tr>
              <a:tr h="381000">
                <a:tc>
                  <a:txBody>
                    <a:bodyPr>
                      <a:noAutofit/>
                    </a:bodyPr>
                    <a:lstStyle/>
                    <a:p>
                      <a:pPr indent="0" lvl="0" marL="0" rtl="0" algn="l">
                        <a:spcBef>
                          <a:spcPts val="0"/>
                        </a:spcBef>
                        <a:spcAft>
                          <a:spcPts val="0"/>
                        </a:spcAft>
                        <a:buNone/>
                      </a:pPr>
                      <a:r>
                        <a:rPr lang="en"/>
                        <a:t>Natta3</a:t>
                      </a:r>
                      <a:endParaRPr/>
                    </a:p>
                  </a:txBody>
                  <a:tcPr marT="91425" marB="91425" marR="91425" marL="91425"/>
                </a:tc>
                <a:tc>
                  <a:txBody>
                    <a:bodyPr>
                      <a:noAutofit/>
                    </a:bodyPr>
                    <a:lstStyle/>
                    <a:p>
                      <a:pPr indent="0" lvl="0" marL="0" rtl="0" algn="l">
                        <a:spcBef>
                          <a:spcPts val="0"/>
                        </a:spcBef>
                        <a:spcAft>
                          <a:spcPts val="0"/>
                        </a:spcAft>
                        <a:buNone/>
                      </a:pPr>
                      <a:r>
                        <a:rPr lang="en"/>
                        <a:t>2680</a:t>
                      </a:r>
                      <a:endParaRPr/>
                    </a:p>
                  </a:txBody>
                  <a:tcPr marT="91425" marB="91425" marR="91425" marL="91425"/>
                </a:tc>
                <a:tc>
                  <a:txBody>
                    <a:bodyPr>
                      <a:noAutofit/>
                    </a:bodyPr>
                    <a:lstStyle/>
                    <a:p>
                      <a:pPr indent="0" lvl="0" marL="0" rtl="0" algn="l">
                        <a:spcBef>
                          <a:spcPts val="0"/>
                        </a:spcBef>
                        <a:spcAft>
                          <a:spcPts val="0"/>
                        </a:spcAft>
                        <a:buNone/>
                      </a:pPr>
                      <a:r>
                        <a:rPr lang="en"/>
                        <a:t>2698</a:t>
                      </a:r>
                      <a:endParaRPr/>
                    </a:p>
                  </a:txBody>
                  <a:tcPr marT="91425" marB="91425" marR="91425" marL="91425"/>
                </a:tc>
                <a:tc>
                  <a:txBody>
                    <a:bodyPr>
                      <a:noAutofit/>
                    </a:bodyPr>
                    <a:lstStyle/>
                    <a:p>
                      <a:pPr indent="0" lvl="0" marL="0" rtl="0" algn="l">
                        <a:spcBef>
                          <a:spcPts val="0"/>
                        </a:spcBef>
                        <a:spcAft>
                          <a:spcPts val="0"/>
                        </a:spcAft>
                        <a:buNone/>
                      </a:pPr>
                      <a:r>
                        <a:rPr lang="en"/>
                        <a:t>2760</a:t>
                      </a:r>
                      <a:endParaRPr/>
                    </a:p>
                  </a:txBody>
                  <a:tcPr marT="91425" marB="91425" marR="91425" marL="91425"/>
                </a:tc>
                <a:tc>
                  <a:txBody>
                    <a:bodyPr>
                      <a:noAutofit/>
                    </a:bodyPr>
                    <a:lstStyle/>
                    <a:p>
                      <a:pPr indent="0" lvl="0" marL="0" rtl="0" algn="l">
                        <a:spcBef>
                          <a:spcPts val="0"/>
                        </a:spcBef>
                        <a:spcAft>
                          <a:spcPts val="0"/>
                        </a:spcAft>
                        <a:buNone/>
                      </a:pPr>
                      <a:r>
                        <a:rPr lang="en"/>
                        <a:t>64</a:t>
                      </a:r>
                      <a:endParaRPr/>
                    </a:p>
                  </a:txBody>
                  <a:tcPr marT="91425" marB="91425" marR="91425" marL="91425"/>
                </a:tc>
                <a:tc>
                  <a:txBody>
                    <a:bodyPr>
                      <a:noAutofit/>
                    </a:bodyPr>
                    <a:lstStyle/>
                    <a:p>
                      <a:pPr indent="0" lvl="0" marL="0" rtl="0" algn="l">
                        <a:spcBef>
                          <a:spcPts val="0"/>
                        </a:spcBef>
                        <a:spcAft>
                          <a:spcPts val="0"/>
                        </a:spcAft>
                        <a:buNone/>
                      </a:pPr>
                      <a:r>
                        <a:rPr lang="en"/>
                        <a:t>8</a:t>
                      </a:r>
                      <a:endParaRPr/>
                    </a:p>
                  </a:txBody>
                  <a:tcPr marT="91425" marB="91425" marR="91425" marL="91425"/>
                </a:tc>
              </a:tr>
              <a:tr h="381000">
                <a:tc>
                  <a:txBody>
                    <a:bodyPr>
                      <a:noAutofit/>
                    </a:bodyPr>
                    <a:lstStyle/>
                    <a:p>
                      <a:pPr indent="0" lvl="0" marL="0" rtl="0" algn="l">
                        <a:spcBef>
                          <a:spcPts val="0"/>
                        </a:spcBef>
                        <a:spcAft>
                          <a:spcPts val="0"/>
                        </a:spcAft>
                        <a:buNone/>
                      </a:pPr>
                      <a:r>
                        <a:rPr lang="en"/>
                        <a:t>Natta4</a:t>
                      </a:r>
                      <a:endParaRPr/>
                    </a:p>
                  </a:txBody>
                  <a:tcPr marT="91425" marB="91425" marR="91425" marL="91425"/>
                </a:tc>
                <a:tc>
                  <a:txBody>
                    <a:bodyPr>
                      <a:noAutofit/>
                    </a:bodyPr>
                    <a:lstStyle/>
                    <a:p>
                      <a:pPr indent="0" lvl="0" marL="0" rtl="0" algn="l">
                        <a:spcBef>
                          <a:spcPts val="0"/>
                        </a:spcBef>
                        <a:spcAft>
                          <a:spcPts val="0"/>
                        </a:spcAft>
                        <a:buNone/>
                      </a:pPr>
                      <a:r>
                        <a:rPr lang="en"/>
                        <a:t>5537</a:t>
                      </a:r>
                      <a:endParaRPr/>
                    </a:p>
                  </a:txBody>
                  <a:tcPr marT="91425" marB="91425" marR="91425" marL="91425"/>
                </a:tc>
                <a:tc>
                  <a:txBody>
                    <a:bodyPr>
                      <a:noAutofit/>
                    </a:bodyPr>
                    <a:lstStyle/>
                    <a:p>
                      <a:pPr indent="0" lvl="0" marL="0" rtl="0" algn="l">
                        <a:spcBef>
                          <a:spcPts val="0"/>
                        </a:spcBef>
                        <a:spcAft>
                          <a:spcPts val="0"/>
                        </a:spcAft>
                        <a:buNone/>
                      </a:pPr>
                      <a:r>
                        <a:rPr lang="en"/>
                        <a:t>5531</a:t>
                      </a:r>
                      <a:endParaRPr/>
                    </a:p>
                  </a:txBody>
                  <a:tcPr marT="91425" marB="91425" marR="91425" marL="91425"/>
                </a:tc>
                <a:tc>
                  <a:txBody>
                    <a:bodyPr>
                      <a:noAutofit/>
                    </a:bodyPr>
                    <a:lstStyle/>
                    <a:p>
                      <a:pPr indent="0" lvl="0" marL="0" rtl="0" algn="l">
                        <a:spcBef>
                          <a:spcPts val="0"/>
                        </a:spcBef>
                        <a:spcAft>
                          <a:spcPts val="0"/>
                        </a:spcAft>
                        <a:buNone/>
                      </a:pPr>
                      <a:r>
                        <a:rPr lang="en"/>
                        <a:t>5504</a:t>
                      </a:r>
                      <a:endParaRPr/>
                    </a:p>
                  </a:txBody>
                  <a:tcPr marT="91425" marB="91425" marR="91425" marL="91425"/>
                </a:tc>
                <a:tc>
                  <a:txBody>
                    <a:bodyPr>
                      <a:noAutofit/>
                    </a:bodyPr>
                    <a:lstStyle/>
                    <a:p>
                      <a:pPr indent="0" lvl="0" marL="0" rtl="0" algn="l">
                        <a:spcBef>
                          <a:spcPts val="0"/>
                        </a:spcBef>
                        <a:spcAft>
                          <a:spcPts val="0"/>
                        </a:spcAft>
                        <a:buNone/>
                      </a:pPr>
                      <a:r>
                        <a:rPr lang="en"/>
                        <a:t>128</a:t>
                      </a:r>
                      <a:endParaRPr/>
                    </a:p>
                  </a:txBody>
                  <a:tcPr marT="91425" marB="91425" marR="91425" marL="91425"/>
                </a:tc>
                <a:tc>
                  <a:txBody>
                    <a:bodyPr>
                      <a:noAutofit/>
                    </a:bodyPr>
                    <a:lstStyle/>
                    <a:p>
                      <a:pPr indent="0" lvl="0" marL="0" rtl="0" algn="l">
                        <a:spcBef>
                          <a:spcPts val="0"/>
                        </a:spcBef>
                        <a:spcAft>
                          <a:spcPts val="0"/>
                        </a:spcAft>
                        <a:buNone/>
                      </a:pPr>
                      <a:r>
                        <a:rPr lang="en"/>
                        <a:t>8</a:t>
                      </a:r>
                      <a:endParaRPr/>
                    </a:p>
                  </a:txBody>
                  <a:tcPr marT="91425" marB="91425" marR="91425" marL="91425"/>
                </a:tc>
              </a:tr>
              <a:tr h="381000">
                <a:tc>
                  <a:txBody>
                    <a:bodyPr>
                      <a:noAutofit/>
                    </a:bodyPr>
                    <a:lstStyle/>
                    <a:p>
                      <a:pPr indent="0" lvl="0" marL="0" rtl="0" algn="l">
                        <a:spcBef>
                          <a:spcPts val="0"/>
                        </a:spcBef>
                        <a:spcAft>
                          <a:spcPts val="0"/>
                        </a:spcAft>
                        <a:buNone/>
                      </a:pPr>
                      <a:r>
                        <a:rPr lang="en"/>
                        <a:t>Natta5</a:t>
                      </a:r>
                      <a:endParaRPr/>
                    </a:p>
                  </a:txBody>
                  <a:tcPr marT="91425" marB="91425" marR="91425" marL="91425"/>
                </a:tc>
                <a:tc>
                  <a:txBody>
                    <a:bodyPr>
                      <a:noAutofit/>
                    </a:bodyPr>
                    <a:lstStyle/>
                    <a:p>
                      <a:pPr indent="0" lvl="0" marL="0" rtl="0" algn="l">
                        <a:spcBef>
                          <a:spcPts val="0"/>
                        </a:spcBef>
                        <a:spcAft>
                          <a:spcPts val="0"/>
                        </a:spcAft>
                        <a:buNone/>
                      </a:pPr>
                      <a:r>
                        <a:rPr lang="en"/>
                        <a:t>2580</a:t>
                      </a:r>
                      <a:endParaRPr/>
                    </a:p>
                  </a:txBody>
                  <a:tcPr marT="91425" marB="91425" marR="91425" marL="91425"/>
                </a:tc>
                <a:tc>
                  <a:txBody>
                    <a:bodyPr>
                      <a:noAutofit/>
                    </a:bodyPr>
                    <a:lstStyle/>
                    <a:p>
                      <a:pPr indent="0" lvl="0" marL="0" rtl="0" algn="l">
                        <a:spcBef>
                          <a:spcPts val="0"/>
                        </a:spcBef>
                        <a:spcAft>
                          <a:spcPts val="0"/>
                        </a:spcAft>
                        <a:buNone/>
                      </a:pPr>
                      <a:r>
                        <a:rPr lang="en"/>
                        <a:t>2728</a:t>
                      </a:r>
                      <a:endParaRPr/>
                    </a:p>
                  </a:txBody>
                  <a:tcPr marT="91425" marB="91425" marR="91425" marL="91425"/>
                </a:tc>
                <a:tc>
                  <a:txBody>
                    <a:bodyPr>
                      <a:noAutofit/>
                    </a:bodyPr>
                    <a:lstStyle/>
                    <a:p>
                      <a:pPr indent="0" lvl="0" marL="0" rtl="0" algn="l">
                        <a:spcBef>
                          <a:spcPts val="0"/>
                        </a:spcBef>
                        <a:spcAft>
                          <a:spcPts val="0"/>
                        </a:spcAft>
                        <a:buNone/>
                      </a:pPr>
                      <a:r>
                        <a:rPr lang="en"/>
                        <a:t>2748</a:t>
                      </a:r>
                      <a:endParaRPr/>
                    </a:p>
                  </a:txBody>
                  <a:tcPr marT="91425" marB="91425" marR="91425" marL="91425"/>
                </a:tc>
                <a:tc>
                  <a:txBody>
                    <a:bodyPr>
                      <a:noAutofit/>
                    </a:bodyPr>
                    <a:lstStyle/>
                    <a:p>
                      <a:pPr indent="0" lvl="0" marL="0" rtl="0" algn="l">
                        <a:spcBef>
                          <a:spcPts val="0"/>
                        </a:spcBef>
                        <a:spcAft>
                          <a:spcPts val="0"/>
                        </a:spcAft>
                        <a:buNone/>
                      </a:pPr>
                      <a:r>
                        <a:rPr lang="en"/>
                        <a:t>64</a:t>
                      </a:r>
                      <a:endParaRPr/>
                    </a:p>
                  </a:txBody>
                  <a:tcPr marT="91425" marB="91425" marR="91425" marL="91425"/>
                </a:tc>
                <a:tc>
                  <a:txBody>
                    <a:bodyPr>
                      <a:noAutofit/>
                    </a:bodyPr>
                    <a:lstStyle/>
                    <a:p>
                      <a:pPr indent="0" lvl="0" marL="0" rtl="0" algn="l">
                        <a:spcBef>
                          <a:spcPts val="0"/>
                        </a:spcBef>
                        <a:spcAft>
                          <a:spcPts val="0"/>
                        </a:spcAft>
                        <a:buNone/>
                      </a:pPr>
                      <a:r>
                        <a:rPr lang="en"/>
                        <a:t>10</a:t>
                      </a:r>
                      <a:endParaRPr/>
                    </a:p>
                  </a:txBody>
                  <a:tcPr marT="91425" marB="91425" marR="91425" marL="91425"/>
                </a:tc>
              </a:tr>
              <a:tr h="381000">
                <a:tc>
                  <a:txBody>
                    <a:bodyPr>
                      <a:noAutofit/>
                    </a:bodyPr>
                    <a:lstStyle/>
                    <a:p>
                      <a:pPr indent="0" lvl="0" marL="0" rtl="0" algn="l">
                        <a:spcBef>
                          <a:spcPts val="0"/>
                        </a:spcBef>
                        <a:spcAft>
                          <a:spcPts val="0"/>
                        </a:spcAft>
                        <a:buNone/>
                      </a:pPr>
                      <a:r>
                        <a:rPr lang="en"/>
                        <a:t>Natta6</a:t>
                      </a:r>
                      <a:endParaRPr/>
                    </a:p>
                  </a:txBody>
                  <a:tcPr marT="91425" marB="91425" marR="91425" marL="91425"/>
                </a:tc>
                <a:tc>
                  <a:txBody>
                    <a:bodyPr>
                      <a:noAutofit/>
                    </a:bodyPr>
                    <a:lstStyle/>
                    <a:p>
                      <a:pPr indent="0" lvl="0" marL="0" rtl="0" algn="l">
                        <a:spcBef>
                          <a:spcPts val="0"/>
                        </a:spcBef>
                        <a:spcAft>
                          <a:spcPts val="0"/>
                        </a:spcAft>
                        <a:buNone/>
                      </a:pPr>
                      <a:r>
                        <a:rPr lang="en"/>
                        <a:t>2781</a:t>
                      </a:r>
                      <a:endParaRPr/>
                    </a:p>
                  </a:txBody>
                  <a:tcPr marT="91425" marB="91425" marR="91425" marL="91425"/>
                </a:tc>
                <a:tc>
                  <a:txBody>
                    <a:bodyPr>
                      <a:noAutofit/>
                    </a:bodyPr>
                    <a:lstStyle/>
                    <a:p>
                      <a:pPr indent="0" lvl="0" marL="0" rtl="0" algn="l">
                        <a:spcBef>
                          <a:spcPts val="0"/>
                        </a:spcBef>
                        <a:spcAft>
                          <a:spcPts val="0"/>
                        </a:spcAft>
                        <a:buNone/>
                      </a:pPr>
                      <a:r>
                        <a:rPr lang="en"/>
                        <a:t>2764</a:t>
                      </a:r>
                      <a:endParaRPr/>
                    </a:p>
                  </a:txBody>
                  <a:tcPr marT="91425" marB="91425" marR="91425" marL="91425"/>
                </a:tc>
                <a:tc>
                  <a:txBody>
                    <a:bodyPr>
                      <a:noAutofit/>
                    </a:bodyPr>
                    <a:lstStyle/>
                    <a:p>
                      <a:pPr indent="0" lvl="0" marL="0" rtl="0" algn="l">
                        <a:spcBef>
                          <a:spcPts val="0"/>
                        </a:spcBef>
                        <a:spcAft>
                          <a:spcPts val="0"/>
                        </a:spcAft>
                        <a:buNone/>
                      </a:pPr>
                      <a:r>
                        <a:rPr lang="en"/>
                        <a:t>2729</a:t>
                      </a:r>
                      <a:endParaRPr/>
                    </a:p>
                  </a:txBody>
                  <a:tcPr marT="91425" marB="91425" marR="91425" marL="91425"/>
                </a:tc>
                <a:tc>
                  <a:txBody>
                    <a:bodyPr>
                      <a:noAutofit/>
                    </a:bodyPr>
                    <a:lstStyle/>
                    <a:p>
                      <a:pPr indent="0" lvl="0" marL="0" rtl="0" algn="l">
                        <a:spcBef>
                          <a:spcPts val="0"/>
                        </a:spcBef>
                        <a:spcAft>
                          <a:spcPts val="0"/>
                        </a:spcAft>
                        <a:buNone/>
                      </a:pPr>
                      <a:r>
                        <a:rPr lang="en"/>
                        <a:t>64</a:t>
                      </a:r>
                      <a:endParaRPr/>
                    </a:p>
                  </a:txBody>
                  <a:tcPr marT="91425" marB="91425" marR="91425" marL="91425"/>
                </a:tc>
                <a:tc>
                  <a:txBody>
                    <a:bodyPr>
                      <a:noAutofit/>
                    </a:bodyPr>
                    <a:lstStyle/>
                    <a:p>
                      <a:pPr indent="0" lvl="0" marL="0" rtl="0" algn="l">
                        <a:spcBef>
                          <a:spcPts val="0"/>
                        </a:spcBef>
                        <a:spcAft>
                          <a:spcPts val="0"/>
                        </a:spcAft>
                        <a:buNone/>
                      </a:pPr>
                      <a:r>
                        <a:rPr lang="en"/>
                        <a:t>12</a:t>
                      </a:r>
                      <a:endParaRPr/>
                    </a:p>
                  </a:txBody>
                  <a:tcPr marT="91425" marB="91425" marR="91425" marL="91425"/>
                </a:tc>
              </a:tr>
              <a:tr h="381000">
                <a:tc>
                  <a:txBody>
                    <a:bodyPr>
                      <a:noAutofit/>
                    </a:bodyPr>
                    <a:lstStyle/>
                    <a:p>
                      <a:pPr indent="0" lvl="0" marL="0" rtl="0" algn="l">
                        <a:spcBef>
                          <a:spcPts val="0"/>
                        </a:spcBef>
                        <a:spcAft>
                          <a:spcPts val="0"/>
                        </a:spcAft>
                        <a:buNone/>
                      </a:pPr>
                      <a:r>
                        <a:rPr lang="en"/>
                        <a:t>Natta7</a:t>
                      </a:r>
                      <a:endParaRPr/>
                    </a:p>
                  </a:txBody>
                  <a:tcPr marT="91425" marB="91425" marR="91425" marL="91425"/>
                </a:tc>
                <a:tc>
                  <a:txBody>
                    <a:bodyPr>
                      <a:noAutofit/>
                    </a:bodyPr>
                    <a:lstStyle/>
                    <a:p>
                      <a:pPr indent="0" lvl="0" marL="0" rtl="0" algn="l">
                        <a:spcBef>
                          <a:spcPts val="0"/>
                        </a:spcBef>
                        <a:spcAft>
                          <a:spcPts val="0"/>
                        </a:spcAft>
                        <a:buNone/>
                      </a:pPr>
                      <a:r>
                        <a:rPr lang="en"/>
                        <a:t>2828</a:t>
                      </a:r>
                      <a:endParaRPr/>
                    </a:p>
                  </a:txBody>
                  <a:tcPr marT="91425" marB="91425" marR="91425" marL="91425"/>
                </a:tc>
                <a:tc>
                  <a:txBody>
                    <a:bodyPr>
                      <a:noAutofit/>
                    </a:bodyPr>
                    <a:lstStyle/>
                    <a:p>
                      <a:pPr indent="0" lvl="0" marL="0" rtl="0" algn="l">
                        <a:spcBef>
                          <a:spcPts val="0"/>
                        </a:spcBef>
                        <a:spcAft>
                          <a:spcPts val="0"/>
                        </a:spcAft>
                        <a:buNone/>
                      </a:pPr>
                      <a:r>
                        <a:rPr lang="en"/>
                        <a:t>3022</a:t>
                      </a:r>
                      <a:endParaRPr/>
                    </a:p>
                  </a:txBody>
                  <a:tcPr marT="91425" marB="91425" marR="91425" marL="91425"/>
                </a:tc>
                <a:tc>
                  <a:txBody>
                    <a:bodyPr>
                      <a:noAutofit/>
                    </a:bodyPr>
                    <a:lstStyle/>
                    <a:p>
                      <a:pPr indent="0" lvl="0" marL="0" rtl="0" algn="l">
                        <a:spcBef>
                          <a:spcPts val="0"/>
                        </a:spcBef>
                        <a:spcAft>
                          <a:spcPts val="0"/>
                        </a:spcAft>
                        <a:buNone/>
                      </a:pPr>
                      <a:r>
                        <a:rPr lang="en"/>
                        <a:t>2706</a:t>
                      </a:r>
                      <a:endParaRPr/>
                    </a:p>
                  </a:txBody>
                  <a:tcPr marT="91425" marB="91425" marR="91425" marL="91425"/>
                </a:tc>
                <a:tc>
                  <a:txBody>
                    <a:bodyPr>
                      <a:noAutofit/>
                    </a:bodyPr>
                    <a:lstStyle/>
                    <a:p>
                      <a:pPr indent="0" lvl="0" marL="0" rtl="0" algn="l">
                        <a:spcBef>
                          <a:spcPts val="0"/>
                        </a:spcBef>
                        <a:spcAft>
                          <a:spcPts val="0"/>
                        </a:spcAft>
                        <a:buNone/>
                      </a:pPr>
                      <a:r>
                        <a:rPr lang="en"/>
                        <a:t>64</a:t>
                      </a:r>
                      <a:endParaRPr/>
                    </a:p>
                  </a:txBody>
                  <a:tcPr marT="91425" marB="91425" marR="91425" marL="91425"/>
                </a:tc>
                <a:tc>
                  <a:txBody>
                    <a:bodyPr>
                      <a:noAutofit/>
                    </a:bodyPr>
                    <a:lstStyle/>
                    <a:p>
                      <a:pPr indent="0" lvl="0" marL="0" rtl="0" algn="l">
                        <a:spcBef>
                          <a:spcPts val="0"/>
                        </a:spcBef>
                        <a:spcAft>
                          <a:spcPts val="0"/>
                        </a:spcAft>
                        <a:buNone/>
                      </a:pPr>
                      <a:r>
                        <a:rPr lang="en"/>
                        <a:t>14</a:t>
                      </a:r>
                      <a:endParaRPr/>
                    </a:p>
                  </a:txBody>
                  <a:tcPr marT="91425" marB="91425" marR="91425" marL="91425"/>
                </a:tc>
              </a:tr>
              <a:tr h="381000">
                <a:tc>
                  <a:txBody>
                    <a:bodyPr>
                      <a:noAutofit/>
                    </a:bodyPr>
                    <a:lstStyle/>
                    <a:p>
                      <a:pPr indent="0" lvl="0" marL="0" rtl="0" algn="l">
                        <a:spcBef>
                          <a:spcPts val="0"/>
                        </a:spcBef>
                        <a:spcAft>
                          <a:spcPts val="0"/>
                        </a:spcAft>
                        <a:buNone/>
                      </a:pPr>
                      <a:r>
                        <a:rPr lang="en"/>
                        <a:t>Natta8</a:t>
                      </a:r>
                      <a:endParaRPr/>
                    </a:p>
                  </a:txBody>
                  <a:tcPr marT="91425" marB="91425" marR="91425" marL="91425"/>
                </a:tc>
                <a:tc>
                  <a:txBody>
                    <a:bodyPr>
                      <a:noAutofit/>
                    </a:bodyPr>
                    <a:lstStyle/>
                    <a:p>
                      <a:pPr indent="0" lvl="0" marL="0" rtl="0" algn="l">
                        <a:spcBef>
                          <a:spcPts val="0"/>
                        </a:spcBef>
                        <a:spcAft>
                          <a:spcPts val="0"/>
                        </a:spcAft>
                        <a:buNone/>
                      </a:pPr>
                      <a:r>
                        <a:rPr lang="en"/>
                        <a:t>2710</a:t>
                      </a:r>
                      <a:endParaRPr/>
                    </a:p>
                  </a:txBody>
                  <a:tcPr marT="91425" marB="91425" marR="91425" marL="91425"/>
                </a:tc>
                <a:tc>
                  <a:txBody>
                    <a:bodyPr>
                      <a:noAutofit/>
                    </a:bodyPr>
                    <a:lstStyle/>
                    <a:p>
                      <a:pPr indent="0" lvl="0" marL="0" rtl="0" algn="l">
                        <a:spcBef>
                          <a:spcPts val="0"/>
                        </a:spcBef>
                        <a:spcAft>
                          <a:spcPts val="0"/>
                        </a:spcAft>
                        <a:buNone/>
                      </a:pPr>
                      <a:r>
                        <a:rPr lang="en"/>
                        <a:t>2811</a:t>
                      </a:r>
                      <a:endParaRPr/>
                    </a:p>
                  </a:txBody>
                  <a:tcPr marT="91425" marB="91425" marR="91425" marL="91425"/>
                </a:tc>
                <a:tc>
                  <a:txBody>
                    <a:bodyPr>
                      <a:noAutofit/>
                    </a:bodyPr>
                    <a:lstStyle/>
                    <a:p>
                      <a:pPr indent="0" lvl="0" marL="0" rtl="0" algn="l">
                        <a:spcBef>
                          <a:spcPts val="0"/>
                        </a:spcBef>
                        <a:spcAft>
                          <a:spcPts val="0"/>
                        </a:spcAft>
                        <a:buNone/>
                      </a:pPr>
                      <a:r>
                        <a:rPr lang="en"/>
                        <a:t>2752</a:t>
                      </a:r>
                      <a:endParaRPr/>
                    </a:p>
                  </a:txBody>
                  <a:tcPr marT="91425" marB="91425" marR="91425" marL="91425"/>
                </a:tc>
                <a:tc>
                  <a:txBody>
                    <a:bodyPr>
                      <a:noAutofit/>
                    </a:bodyPr>
                    <a:lstStyle/>
                    <a:p>
                      <a:pPr indent="0" lvl="0" marL="0" rtl="0" algn="l">
                        <a:spcBef>
                          <a:spcPts val="0"/>
                        </a:spcBef>
                        <a:spcAft>
                          <a:spcPts val="0"/>
                        </a:spcAft>
                        <a:buNone/>
                      </a:pPr>
                      <a:r>
                        <a:rPr lang="en"/>
                        <a:t>48</a:t>
                      </a:r>
                      <a:endParaRPr/>
                    </a:p>
                  </a:txBody>
                  <a:tcPr marT="91425" marB="91425" marR="91425" marL="91425"/>
                </a:tc>
                <a:tc>
                  <a:txBody>
                    <a:bodyPr>
                      <a:noAutofit/>
                    </a:bodyPr>
                    <a:lstStyle/>
                    <a:p>
                      <a:pPr indent="0" lvl="0" marL="0" rtl="0" algn="l">
                        <a:spcBef>
                          <a:spcPts val="0"/>
                        </a:spcBef>
                        <a:spcAft>
                          <a:spcPts val="0"/>
                        </a:spcAft>
                        <a:buNone/>
                      </a:pPr>
                      <a:r>
                        <a:rPr lang="en"/>
                        <a:t>11</a:t>
                      </a:r>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pic>
        <p:nvPicPr>
          <p:cNvPr id="252" name="Google Shape;252;p42"/>
          <p:cNvPicPr preferRelativeResize="0"/>
          <p:nvPr/>
        </p:nvPicPr>
        <p:blipFill>
          <a:blip r:embed="rId3">
            <a:alphaModFix/>
          </a:blip>
          <a:stretch>
            <a:fillRect/>
          </a:stretch>
        </p:blipFill>
        <p:spPr>
          <a:xfrm>
            <a:off x="1503975" y="200025"/>
            <a:ext cx="6448425" cy="4743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idea</a:t>
            </a:r>
            <a:endParaRPr/>
          </a:p>
        </p:txBody>
      </p:sp>
      <p:sp>
        <p:nvSpPr>
          <p:cNvPr id="258" name="Google Shape;258;p43"/>
          <p:cNvSpPr txBox="1"/>
          <p:nvPr>
            <p:ph idx="1" type="body"/>
          </p:nvPr>
        </p:nvSpPr>
        <p:spPr>
          <a:xfrm>
            <a:off x="112625" y="1743850"/>
            <a:ext cx="8710200" cy="32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Spectral clustering models the objective function as a graph spectrum problem and solves it with the known linear algebra techniques.</a:t>
            </a:r>
            <a:endParaRPr>
              <a:solidFill>
                <a:srgbClr val="000000"/>
              </a:solidFill>
            </a:endParaRPr>
          </a:p>
          <a:p>
            <a:pPr indent="0" lvl="0" marL="0" rtl="0" algn="l">
              <a:spcBef>
                <a:spcPts val="1600"/>
              </a:spcBef>
              <a:spcAft>
                <a:spcPts val="0"/>
              </a:spcAft>
              <a:buNone/>
            </a:pPr>
            <a:r>
              <a:rPr lang="en">
                <a:solidFill>
                  <a:srgbClr val="000000"/>
                </a:solidFill>
              </a:rPr>
              <a:t>It connects the objective function to one of the following  property of graph laplacian and solves it in place of minimizing objective function.</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ctr">
              <a:spcBef>
                <a:spcPts val="1600"/>
              </a:spcBef>
              <a:spcAft>
                <a:spcPts val="0"/>
              </a:spcAft>
              <a:buNone/>
            </a:pPr>
            <a:r>
              <a:t/>
            </a:r>
            <a:endParaRPr>
              <a:solidFill>
                <a:srgbClr val="000000"/>
              </a:solidFill>
            </a:endParaRPr>
          </a:p>
          <a:p>
            <a:pPr indent="0" lvl="0" marL="0" rtl="0" algn="ctr">
              <a:spcBef>
                <a:spcPts val="1600"/>
              </a:spcBef>
              <a:spcAft>
                <a:spcPts val="1600"/>
              </a:spcAft>
              <a:buNone/>
            </a:pPr>
            <a:r>
              <a:rPr lang="en">
                <a:solidFill>
                  <a:srgbClr val="000000"/>
                </a:solidFill>
              </a:rPr>
              <a:t>Here L is the unnormalized graph laplacian</a:t>
            </a:r>
            <a:endParaRPr>
              <a:solidFill>
                <a:srgbClr val="000000"/>
              </a:solidFill>
            </a:endParaRPr>
          </a:p>
        </p:txBody>
      </p:sp>
      <p:pic>
        <p:nvPicPr>
          <p:cNvPr id="259" name="Google Shape;259;p43"/>
          <p:cNvPicPr preferRelativeResize="0"/>
          <p:nvPr/>
        </p:nvPicPr>
        <p:blipFill>
          <a:blip r:embed="rId3">
            <a:alphaModFix/>
          </a:blip>
          <a:stretch>
            <a:fillRect/>
          </a:stretch>
        </p:blipFill>
        <p:spPr>
          <a:xfrm>
            <a:off x="2462225" y="3271225"/>
            <a:ext cx="6231775" cy="1171450"/>
          </a:xfrm>
          <a:prstGeom prst="rect">
            <a:avLst/>
          </a:prstGeom>
          <a:noFill/>
          <a:ln>
            <a:noFill/>
          </a:ln>
        </p:spPr>
      </p:pic>
      <p:pic>
        <p:nvPicPr>
          <p:cNvPr id="260" name="Google Shape;260;p43"/>
          <p:cNvPicPr preferRelativeResize="0"/>
          <p:nvPr/>
        </p:nvPicPr>
        <p:blipFill>
          <a:blip r:embed="rId4">
            <a:alphaModFix/>
          </a:blip>
          <a:stretch>
            <a:fillRect/>
          </a:stretch>
        </p:blipFill>
        <p:spPr>
          <a:xfrm>
            <a:off x="720875" y="3535675"/>
            <a:ext cx="1256400" cy="3171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4"/>
          <p:cNvSpPr txBox="1"/>
          <p:nvPr>
            <p:ph type="title"/>
          </p:nvPr>
        </p:nvSpPr>
        <p:spPr>
          <a:xfrm>
            <a:off x="100925" y="337875"/>
            <a:ext cx="2808000" cy="14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900">
                <a:latin typeface="Arial"/>
                <a:ea typeface="Arial"/>
                <a:cs typeface="Arial"/>
                <a:sym typeface="Arial"/>
              </a:rPr>
              <a:t>Can we use min cut for</a:t>
            </a:r>
            <a:endParaRPr sz="2900">
              <a:latin typeface="Arial"/>
              <a:ea typeface="Arial"/>
              <a:cs typeface="Arial"/>
              <a:sym typeface="Arial"/>
            </a:endParaRPr>
          </a:p>
          <a:p>
            <a:pPr indent="0" lvl="0" marL="0" rtl="0" algn="l">
              <a:spcBef>
                <a:spcPts val="0"/>
              </a:spcBef>
              <a:spcAft>
                <a:spcPts val="0"/>
              </a:spcAft>
              <a:buNone/>
            </a:pPr>
            <a:r>
              <a:rPr lang="en" sz="2900">
                <a:latin typeface="Arial"/>
                <a:ea typeface="Arial"/>
                <a:cs typeface="Arial"/>
                <a:sym typeface="Arial"/>
              </a:rPr>
              <a:t>clustering?</a:t>
            </a:r>
            <a:endParaRPr sz="2900">
              <a:latin typeface="Arial"/>
              <a:ea typeface="Arial"/>
              <a:cs typeface="Arial"/>
              <a:sym typeface="Arial"/>
            </a:endParaRPr>
          </a:p>
        </p:txBody>
      </p:sp>
      <p:sp>
        <p:nvSpPr>
          <p:cNvPr id="266" name="Google Shape;266;p44"/>
          <p:cNvSpPr txBox="1"/>
          <p:nvPr>
            <p:ph idx="1" type="body"/>
          </p:nvPr>
        </p:nvSpPr>
        <p:spPr>
          <a:xfrm>
            <a:off x="226075" y="1977300"/>
            <a:ext cx="2808000" cy="26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Idea :</a:t>
            </a:r>
            <a:endParaRPr sz="1400"/>
          </a:p>
          <a:p>
            <a:pPr indent="0" lvl="0" marL="0" rtl="0" algn="l">
              <a:spcBef>
                <a:spcPts val="1600"/>
              </a:spcBef>
              <a:spcAft>
                <a:spcPts val="0"/>
              </a:spcAft>
              <a:buNone/>
            </a:pPr>
            <a:r>
              <a:rPr lang="en" sz="1400"/>
              <a:t>Partition vertices of graph into K disjoint sets such that the sum of weights of edges between two sets of vertices is minimum.</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pic>
        <p:nvPicPr>
          <p:cNvPr id="267" name="Google Shape;267;p44"/>
          <p:cNvPicPr preferRelativeResize="0"/>
          <p:nvPr/>
        </p:nvPicPr>
        <p:blipFill>
          <a:blip r:embed="rId3">
            <a:alphaModFix/>
          </a:blip>
          <a:stretch>
            <a:fillRect/>
          </a:stretch>
        </p:blipFill>
        <p:spPr>
          <a:xfrm>
            <a:off x="4200150" y="527850"/>
            <a:ext cx="4114800" cy="2714625"/>
          </a:xfrm>
          <a:prstGeom prst="rect">
            <a:avLst/>
          </a:prstGeom>
          <a:noFill/>
          <a:ln>
            <a:noFill/>
          </a:ln>
        </p:spPr>
      </p:pic>
      <p:pic>
        <p:nvPicPr>
          <p:cNvPr id="268" name="Google Shape;268;p44"/>
          <p:cNvPicPr preferRelativeResize="0"/>
          <p:nvPr/>
        </p:nvPicPr>
        <p:blipFill>
          <a:blip r:embed="rId4">
            <a:alphaModFix/>
          </a:blip>
          <a:stretch>
            <a:fillRect/>
          </a:stretch>
        </p:blipFill>
        <p:spPr>
          <a:xfrm>
            <a:off x="3837225" y="3457450"/>
            <a:ext cx="4629150" cy="209550"/>
          </a:xfrm>
          <a:prstGeom prst="rect">
            <a:avLst/>
          </a:prstGeom>
          <a:noFill/>
          <a:ln>
            <a:noFill/>
          </a:ln>
        </p:spPr>
      </p:pic>
      <p:sp>
        <p:nvSpPr>
          <p:cNvPr id="269" name="Google Shape;269;p44"/>
          <p:cNvSpPr txBox="1"/>
          <p:nvPr/>
        </p:nvSpPr>
        <p:spPr>
          <a:xfrm>
            <a:off x="3791925" y="4154850"/>
            <a:ext cx="17895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[Shi &amp; Malik ‘ 00]</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a:t>
            </a:r>
            <a:endParaRPr/>
          </a:p>
        </p:txBody>
      </p:sp>
      <p:pic>
        <p:nvPicPr>
          <p:cNvPr id="275" name="Google Shape;275;p45"/>
          <p:cNvPicPr preferRelativeResize="0"/>
          <p:nvPr/>
        </p:nvPicPr>
        <p:blipFill>
          <a:blip r:embed="rId3">
            <a:alphaModFix/>
          </a:blip>
          <a:stretch>
            <a:fillRect/>
          </a:stretch>
        </p:blipFill>
        <p:spPr>
          <a:xfrm>
            <a:off x="986338" y="1939775"/>
            <a:ext cx="7193225" cy="2315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 Function</a:t>
            </a:r>
            <a:endParaRPr/>
          </a:p>
        </p:txBody>
      </p:sp>
      <p:pic>
        <p:nvPicPr>
          <p:cNvPr id="281" name="Google Shape;281;p46"/>
          <p:cNvPicPr preferRelativeResize="0"/>
          <p:nvPr/>
        </p:nvPicPr>
        <p:blipFill>
          <a:blip r:embed="rId3">
            <a:alphaModFix/>
          </a:blip>
          <a:stretch>
            <a:fillRect/>
          </a:stretch>
        </p:blipFill>
        <p:spPr>
          <a:xfrm>
            <a:off x="3045213" y="1947975"/>
            <a:ext cx="3053575" cy="867825"/>
          </a:xfrm>
          <a:prstGeom prst="rect">
            <a:avLst/>
          </a:prstGeom>
          <a:noFill/>
          <a:ln>
            <a:noFill/>
          </a:ln>
        </p:spPr>
      </p:pic>
      <p:pic>
        <p:nvPicPr>
          <p:cNvPr id="282" name="Google Shape;282;p46"/>
          <p:cNvPicPr preferRelativeResize="0"/>
          <p:nvPr/>
        </p:nvPicPr>
        <p:blipFill>
          <a:blip r:embed="rId4">
            <a:alphaModFix/>
          </a:blip>
          <a:stretch>
            <a:fillRect/>
          </a:stretch>
        </p:blipFill>
        <p:spPr>
          <a:xfrm>
            <a:off x="2830525" y="3791925"/>
            <a:ext cx="4448175" cy="1171575"/>
          </a:xfrm>
          <a:prstGeom prst="rect">
            <a:avLst/>
          </a:prstGeom>
          <a:noFill/>
          <a:ln>
            <a:noFill/>
          </a:ln>
        </p:spPr>
      </p:pic>
      <p:sp>
        <p:nvSpPr>
          <p:cNvPr id="283" name="Google Shape;283;p46"/>
          <p:cNvSpPr txBox="1"/>
          <p:nvPr/>
        </p:nvSpPr>
        <p:spPr>
          <a:xfrm>
            <a:off x="669300" y="2869900"/>
            <a:ext cx="7805400" cy="8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above was the objective for min cut problem.To overcome the problems as defined earlier, the following modifications are done.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100925" y="337875"/>
            <a:ext cx="2808000" cy="14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0" lvl="0" marL="0" rtl="0" algn="l">
              <a:spcBef>
                <a:spcPts val="0"/>
              </a:spcBef>
              <a:spcAft>
                <a:spcPts val="0"/>
              </a:spcAft>
              <a:buNone/>
            </a:pPr>
            <a:r>
              <a:rPr lang="en" sz="3000">
                <a:latin typeface="Arial"/>
                <a:ea typeface="Arial"/>
                <a:cs typeface="Arial"/>
                <a:sym typeface="Arial"/>
              </a:rPr>
              <a:t>Approximating Ratio Cut for K= 2</a:t>
            </a:r>
            <a:endParaRPr sz="2900">
              <a:latin typeface="Arial"/>
              <a:ea typeface="Arial"/>
              <a:cs typeface="Arial"/>
              <a:sym typeface="Arial"/>
            </a:endParaRPr>
          </a:p>
        </p:txBody>
      </p:sp>
      <p:sp>
        <p:nvSpPr>
          <p:cNvPr id="289" name="Google Shape;289;p47"/>
          <p:cNvSpPr txBox="1"/>
          <p:nvPr>
            <p:ph idx="1" type="body"/>
          </p:nvPr>
        </p:nvSpPr>
        <p:spPr>
          <a:xfrm>
            <a:off x="226075" y="1977300"/>
            <a:ext cx="2808000" cy="26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goal is to solve the optimization problem</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pic>
        <p:nvPicPr>
          <p:cNvPr id="290" name="Google Shape;290;p47"/>
          <p:cNvPicPr preferRelativeResize="0"/>
          <p:nvPr/>
        </p:nvPicPr>
        <p:blipFill>
          <a:blip r:embed="rId3">
            <a:alphaModFix/>
          </a:blip>
          <a:stretch>
            <a:fillRect/>
          </a:stretch>
        </p:blipFill>
        <p:spPr>
          <a:xfrm>
            <a:off x="545900" y="2755425"/>
            <a:ext cx="1752600" cy="409575"/>
          </a:xfrm>
          <a:prstGeom prst="rect">
            <a:avLst/>
          </a:prstGeom>
          <a:noFill/>
          <a:ln>
            <a:noFill/>
          </a:ln>
        </p:spPr>
      </p:pic>
      <p:sp>
        <p:nvSpPr>
          <p:cNvPr id="291" name="Google Shape;291;p47"/>
          <p:cNvSpPr txBox="1"/>
          <p:nvPr/>
        </p:nvSpPr>
        <p:spPr>
          <a:xfrm>
            <a:off x="3390350" y="87600"/>
            <a:ext cx="5506500" cy="47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Consider any partition </a:t>
            </a:r>
            <a:r>
              <a:rPr lang="en" sz="1250"/>
              <a:t>A ⊂ V we define </a:t>
            </a:r>
            <a:endParaRPr sz="125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see that minimizing f’Lf is same as minimizing RatioCut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92" name="Google Shape;292;p47"/>
          <p:cNvPicPr preferRelativeResize="0"/>
          <p:nvPr/>
        </p:nvPicPr>
        <p:blipFill>
          <a:blip r:embed="rId4">
            <a:alphaModFix/>
          </a:blip>
          <a:stretch>
            <a:fillRect/>
          </a:stretch>
        </p:blipFill>
        <p:spPr>
          <a:xfrm>
            <a:off x="6605925" y="87600"/>
            <a:ext cx="2104250" cy="312875"/>
          </a:xfrm>
          <a:prstGeom prst="rect">
            <a:avLst/>
          </a:prstGeom>
          <a:noFill/>
          <a:ln>
            <a:noFill/>
          </a:ln>
        </p:spPr>
      </p:pic>
      <p:pic>
        <p:nvPicPr>
          <p:cNvPr id="293" name="Google Shape;293;p47"/>
          <p:cNvPicPr preferRelativeResize="0"/>
          <p:nvPr/>
        </p:nvPicPr>
        <p:blipFill>
          <a:blip r:embed="rId5">
            <a:alphaModFix/>
          </a:blip>
          <a:stretch>
            <a:fillRect/>
          </a:stretch>
        </p:blipFill>
        <p:spPr>
          <a:xfrm>
            <a:off x="4745250" y="530313"/>
            <a:ext cx="2286000" cy="733425"/>
          </a:xfrm>
          <a:prstGeom prst="rect">
            <a:avLst/>
          </a:prstGeom>
          <a:noFill/>
          <a:ln>
            <a:noFill/>
          </a:ln>
        </p:spPr>
      </p:pic>
      <p:pic>
        <p:nvPicPr>
          <p:cNvPr id="294" name="Google Shape;294;p47"/>
          <p:cNvPicPr preferRelativeResize="0"/>
          <p:nvPr/>
        </p:nvPicPr>
        <p:blipFill>
          <a:blip r:embed="rId6">
            <a:alphaModFix/>
          </a:blip>
          <a:stretch>
            <a:fillRect/>
          </a:stretch>
        </p:blipFill>
        <p:spPr>
          <a:xfrm>
            <a:off x="3486000" y="1393600"/>
            <a:ext cx="5565500" cy="2390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8"/>
          <p:cNvSpPr txBox="1"/>
          <p:nvPr/>
        </p:nvSpPr>
        <p:spPr>
          <a:xfrm>
            <a:off x="312875" y="225275"/>
            <a:ext cx="8484900" cy="44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8"/>
          <p:cNvSpPr txBox="1"/>
          <p:nvPr/>
        </p:nvSpPr>
        <p:spPr>
          <a:xfrm>
            <a:off x="438000" y="225275"/>
            <a:ext cx="8334600" cy="45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Additionally we have,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means the f vector should be orthogonal to  all </a:t>
            </a:r>
            <a:r>
              <a:rPr b="1" lang="en"/>
              <a:t>1’s vector </a:t>
            </a:r>
            <a:endParaRPr b="1"/>
          </a:p>
          <a:p>
            <a:pPr indent="0" lvl="0" marL="0" rtl="0" algn="l">
              <a:spcBef>
                <a:spcPts val="0"/>
              </a:spcBef>
              <a:spcAft>
                <a:spcPts val="0"/>
              </a:spcAft>
              <a:buNone/>
            </a:pPr>
            <a:r>
              <a:rPr b="1" lang="en"/>
              <a:t>				</a:t>
            </a:r>
            <a:endParaRPr b="1"/>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Altogether we can see that the problem of minimizing objective function can be rewritten 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discrete optimization problem but it is NP Hard.Relaxing f to take real values makes it solvable.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the Rayleigh-Ritz theorem, the solution to this is eigenvector corresponding to the second smallest eigenvalue of </a:t>
            </a:r>
            <a:r>
              <a:rPr lang="en" sz="1250"/>
              <a:t>L</a:t>
            </a:r>
            <a:endParaRPr sz="1250"/>
          </a:p>
          <a:p>
            <a:pPr indent="0" lvl="0" marL="0" rtl="0" algn="l">
              <a:spcBef>
                <a:spcPts val="0"/>
              </a:spcBef>
              <a:spcAft>
                <a:spcPts val="0"/>
              </a:spcAft>
              <a:buNone/>
            </a:pPr>
            <a:r>
              <a:t/>
            </a:r>
            <a:endParaRPr/>
          </a:p>
        </p:txBody>
      </p:sp>
      <p:pic>
        <p:nvPicPr>
          <p:cNvPr id="301" name="Google Shape;301;p48"/>
          <p:cNvPicPr preferRelativeResize="0"/>
          <p:nvPr/>
        </p:nvPicPr>
        <p:blipFill>
          <a:blip r:embed="rId3">
            <a:alphaModFix/>
          </a:blip>
          <a:stretch>
            <a:fillRect/>
          </a:stretch>
        </p:blipFill>
        <p:spPr>
          <a:xfrm>
            <a:off x="2278613" y="644263"/>
            <a:ext cx="4086225" cy="676275"/>
          </a:xfrm>
          <a:prstGeom prst="rect">
            <a:avLst/>
          </a:prstGeom>
          <a:noFill/>
          <a:ln>
            <a:noFill/>
          </a:ln>
        </p:spPr>
      </p:pic>
      <p:pic>
        <p:nvPicPr>
          <p:cNvPr id="302" name="Google Shape;302;p48"/>
          <p:cNvPicPr preferRelativeResize="0"/>
          <p:nvPr/>
        </p:nvPicPr>
        <p:blipFill>
          <a:blip r:embed="rId4">
            <a:alphaModFix/>
          </a:blip>
          <a:stretch>
            <a:fillRect/>
          </a:stretch>
        </p:blipFill>
        <p:spPr>
          <a:xfrm>
            <a:off x="2377163" y="1722650"/>
            <a:ext cx="3743325" cy="476250"/>
          </a:xfrm>
          <a:prstGeom prst="rect">
            <a:avLst/>
          </a:prstGeom>
          <a:noFill/>
          <a:ln>
            <a:noFill/>
          </a:ln>
        </p:spPr>
      </p:pic>
      <p:pic>
        <p:nvPicPr>
          <p:cNvPr id="303" name="Google Shape;303;p48"/>
          <p:cNvPicPr preferRelativeResize="0"/>
          <p:nvPr/>
        </p:nvPicPr>
        <p:blipFill>
          <a:blip r:embed="rId5">
            <a:alphaModFix/>
          </a:blip>
          <a:stretch>
            <a:fillRect/>
          </a:stretch>
        </p:blipFill>
        <p:spPr>
          <a:xfrm>
            <a:off x="2097725" y="2782938"/>
            <a:ext cx="4648200" cy="4286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9"/>
          <p:cNvSpPr txBox="1"/>
          <p:nvPr>
            <p:ph type="title"/>
          </p:nvPr>
        </p:nvSpPr>
        <p:spPr>
          <a:xfrm>
            <a:off x="100925" y="337875"/>
            <a:ext cx="2808000" cy="14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0" lvl="0" marL="0" rtl="0" algn="l">
              <a:spcBef>
                <a:spcPts val="0"/>
              </a:spcBef>
              <a:spcAft>
                <a:spcPts val="0"/>
              </a:spcAft>
              <a:buNone/>
            </a:pPr>
            <a:r>
              <a:rPr lang="en" sz="3000">
                <a:latin typeface="Arial"/>
                <a:ea typeface="Arial"/>
                <a:cs typeface="Arial"/>
                <a:sym typeface="Arial"/>
              </a:rPr>
              <a:t>Approximating Ratio Cut for K&gt;2</a:t>
            </a:r>
            <a:endParaRPr sz="2900">
              <a:latin typeface="Arial"/>
              <a:ea typeface="Arial"/>
              <a:cs typeface="Arial"/>
              <a:sym typeface="Arial"/>
            </a:endParaRPr>
          </a:p>
        </p:txBody>
      </p:sp>
      <p:sp>
        <p:nvSpPr>
          <p:cNvPr id="309" name="Google Shape;309;p49"/>
          <p:cNvSpPr txBox="1"/>
          <p:nvPr>
            <p:ph idx="1" type="body"/>
          </p:nvPr>
        </p:nvSpPr>
        <p:spPr>
          <a:xfrm>
            <a:off x="226075" y="1977300"/>
            <a:ext cx="2808000" cy="26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goal is to solve the optimization problem</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310" name="Google Shape;310;p49"/>
          <p:cNvSpPr txBox="1"/>
          <p:nvPr/>
        </p:nvSpPr>
        <p:spPr>
          <a:xfrm>
            <a:off x="3390350" y="87600"/>
            <a:ext cx="5506500" cy="47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Given a partition of V into k sets A</a:t>
            </a:r>
            <a:r>
              <a:rPr lang="en" sz="850"/>
              <a:t>1</a:t>
            </a:r>
            <a:r>
              <a:rPr lang="en"/>
              <a:t>,A</a:t>
            </a:r>
            <a:r>
              <a:rPr lang="en" sz="850"/>
              <a:t>2</a:t>
            </a:r>
            <a:r>
              <a:rPr lang="en"/>
              <a:t>…….A</a:t>
            </a:r>
            <a:r>
              <a:rPr lang="en" sz="800"/>
              <a:t>k</a:t>
            </a:r>
            <a:r>
              <a:rPr lang="en"/>
              <a:t>.we define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final minimization problem 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the Rayleigh-Ritz theorem,the solution is given by choosing H as the matrix which contains the first k eigenvectors of L as columns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11" name="Google Shape;311;p49"/>
          <p:cNvPicPr preferRelativeResize="0"/>
          <p:nvPr/>
        </p:nvPicPr>
        <p:blipFill>
          <a:blip r:embed="rId3">
            <a:alphaModFix/>
          </a:blip>
          <a:stretch>
            <a:fillRect/>
          </a:stretch>
        </p:blipFill>
        <p:spPr>
          <a:xfrm>
            <a:off x="4456875" y="456338"/>
            <a:ext cx="2362200" cy="581025"/>
          </a:xfrm>
          <a:prstGeom prst="rect">
            <a:avLst/>
          </a:prstGeom>
          <a:noFill/>
          <a:ln>
            <a:noFill/>
          </a:ln>
        </p:spPr>
      </p:pic>
      <p:pic>
        <p:nvPicPr>
          <p:cNvPr id="312" name="Google Shape;312;p49"/>
          <p:cNvPicPr preferRelativeResize="0"/>
          <p:nvPr/>
        </p:nvPicPr>
        <p:blipFill>
          <a:blip r:embed="rId4">
            <a:alphaModFix/>
          </a:blip>
          <a:stretch>
            <a:fillRect/>
          </a:stretch>
        </p:blipFill>
        <p:spPr>
          <a:xfrm>
            <a:off x="3791925" y="1110788"/>
            <a:ext cx="1676975" cy="581025"/>
          </a:xfrm>
          <a:prstGeom prst="rect">
            <a:avLst/>
          </a:prstGeom>
          <a:noFill/>
          <a:ln>
            <a:noFill/>
          </a:ln>
        </p:spPr>
      </p:pic>
      <p:pic>
        <p:nvPicPr>
          <p:cNvPr id="313" name="Google Shape;313;p49"/>
          <p:cNvPicPr preferRelativeResize="0"/>
          <p:nvPr/>
        </p:nvPicPr>
        <p:blipFill>
          <a:blip r:embed="rId5">
            <a:alphaModFix/>
          </a:blip>
          <a:stretch>
            <a:fillRect/>
          </a:stretch>
        </p:blipFill>
        <p:spPr>
          <a:xfrm>
            <a:off x="832663" y="2807538"/>
            <a:ext cx="1209675" cy="542925"/>
          </a:xfrm>
          <a:prstGeom prst="rect">
            <a:avLst/>
          </a:prstGeom>
          <a:noFill/>
          <a:ln>
            <a:noFill/>
          </a:ln>
        </p:spPr>
      </p:pic>
      <p:pic>
        <p:nvPicPr>
          <p:cNvPr id="314" name="Google Shape;314;p49"/>
          <p:cNvPicPr preferRelativeResize="0"/>
          <p:nvPr/>
        </p:nvPicPr>
        <p:blipFill>
          <a:blip r:embed="rId6">
            <a:alphaModFix/>
          </a:blip>
          <a:stretch>
            <a:fillRect/>
          </a:stretch>
        </p:blipFill>
        <p:spPr>
          <a:xfrm>
            <a:off x="6221038" y="1144125"/>
            <a:ext cx="1400175" cy="514350"/>
          </a:xfrm>
          <a:prstGeom prst="rect">
            <a:avLst/>
          </a:prstGeom>
          <a:noFill/>
          <a:ln>
            <a:noFill/>
          </a:ln>
        </p:spPr>
      </p:pic>
      <p:pic>
        <p:nvPicPr>
          <p:cNvPr id="315" name="Google Shape;315;p49"/>
          <p:cNvPicPr preferRelativeResize="0"/>
          <p:nvPr/>
        </p:nvPicPr>
        <p:blipFill>
          <a:blip r:embed="rId7">
            <a:alphaModFix/>
          </a:blip>
          <a:stretch>
            <a:fillRect/>
          </a:stretch>
        </p:blipFill>
        <p:spPr>
          <a:xfrm>
            <a:off x="3819500" y="1894888"/>
            <a:ext cx="4648200" cy="600075"/>
          </a:xfrm>
          <a:prstGeom prst="rect">
            <a:avLst/>
          </a:prstGeom>
          <a:noFill/>
          <a:ln>
            <a:noFill/>
          </a:ln>
        </p:spPr>
      </p:pic>
      <p:pic>
        <p:nvPicPr>
          <p:cNvPr id="316" name="Google Shape;316;p49"/>
          <p:cNvPicPr preferRelativeResize="0"/>
          <p:nvPr/>
        </p:nvPicPr>
        <p:blipFill>
          <a:blip r:embed="rId8">
            <a:alphaModFix/>
          </a:blip>
          <a:stretch>
            <a:fillRect/>
          </a:stretch>
        </p:blipFill>
        <p:spPr>
          <a:xfrm>
            <a:off x="4844000" y="2988675"/>
            <a:ext cx="2514575" cy="5143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Examples</a:t>
            </a:r>
            <a:endParaRPr/>
          </a:p>
        </p:txBody>
      </p:sp>
      <p:pic>
        <p:nvPicPr>
          <p:cNvPr id="322" name="Google Shape;322;p50"/>
          <p:cNvPicPr preferRelativeResize="0"/>
          <p:nvPr/>
        </p:nvPicPr>
        <p:blipFill>
          <a:blip r:embed="rId3">
            <a:alphaModFix/>
          </a:blip>
          <a:stretch>
            <a:fillRect/>
          </a:stretch>
        </p:blipFill>
        <p:spPr>
          <a:xfrm>
            <a:off x="189950" y="2052638"/>
            <a:ext cx="1514475" cy="1038225"/>
          </a:xfrm>
          <a:prstGeom prst="rect">
            <a:avLst/>
          </a:prstGeom>
          <a:noFill/>
          <a:ln>
            <a:noFill/>
          </a:ln>
        </p:spPr>
      </p:pic>
      <p:pic>
        <p:nvPicPr>
          <p:cNvPr id="323" name="Google Shape;323;p50"/>
          <p:cNvPicPr preferRelativeResize="0"/>
          <p:nvPr/>
        </p:nvPicPr>
        <p:blipFill>
          <a:blip r:embed="rId4">
            <a:alphaModFix/>
          </a:blip>
          <a:stretch>
            <a:fillRect/>
          </a:stretch>
        </p:blipFill>
        <p:spPr>
          <a:xfrm>
            <a:off x="605400" y="3416750"/>
            <a:ext cx="2665300" cy="1514025"/>
          </a:xfrm>
          <a:prstGeom prst="rect">
            <a:avLst/>
          </a:prstGeom>
          <a:noFill/>
          <a:ln>
            <a:noFill/>
          </a:ln>
        </p:spPr>
      </p:pic>
      <p:pic>
        <p:nvPicPr>
          <p:cNvPr id="324" name="Google Shape;324;p50"/>
          <p:cNvPicPr preferRelativeResize="0"/>
          <p:nvPr/>
        </p:nvPicPr>
        <p:blipFill>
          <a:blip r:embed="rId5">
            <a:alphaModFix/>
          </a:blip>
          <a:stretch>
            <a:fillRect/>
          </a:stretch>
        </p:blipFill>
        <p:spPr>
          <a:xfrm>
            <a:off x="4730525" y="2628075"/>
            <a:ext cx="4017175" cy="2112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Examples</a:t>
            </a:r>
            <a:endParaRPr/>
          </a:p>
        </p:txBody>
      </p:sp>
      <p:pic>
        <p:nvPicPr>
          <p:cNvPr id="330" name="Google Shape;330;p51"/>
          <p:cNvPicPr preferRelativeResize="0"/>
          <p:nvPr/>
        </p:nvPicPr>
        <p:blipFill>
          <a:blip r:embed="rId3">
            <a:alphaModFix/>
          </a:blip>
          <a:stretch>
            <a:fillRect/>
          </a:stretch>
        </p:blipFill>
        <p:spPr>
          <a:xfrm>
            <a:off x="1716725" y="1821525"/>
            <a:ext cx="6019800" cy="3171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87" name="Google Shape;87;p16"/>
          <p:cNvSpPr txBox="1"/>
          <p:nvPr/>
        </p:nvSpPr>
        <p:spPr>
          <a:xfrm>
            <a:off x="209700" y="1789600"/>
            <a:ext cx="8724600" cy="31287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700"/>
              </a:spcBef>
              <a:spcAft>
                <a:spcPts val="0"/>
              </a:spcAft>
              <a:buSzPts val="1600"/>
              <a:buChar char="●"/>
            </a:pPr>
            <a:r>
              <a:rPr lang="en" sz="1600"/>
              <a:t>All the motions  didn’t  have  same no of frames even the similar ones.</a:t>
            </a:r>
            <a:endParaRPr sz="1600"/>
          </a:p>
          <a:p>
            <a:pPr indent="-330200" lvl="0" marL="457200" rtl="0" algn="l">
              <a:lnSpc>
                <a:spcPct val="150000"/>
              </a:lnSpc>
              <a:spcBef>
                <a:spcPts val="0"/>
              </a:spcBef>
              <a:spcAft>
                <a:spcPts val="0"/>
              </a:spcAft>
              <a:buSzPts val="1600"/>
              <a:buChar char="●"/>
            </a:pPr>
            <a:r>
              <a:rPr lang="en" sz="1600"/>
              <a:t>Also the frames of similar motions may be different.</a:t>
            </a:r>
            <a:endParaRPr sz="1600"/>
          </a:p>
          <a:p>
            <a:pPr indent="-330200" lvl="0" marL="457200" rtl="0" algn="l">
              <a:lnSpc>
                <a:spcPct val="150000"/>
              </a:lnSpc>
              <a:spcBef>
                <a:spcPts val="0"/>
              </a:spcBef>
              <a:spcAft>
                <a:spcPts val="0"/>
              </a:spcAft>
              <a:buSzPts val="1600"/>
              <a:buChar char="●"/>
            </a:pPr>
            <a:r>
              <a:rPr lang="en" sz="1600"/>
              <a:t>To compare similarity of two motions,need to find a good measure.</a:t>
            </a:r>
            <a:endParaRPr sz="1600"/>
          </a:p>
          <a:p>
            <a:pPr indent="-330200" lvl="0" marL="457200" rtl="0" algn="l">
              <a:lnSpc>
                <a:spcPct val="150000"/>
              </a:lnSpc>
              <a:spcBef>
                <a:spcPts val="0"/>
              </a:spcBef>
              <a:spcAft>
                <a:spcPts val="0"/>
              </a:spcAft>
              <a:buSzPts val="1600"/>
              <a:buChar char="●"/>
            </a:pPr>
            <a:r>
              <a:rPr lang="en" sz="1600"/>
              <a:t>The similarity measure should be more for similar motions and less for different motions</a:t>
            </a:r>
            <a:endParaRPr sz="1600"/>
          </a:p>
          <a:p>
            <a:pPr indent="-330200" lvl="0" marL="457200" rtl="0" algn="l">
              <a:lnSpc>
                <a:spcPct val="150000"/>
              </a:lnSpc>
              <a:spcBef>
                <a:spcPts val="0"/>
              </a:spcBef>
              <a:spcAft>
                <a:spcPts val="0"/>
              </a:spcAft>
              <a:buSzPts val="1600"/>
              <a:buChar char="●"/>
            </a:pPr>
            <a:r>
              <a:rPr lang="en" sz="1600"/>
              <a:t>It should be able to compare motions with different no of frames.</a:t>
            </a:r>
            <a:endParaRPr sz="1600"/>
          </a:p>
          <a:p>
            <a:pPr indent="0" lvl="0" marL="0" rtl="0" algn="l">
              <a:lnSpc>
                <a:spcPct val="150000"/>
              </a:lnSpc>
              <a:spcBef>
                <a:spcPts val="700"/>
              </a:spcBef>
              <a:spcAft>
                <a:spcPts val="0"/>
              </a:spcAft>
              <a:buNone/>
            </a:pPr>
            <a:r>
              <a:t/>
            </a:r>
            <a:endParaRPr sz="1600"/>
          </a:p>
          <a:p>
            <a:pPr indent="0" lvl="0" marL="0" rtl="0" algn="l">
              <a:lnSpc>
                <a:spcPct val="150000"/>
              </a:lnSpc>
              <a:spcBef>
                <a:spcPts val="700"/>
              </a:spcBef>
              <a:spcAft>
                <a:spcPts val="0"/>
              </a:spcAft>
              <a:buNone/>
            </a:pPr>
            <a:r>
              <a:t/>
            </a:r>
            <a:endParaRPr sz="1600"/>
          </a:p>
          <a:p>
            <a:pPr indent="0" lvl="0" marL="0" rtl="0" algn="l">
              <a:lnSpc>
                <a:spcPct val="150000"/>
              </a:lnSpc>
              <a:spcBef>
                <a:spcPts val="700"/>
              </a:spcBef>
              <a:spcAft>
                <a:spcPts val="0"/>
              </a:spcAft>
              <a:buNone/>
            </a:pPr>
            <a:r>
              <a:t/>
            </a:r>
            <a:endParaRPr sz="1600"/>
          </a:p>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Examples</a:t>
            </a:r>
            <a:endParaRPr/>
          </a:p>
        </p:txBody>
      </p:sp>
      <p:pic>
        <p:nvPicPr>
          <p:cNvPr id="336" name="Google Shape;336;p52"/>
          <p:cNvPicPr preferRelativeResize="0"/>
          <p:nvPr/>
        </p:nvPicPr>
        <p:blipFill>
          <a:blip r:embed="rId3">
            <a:alphaModFix/>
          </a:blip>
          <a:stretch>
            <a:fillRect/>
          </a:stretch>
        </p:blipFill>
        <p:spPr>
          <a:xfrm>
            <a:off x="627950" y="1811225"/>
            <a:ext cx="8121230" cy="3332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3200400" rtl="0" algn="l">
              <a:spcBef>
                <a:spcPts val="0"/>
              </a:spcBef>
              <a:spcAft>
                <a:spcPts val="0"/>
              </a:spcAft>
              <a:buNone/>
            </a:pPr>
            <a:r>
              <a:rPr lang="en"/>
              <a:t>Overview of Approaches</a:t>
            </a:r>
            <a:endParaRPr/>
          </a:p>
        </p:txBody>
      </p:sp>
      <p:sp>
        <p:nvSpPr>
          <p:cNvPr id="93" name="Google Shape;93;p17"/>
          <p:cNvSpPr txBox="1"/>
          <p:nvPr>
            <p:ph idx="4294967295" type="body"/>
          </p:nvPr>
        </p:nvSpPr>
        <p:spPr>
          <a:xfrm>
            <a:off x="460950" y="796325"/>
            <a:ext cx="8222100" cy="421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Arial"/>
                <a:ea typeface="Arial"/>
                <a:cs typeface="Arial"/>
                <a:sym typeface="Arial"/>
              </a:rPr>
              <a:t>Unsupervised Learning</a:t>
            </a:r>
            <a:endParaRPr b="1" sz="1600">
              <a:solidFill>
                <a:srgbClr val="000000"/>
              </a:solidFill>
              <a:latin typeface="Arial"/>
              <a:ea typeface="Arial"/>
              <a:cs typeface="Arial"/>
              <a:sym typeface="Arial"/>
            </a:endParaRPr>
          </a:p>
          <a:p>
            <a:pPr indent="0" lvl="0" marL="0" rtl="0" algn="l">
              <a:spcBef>
                <a:spcPts val="0"/>
              </a:spcBef>
              <a:spcAft>
                <a:spcPts val="0"/>
              </a:spcAft>
              <a:buNone/>
            </a:pPr>
            <a:br>
              <a:rPr b="1" lang="en" sz="1600">
                <a:solidFill>
                  <a:srgbClr val="000000"/>
                </a:solidFill>
                <a:latin typeface="Arial"/>
                <a:ea typeface="Arial"/>
                <a:cs typeface="Arial"/>
                <a:sym typeface="Arial"/>
              </a:rPr>
            </a:br>
            <a:r>
              <a:rPr b="1" lang="en" sz="1600">
                <a:solidFill>
                  <a:srgbClr val="000000"/>
                </a:solidFill>
                <a:latin typeface="Arial"/>
                <a:ea typeface="Arial"/>
                <a:cs typeface="Arial"/>
                <a:sym typeface="Arial"/>
              </a:rPr>
              <a:t>Basic Idea:</a:t>
            </a:r>
            <a:endParaRPr b="1" sz="1600">
              <a:solidFill>
                <a:srgbClr val="000000"/>
              </a:solidFill>
              <a:latin typeface="Arial"/>
              <a:ea typeface="Arial"/>
              <a:cs typeface="Arial"/>
              <a:sym typeface="Arial"/>
            </a:endParaRPr>
          </a:p>
          <a:p>
            <a:pPr indent="-330200" lvl="0" marL="457200" rtl="0" algn="l">
              <a:lnSpc>
                <a:spcPct val="140000"/>
              </a:lnSpc>
              <a:spcBef>
                <a:spcPts val="700"/>
              </a:spcBef>
              <a:spcAft>
                <a:spcPts val="0"/>
              </a:spcAft>
              <a:buClr>
                <a:srgbClr val="000000"/>
              </a:buClr>
              <a:buSzPts val="1600"/>
              <a:buChar char="●"/>
            </a:pPr>
            <a:r>
              <a:rPr lang="en" sz="1600">
                <a:solidFill>
                  <a:srgbClr val="000000"/>
                </a:solidFill>
              </a:rPr>
              <a:t>Used </a:t>
            </a:r>
            <a:r>
              <a:rPr b="1" lang="en" sz="1600">
                <a:solidFill>
                  <a:srgbClr val="000000"/>
                </a:solidFill>
              </a:rPr>
              <a:t>Dense optical flow </a:t>
            </a:r>
            <a:r>
              <a:rPr lang="en" sz="1600">
                <a:solidFill>
                  <a:srgbClr val="000000"/>
                </a:solidFill>
              </a:rPr>
              <a:t>and obtained the feature vector of each motion.</a:t>
            </a:r>
            <a:endParaRPr sz="1600">
              <a:solidFill>
                <a:srgbClr val="000000"/>
              </a:solidFill>
            </a:endParaRPr>
          </a:p>
          <a:p>
            <a:pPr indent="-330200" lvl="1" marL="914400" rtl="0" algn="l">
              <a:lnSpc>
                <a:spcPct val="140000"/>
              </a:lnSpc>
              <a:spcBef>
                <a:spcPts val="0"/>
              </a:spcBef>
              <a:spcAft>
                <a:spcPts val="0"/>
              </a:spcAft>
              <a:buClr>
                <a:srgbClr val="000000"/>
              </a:buClr>
              <a:buSzPts val="1600"/>
              <a:buChar char="○"/>
            </a:pPr>
            <a:r>
              <a:rPr lang="en" sz="1600">
                <a:solidFill>
                  <a:srgbClr val="000000"/>
                </a:solidFill>
              </a:rPr>
              <a:t>Tried various variations using HOF </a:t>
            </a:r>
            <a:endParaRPr sz="1600">
              <a:solidFill>
                <a:srgbClr val="000000"/>
              </a:solidFill>
            </a:endParaRPr>
          </a:p>
          <a:p>
            <a:pPr indent="-330200" lvl="0" marL="457200" rtl="0" algn="l">
              <a:lnSpc>
                <a:spcPct val="140000"/>
              </a:lnSpc>
              <a:spcBef>
                <a:spcPts val="0"/>
              </a:spcBef>
              <a:spcAft>
                <a:spcPts val="0"/>
              </a:spcAft>
              <a:buClr>
                <a:srgbClr val="000000"/>
              </a:buClr>
              <a:buSzPts val="1600"/>
              <a:buChar char="●"/>
            </a:pPr>
            <a:r>
              <a:rPr lang="en" sz="1600">
                <a:solidFill>
                  <a:srgbClr val="000000"/>
                </a:solidFill>
              </a:rPr>
              <a:t>Applied </a:t>
            </a:r>
            <a:r>
              <a:rPr b="1" lang="en" sz="1600">
                <a:solidFill>
                  <a:srgbClr val="000000"/>
                </a:solidFill>
              </a:rPr>
              <a:t>DTW</a:t>
            </a:r>
            <a:r>
              <a:rPr lang="en" sz="1600">
                <a:solidFill>
                  <a:srgbClr val="000000"/>
                </a:solidFill>
              </a:rPr>
              <a:t> </a:t>
            </a:r>
            <a:r>
              <a:rPr lang="en" sz="1600">
                <a:solidFill>
                  <a:srgbClr val="000000"/>
                </a:solidFill>
              </a:rPr>
              <a:t> as similarity measure for motions and obtained similarity matrix.</a:t>
            </a:r>
            <a:endParaRPr sz="1600">
              <a:solidFill>
                <a:srgbClr val="000000"/>
              </a:solidFill>
            </a:endParaRPr>
          </a:p>
          <a:p>
            <a:pPr indent="-330200" lvl="0" marL="457200" rtl="0" algn="l">
              <a:lnSpc>
                <a:spcPct val="140000"/>
              </a:lnSpc>
              <a:spcBef>
                <a:spcPts val="0"/>
              </a:spcBef>
              <a:spcAft>
                <a:spcPts val="0"/>
              </a:spcAft>
              <a:buClr>
                <a:srgbClr val="000000"/>
              </a:buClr>
              <a:buSzPts val="1600"/>
              <a:buChar char="●"/>
            </a:pPr>
            <a:r>
              <a:rPr lang="en" sz="1600">
                <a:solidFill>
                  <a:srgbClr val="000000"/>
                </a:solidFill>
              </a:rPr>
              <a:t>Used </a:t>
            </a:r>
            <a:r>
              <a:rPr b="1" lang="en" sz="1600">
                <a:solidFill>
                  <a:srgbClr val="000000"/>
                </a:solidFill>
              </a:rPr>
              <a:t>Spectral Clustering</a:t>
            </a:r>
            <a:r>
              <a:rPr lang="en" sz="1600">
                <a:solidFill>
                  <a:srgbClr val="000000"/>
                </a:solidFill>
              </a:rPr>
              <a:t> to cluster the data using the above similarity matrix.</a:t>
            </a:r>
            <a:endParaRPr sz="1600">
              <a:solidFill>
                <a:srgbClr val="000000"/>
              </a:solidFill>
            </a:endParaRPr>
          </a:p>
          <a:p>
            <a:pPr indent="0" lvl="0" marL="0" rtl="0" algn="l">
              <a:lnSpc>
                <a:spcPct val="140000"/>
              </a:lnSpc>
              <a:spcBef>
                <a:spcPts val="0"/>
              </a:spcBef>
              <a:spcAft>
                <a:spcPts val="0"/>
              </a:spcAft>
              <a:buNone/>
            </a:pPr>
            <a:br>
              <a:rPr b="1" lang="en" sz="1600">
                <a:solidFill>
                  <a:srgbClr val="000000"/>
                </a:solidFill>
                <a:latin typeface="Arial"/>
                <a:ea typeface="Arial"/>
                <a:cs typeface="Arial"/>
                <a:sym typeface="Arial"/>
              </a:rPr>
            </a:br>
            <a:r>
              <a:rPr b="1" lang="en" sz="1600">
                <a:solidFill>
                  <a:srgbClr val="000000"/>
                </a:solidFill>
                <a:latin typeface="Arial"/>
                <a:ea typeface="Arial"/>
                <a:cs typeface="Arial"/>
                <a:sym typeface="Arial"/>
              </a:rPr>
              <a:t>Supervised Learning</a:t>
            </a:r>
            <a:endParaRPr b="1" sz="1600">
              <a:solidFill>
                <a:srgbClr val="000000"/>
              </a:solidFill>
              <a:latin typeface="Arial"/>
              <a:ea typeface="Arial"/>
              <a:cs typeface="Arial"/>
              <a:sym typeface="Arial"/>
            </a:endParaRPr>
          </a:p>
          <a:p>
            <a:pPr indent="-330200" lvl="0" marL="457200" rtl="0" algn="l">
              <a:lnSpc>
                <a:spcPct val="140000"/>
              </a:lnSpc>
              <a:spcBef>
                <a:spcPts val="0"/>
              </a:spcBef>
              <a:spcAft>
                <a:spcPts val="0"/>
              </a:spcAft>
              <a:buClr>
                <a:srgbClr val="000000"/>
              </a:buClr>
              <a:buSzPts val="1600"/>
              <a:buChar char="●"/>
            </a:pPr>
            <a:r>
              <a:rPr lang="en" sz="1600">
                <a:solidFill>
                  <a:srgbClr val="000000"/>
                </a:solidFill>
              </a:rPr>
              <a:t>Used </a:t>
            </a:r>
            <a:r>
              <a:rPr b="1" lang="en" sz="1600">
                <a:solidFill>
                  <a:srgbClr val="000000"/>
                </a:solidFill>
              </a:rPr>
              <a:t>Dense optical flow </a:t>
            </a:r>
            <a:r>
              <a:rPr lang="en" sz="1600">
                <a:solidFill>
                  <a:srgbClr val="000000"/>
                </a:solidFill>
              </a:rPr>
              <a:t>to get the features for each motion.</a:t>
            </a:r>
            <a:endParaRPr sz="1600">
              <a:solidFill>
                <a:srgbClr val="000000"/>
              </a:solidFill>
            </a:endParaRPr>
          </a:p>
          <a:p>
            <a:pPr indent="-330200" lvl="0" marL="457200" rtl="0" algn="l">
              <a:lnSpc>
                <a:spcPct val="140000"/>
              </a:lnSpc>
              <a:spcBef>
                <a:spcPts val="0"/>
              </a:spcBef>
              <a:spcAft>
                <a:spcPts val="0"/>
              </a:spcAft>
              <a:buClr>
                <a:srgbClr val="000000"/>
              </a:buClr>
              <a:buSzPts val="1600"/>
              <a:buChar char="●"/>
            </a:pPr>
            <a:r>
              <a:rPr lang="en" sz="1600">
                <a:solidFill>
                  <a:srgbClr val="000000"/>
                </a:solidFill>
              </a:rPr>
              <a:t>Made all vectors equal size by appending with small value(1e-5)</a:t>
            </a:r>
            <a:endParaRPr sz="1600">
              <a:solidFill>
                <a:srgbClr val="000000"/>
              </a:solidFill>
            </a:endParaRPr>
          </a:p>
          <a:p>
            <a:pPr indent="-330200" lvl="0" marL="457200" rtl="0" algn="l">
              <a:lnSpc>
                <a:spcPct val="140000"/>
              </a:lnSpc>
              <a:spcBef>
                <a:spcPts val="0"/>
              </a:spcBef>
              <a:spcAft>
                <a:spcPts val="0"/>
              </a:spcAft>
              <a:buClr>
                <a:srgbClr val="000000"/>
              </a:buClr>
              <a:buSzPts val="1600"/>
              <a:buChar char="●"/>
            </a:pPr>
            <a:r>
              <a:rPr lang="en" sz="1600">
                <a:solidFill>
                  <a:srgbClr val="000000"/>
                </a:solidFill>
              </a:rPr>
              <a:t>Used </a:t>
            </a:r>
            <a:r>
              <a:rPr b="1" lang="en" sz="1600">
                <a:solidFill>
                  <a:srgbClr val="000000"/>
                </a:solidFill>
              </a:rPr>
              <a:t>SVM </a:t>
            </a:r>
            <a:r>
              <a:rPr lang="en" sz="1600">
                <a:solidFill>
                  <a:srgbClr val="000000"/>
                </a:solidFill>
              </a:rPr>
              <a:t>for the classification</a:t>
            </a:r>
            <a:endParaRPr b="1" sz="1600">
              <a:solidFill>
                <a:srgbClr val="000000"/>
              </a:solidFill>
              <a:latin typeface="Arial"/>
              <a:ea typeface="Arial"/>
              <a:cs typeface="Arial"/>
              <a:sym typeface="Arial"/>
            </a:endParaRPr>
          </a:p>
          <a:p>
            <a:pPr indent="0" lvl="0" marL="0" rtl="0" algn="l">
              <a:lnSpc>
                <a:spcPct val="140000"/>
              </a:lnSpc>
              <a:spcBef>
                <a:spcPts val="0"/>
              </a:spcBef>
              <a:spcAft>
                <a:spcPts val="0"/>
              </a:spcAft>
              <a:buNone/>
            </a:pPr>
            <a:br>
              <a:rPr b="1" lang="en" sz="1600">
                <a:solidFill>
                  <a:srgbClr val="000000"/>
                </a:solidFill>
                <a:latin typeface="Arial"/>
                <a:ea typeface="Arial"/>
                <a:cs typeface="Arial"/>
                <a:sym typeface="Arial"/>
              </a:rPr>
            </a:br>
            <a:endParaRPr sz="1600">
              <a:solidFill>
                <a:srgbClr val="000000"/>
              </a:solidFill>
            </a:endParaRPr>
          </a:p>
          <a:p>
            <a:pPr indent="0" lvl="0" marL="0" rtl="0" algn="l">
              <a:spcBef>
                <a:spcPts val="0"/>
              </a:spcBef>
              <a:spcAft>
                <a:spcPts val="0"/>
              </a:spcAft>
              <a:buNone/>
            </a:pPr>
            <a:r>
              <a:t/>
            </a:r>
            <a:endParaRPr b="1" sz="16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Unsupervised Learning Approach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Extraction</a:t>
            </a:r>
            <a:endParaRPr/>
          </a:p>
        </p:txBody>
      </p:sp>
      <p:sp>
        <p:nvSpPr>
          <p:cNvPr id="104" name="Google Shape;104;p19"/>
          <p:cNvSpPr txBox="1"/>
          <p:nvPr/>
        </p:nvSpPr>
        <p:spPr>
          <a:xfrm>
            <a:off x="317400" y="1852150"/>
            <a:ext cx="8826600" cy="329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t>Extracting features from motions</a:t>
            </a:r>
            <a:endParaRPr b="1" sz="1600"/>
          </a:p>
          <a:p>
            <a:pPr indent="0" lvl="0" marL="0" rtl="0" algn="l">
              <a:lnSpc>
                <a:spcPct val="115000"/>
              </a:lnSpc>
              <a:spcBef>
                <a:spcPts val="0"/>
              </a:spcBef>
              <a:spcAft>
                <a:spcPts val="0"/>
              </a:spcAft>
              <a:buNone/>
            </a:pPr>
            <a:r>
              <a:t/>
            </a:r>
            <a:endParaRPr b="1"/>
          </a:p>
          <a:p>
            <a:pPr indent="-330200" lvl="0" marL="457200" rtl="0" algn="l">
              <a:lnSpc>
                <a:spcPct val="115000"/>
              </a:lnSpc>
              <a:spcBef>
                <a:spcPts val="0"/>
              </a:spcBef>
              <a:spcAft>
                <a:spcPts val="0"/>
              </a:spcAft>
              <a:buClr>
                <a:srgbClr val="8D1415"/>
              </a:buClr>
              <a:buSzPts val="1600"/>
              <a:buChar char="●"/>
            </a:pPr>
            <a:r>
              <a:rPr lang="en" sz="1600"/>
              <a:t>Used dense optical flow with to get good similarity measure</a:t>
            </a:r>
            <a:endParaRPr sz="1600"/>
          </a:p>
          <a:p>
            <a:pPr indent="-330200" lvl="0" marL="457200" rtl="0" algn="l">
              <a:lnSpc>
                <a:spcPct val="115000"/>
              </a:lnSpc>
              <a:spcBef>
                <a:spcPts val="0"/>
              </a:spcBef>
              <a:spcAft>
                <a:spcPts val="0"/>
              </a:spcAft>
              <a:buClr>
                <a:srgbClr val="8D1415"/>
              </a:buClr>
              <a:buSzPts val="1600"/>
              <a:buChar char="●"/>
            </a:pPr>
            <a:r>
              <a:rPr lang="en" sz="1600"/>
              <a:t>If a motion has </a:t>
            </a:r>
            <a:r>
              <a:rPr b="1" lang="en" sz="1600"/>
              <a:t>f </a:t>
            </a:r>
            <a:r>
              <a:rPr lang="en" sz="1600"/>
              <a:t>frames each of size 640*480</a:t>
            </a:r>
            <a:endParaRPr b="1" sz="1600"/>
          </a:p>
          <a:p>
            <a:pPr indent="-330200" lvl="1" marL="914400" rtl="0" algn="l">
              <a:lnSpc>
                <a:spcPct val="115000"/>
              </a:lnSpc>
              <a:spcBef>
                <a:spcPts val="0"/>
              </a:spcBef>
              <a:spcAft>
                <a:spcPts val="0"/>
              </a:spcAft>
              <a:buSzPts val="1600"/>
              <a:buChar char="○"/>
            </a:pPr>
            <a:r>
              <a:rPr lang="en" sz="1600"/>
              <a:t>The size of feature vector will be  </a:t>
            </a:r>
            <a:endParaRPr sz="1600"/>
          </a:p>
          <a:p>
            <a:pPr indent="-330200" lvl="0" marL="457200" rtl="0" algn="l">
              <a:lnSpc>
                <a:spcPct val="115000"/>
              </a:lnSpc>
              <a:spcBef>
                <a:spcPts val="0"/>
              </a:spcBef>
              <a:spcAft>
                <a:spcPts val="0"/>
              </a:spcAft>
              <a:buSzPts val="1600"/>
              <a:buChar char="●"/>
            </a:pPr>
            <a:r>
              <a:rPr lang="en" sz="1600"/>
              <a:t>Since optical flow gives (u,v) for each pixel there is 2 in the above formula.</a:t>
            </a:r>
            <a:endParaRPr sz="1600"/>
          </a:p>
          <a:p>
            <a:pPr indent="-330200" lvl="0" marL="457200" rtl="0" algn="l">
              <a:lnSpc>
                <a:spcPct val="115000"/>
              </a:lnSpc>
              <a:spcBef>
                <a:spcPts val="0"/>
              </a:spcBef>
              <a:spcAft>
                <a:spcPts val="0"/>
              </a:spcAft>
              <a:buSzPts val="1600"/>
              <a:buChar char="●"/>
            </a:pPr>
            <a:r>
              <a:rPr lang="en" sz="1600"/>
              <a:t>Since,</a:t>
            </a:r>
            <a:r>
              <a:rPr b="1" lang="en" sz="1600"/>
              <a:t> </a:t>
            </a:r>
            <a:r>
              <a:rPr lang="en" sz="1600"/>
              <a:t>number of frames is different for each motions,feature vector has different sizes</a:t>
            </a:r>
            <a:endParaRPr sz="1600"/>
          </a:p>
          <a:p>
            <a:pPr indent="-330200" lvl="0" marL="457200" rtl="0" algn="l">
              <a:lnSpc>
                <a:spcPct val="115000"/>
              </a:lnSpc>
              <a:spcBef>
                <a:spcPts val="0"/>
              </a:spcBef>
              <a:spcAft>
                <a:spcPts val="0"/>
              </a:spcAft>
              <a:buSzPts val="1600"/>
              <a:buChar char="●"/>
            </a:pPr>
            <a:r>
              <a:rPr lang="en" sz="1600"/>
              <a:t>Each feature vector can be visualized as</a:t>
            </a:r>
            <a:endParaRPr sz="1600"/>
          </a:p>
          <a:p>
            <a:pPr indent="-330200" lvl="1" marL="914400" rtl="0" algn="l">
              <a:lnSpc>
                <a:spcPct val="115000"/>
              </a:lnSpc>
              <a:spcBef>
                <a:spcPts val="0"/>
              </a:spcBef>
              <a:spcAft>
                <a:spcPts val="0"/>
              </a:spcAft>
              <a:buSzPts val="1600"/>
              <a:buChar char="○"/>
            </a:pPr>
            <a:r>
              <a:rPr lang="en" sz="1600"/>
              <a:t>fV[1….f] where f is no of frames</a:t>
            </a:r>
            <a:endParaRPr sz="1600"/>
          </a:p>
          <a:p>
            <a:pPr indent="-330200" lvl="1" marL="914400" rtl="0" algn="l">
              <a:lnSpc>
                <a:spcPct val="115000"/>
              </a:lnSpc>
              <a:spcBef>
                <a:spcPts val="0"/>
              </a:spcBef>
              <a:spcAft>
                <a:spcPts val="0"/>
              </a:spcAft>
              <a:buSzPts val="1600"/>
              <a:buChar char="○"/>
            </a:pPr>
            <a:r>
              <a:rPr lang="en" sz="1600"/>
              <a:t>Each fV[i] is a 3d matrix fv[640][480][2]</a:t>
            </a:r>
            <a:endParaRPr sz="1600"/>
          </a:p>
          <a:p>
            <a:pPr indent="0" lvl="0" marL="457200" rtl="0" algn="l">
              <a:lnSpc>
                <a:spcPct val="115000"/>
              </a:lnSpc>
              <a:spcBef>
                <a:spcPts val="0"/>
              </a:spcBef>
              <a:spcAft>
                <a:spcPts val="0"/>
              </a:spcAft>
              <a:buNone/>
            </a:pPr>
            <a:r>
              <a:rPr lang="en" sz="1600"/>
              <a:t>	</a:t>
            </a:r>
            <a:endParaRPr sz="1600"/>
          </a:p>
          <a:p>
            <a:pPr indent="0" lvl="0" marL="0" rtl="0" algn="l">
              <a:lnSpc>
                <a:spcPct val="115000"/>
              </a:lnSpc>
              <a:spcBef>
                <a:spcPts val="0"/>
              </a:spcBef>
              <a:spcAft>
                <a:spcPts val="0"/>
              </a:spcAft>
              <a:buNone/>
            </a:pPr>
            <a:r>
              <a:t/>
            </a:r>
            <a:endParaRPr b="1" sz="1600"/>
          </a:p>
        </p:txBody>
      </p:sp>
      <p:pic>
        <p:nvPicPr>
          <p:cNvPr descr="2*f*640*480&#10;" id="105" name="Google Shape;105;p19" title="MathEquation,#000000"/>
          <p:cNvPicPr preferRelativeResize="0"/>
          <p:nvPr/>
        </p:nvPicPr>
        <p:blipFill>
          <a:blip r:embed="rId3">
            <a:alphaModFix/>
          </a:blip>
          <a:stretch>
            <a:fillRect/>
          </a:stretch>
        </p:blipFill>
        <p:spPr>
          <a:xfrm>
            <a:off x="4430150" y="3078600"/>
            <a:ext cx="1417674" cy="228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Dense Optical Flow</a:t>
            </a:r>
            <a:endParaRPr/>
          </a:p>
        </p:txBody>
      </p:sp>
      <p:sp>
        <p:nvSpPr>
          <p:cNvPr id="111" name="Google Shape;111;p20"/>
          <p:cNvSpPr txBox="1"/>
          <p:nvPr/>
        </p:nvSpPr>
        <p:spPr>
          <a:xfrm>
            <a:off x="169650" y="851000"/>
            <a:ext cx="8826600" cy="4292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Optical flow is the pattern of apparent motion of image objects between two consecutive frames caused by the movement of object or camera</a:t>
            </a:r>
            <a:endParaRPr sz="1600"/>
          </a:p>
          <a:p>
            <a:pPr indent="0" lvl="0" marL="457200" rtl="0" algn="l">
              <a:lnSpc>
                <a:spcPct val="115000"/>
              </a:lnSpc>
              <a:spcBef>
                <a:spcPts val="0"/>
              </a:spcBef>
              <a:spcAft>
                <a:spcPts val="0"/>
              </a:spcAft>
              <a:buNone/>
            </a:pPr>
            <a:r>
              <a:rPr lang="en" sz="1600"/>
              <a:t>			</a:t>
            </a:r>
            <a:endParaRPr sz="1600"/>
          </a:p>
          <a:p>
            <a:pPr indent="0" lvl="0" marL="0" rtl="0" algn="l">
              <a:lnSpc>
                <a:spcPct val="115000"/>
              </a:lnSpc>
              <a:spcBef>
                <a:spcPts val="0"/>
              </a:spcBef>
              <a:spcAft>
                <a:spcPts val="0"/>
              </a:spcAft>
              <a:buNone/>
            </a:pPr>
            <a:r>
              <a:t/>
            </a:r>
            <a:endParaRPr b="1" sz="1600"/>
          </a:p>
          <a:p>
            <a:pPr indent="0" lvl="0" marL="0" rtl="0" algn="l">
              <a:lnSpc>
                <a:spcPct val="115000"/>
              </a:lnSpc>
              <a:spcBef>
                <a:spcPts val="0"/>
              </a:spcBef>
              <a:spcAft>
                <a:spcPts val="0"/>
              </a:spcAft>
              <a:buNone/>
            </a:pPr>
            <a:r>
              <a:t/>
            </a:r>
            <a:endParaRPr b="1" sz="1600"/>
          </a:p>
          <a:p>
            <a:pPr indent="0" lvl="0" marL="0" rtl="0" algn="l">
              <a:lnSpc>
                <a:spcPct val="115000"/>
              </a:lnSpc>
              <a:spcBef>
                <a:spcPts val="0"/>
              </a:spcBef>
              <a:spcAft>
                <a:spcPts val="0"/>
              </a:spcAft>
              <a:buNone/>
            </a:pPr>
            <a:r>
              <a:t/>
            </a:r>
            <a:endParaRPr b="1" sz="1600"/>
          </a:p>
          <a:p>
            <a:pPr indent="-330200" lvl="0" marL="457200" rtl="0" algn="l">
              <a:lnSpc>
                <a:spcPct val="115000"/>
              </a:lnSpc>
              <a:spcBef>
                <a:spcPts val="0"/>
              </a:spcBef>
              <a:spcAft>
                <a:spcPts val="0"/>
              </a:spcAft>
              <a:buSzPts val="1600"/>
              <a:buChar char="●"/>
            </a:pPr>
            <a:r>
              <a:rPr lang="en" sz="1600"/>
              <a:t>The equation is solved by Lucas and Kanade by assuming motion is same in neighbourhood</a:t>
            </a:r>
            <a:endParaRPr sz="1600"/>
          </a:p>
          <a:p>
            <a:pPr indent="0" lvl="0" marL="0" rtl="0" algn="l">
              <a:lnSpc>
                <a:spcPct val="115000"/>
              </a:lnSpc>
              <a:spcBef>
                <a:spcPts val="0"/>
              </a:spcBef>
              <a:spcAft>
                <a:spcPts val="0"/>
              </a:spcAft>
              <a:buNone/>
            </a:pPr>
            <a:r>
              <a:t/>
            </a:r>
            <a:endParaRPr sz="1600"/>
          </a:p>
          <a:p>
            <a:pPr indent="0" lvl="0" marL="914400" rtl="0" algn="l">
              <a:lnSpc>
                <a:spcPct val="115000"/>
              </a:lnSpc>
              <a:spcBef>
                <a:spcPts val="0"/>
              </a:spcBef>
              <a:spcAft>
                <a:spcPts val="0"/>
              </a:spcAft>
              <a:buNone/>
            </a:pPr>
            <a:r>
              <a:t/>
            </a:r>
            <a:endParaRPr sz="1600"/>
          </a:p>
          <a:p>
            <a:pPr indent="0" lvl="0" marL="91440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t/>
            </a:r>
            <a:endParaRPr b="1" sz="1600"/>
          </a:p>
          <a:p>
            <a:pPr indent="0" lvl="0" marL="0" rtl="0" algn="l">
              <a:lnSpc>
                <a:spcPct val="115000"/>
              </a:lnSpc>
              <a:spcBef>
                <a:spcPts val="0"/>
              </a:spcBef>
              <a:spcAft>
                <a:spcPts val="0"/>
              </a:spcAft>
              <a:buNone/>
            </a:pPr>
            <a:r>
              <a:t/>
            </a:r>
            <a:endParaRPr b="1" sz="1600"/>
          </a:p>
          <a:p>
            <a:pPr indent="0" lvl="0" marL="0" rtl="0" algn="l">
              <a:lnSpc>
                <a:spcPct val="115000"/>
              </a:lnSpc>
              <a:spcBef>
                <a:spcPts val="0"/>
              </a:spcBef>
              <a:spcAft>
                <a:spcPts val="0"/>
              </a:spcAft>
              <a:buNone/>
            </a:pPr>
            <a:r>
              <a:t/>
            </a:r>
            <a:endParaRPr b="1" sz="1600"/>
          </a:p>
        </p:txBody>
      </p:sp>
      <p:pic>
        <p:nvPicPr>
          <p:cNvPr id="112" name="Google Shape;112;p20"/>
          <p:cNvPicPr preferRelativeResize="0"/>
          <p:nvPr/>
        </p:nvPicPr>
        <p:blipFill>
          <a:blip r:embed="rId3">
            <a:alphaModFix/>
          </a:blip>
          <a:stretch>
            <a:fillRect/>
          </a:stretch>
        </p:blipFill>
        <p:spPr>
          <a:xfrm>
            <a:off x="1114750" y="1573225"/>
            <a:ext cx="3219450" cy="800100"/>
          </a:xfrm>
          <a:prstGeom prst="rect">
            <a:avLst/>
          </a:prstGeom>
          <a:noFill/>
          <a:ln>
            <a:noFill/>
          </a:ln>
        </p:spPr>
      </p:pic>
      <p:pic>
        <p:nvPicPr>
          <p:cNvPr id="113" name="Google Shape;113;p20"/>
          <p:cNvPicPr preferRelativeResize="0"/>
          <p:nvPr/>
        </p:nvPicPr>
        <p:blipFill>
          <a:blip r:embed="rId4">
            <a:alphaModFix/>
          </a:blip>
          <a:stretch>
            <a:fillRect/>
          </a:stretch>
        </p:blipFill>
        <p:spPr>
          <a:xfrm>
            <a:off x="4920450" y="1573225"/>
            <a:ext cx="1799875" cy="611000"/>
          </a:xfrm>
          <a:prstGeom prst="rect">
            <a:avLst/>
          </a:prstGeom>
          <a:noFill/>
          <a:ln>
            <a:noFill/>
          </a:ln>
        </p:spPr>
      </p:pic>
      <p:pic>
        <p:nvPicPr>
          <p:cNvPr id="114" name="Google Shape;114;p20"/>
          <p:cNvPicPr preferRelativeResize="0"/>
          <p:nvPr/>
        </p:nvPicPr>
        <p:blipFill>
          <a:blip r:embed="rId5">
            <a:alphaModFix/>
          </a:blip>
          <a:stretch>
            <a:fillRect/>
          </a:stretch>
        </p:blipFill>
        <p:spPr>
          <a:xfrm>
            <a:off x="4334188" y="3220688"/>
            <a:ext cx="1400175" cy="1209675"/>
          </a:xfrm>
          <a:prstGeom prst="rect">
            <a:avLst/>
          </a:prstGeom>
          <a:noFill/>
          <a:ln>
            <a:noFill/>
          </a:ln>
        </p:spPr>
      </p:pic>
      <p:pic>
        <p:nvPicPr>
          <p:cNvPr id="115" name="Google Shape;115;p20"/>
          <p:cNvPicPr preferRelativeResize="0"/>
          <p:nvPr/>
        </p:nvPicPr>
        <p:blipFill>
          <a:blip r:embed="rId6">
            <a:alphaModFix/>
          </a:blip>
          <a:stretch>
            <a:fillRect/>
          </a:stretch>
        </p:blipFill>
        <p:spPr>
          <a:xfrm>
            <a:off x="1591925" y="3220700"/>
            <a:ext cx="1809750" cy="140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Similarity Measure </a:t>
            </a:r>
            <a:endParaRPr/>
          </a:p>
        </p:txBody>
      </p:sp>
      <p:sp>
        <p:nvSpPr>
          <p:cNvPr id="121" name="Google Shape;121;p21"/>
          <p:cNvSpPr txBox="1"/>
          <p:nvPr/>
        </p:nvSpPr>
        <p:spPr>
          <a:xfrm>
            <a:off x="265950" y="901050"/>
            <a:ext cx="8612100" cy="3166200"/>
          </a:xfrm>
          <a:prstGeom prst="rect">
            <a:avLst/>
          </a:prstGeom>
          <a:noFill/>
          <a:ln>
            <a:noFill/>
          </a:ln>
        </p:spPr>
        <p:txBody>
          <a:bodyPr anchorCtr="0" anchor="t" bIns="91425" lIns="91425" spcFirstLastPara="1" rIns="91425" wrap="square" tIns="91425">
            <a:noAutofit/>
          </a:bodyPr>
          <a:lstStyle/>
          <a:p>
            <a:pPr indent="-330200" lvl="0" marL="457200" rtl="0" algn="l">
              <a:lnSpc>
                <a:spcPct val="80000"/>
              </a:lnSpc>
              <a:spcBef>
                <a:spcPts val="800"/>
              </a:spcBef>
              <a:spcAft>
                <a:spcPts val="0"/>
              </a:spcAft>
              <a:buClr>
                <a:srgbClr val="8D1415"/>
              </a:buClr>
              <a:buSzPts val="1600"/>
              <a:buChar char="•"/>
            </a:pPr>
            <a:r>
              <a:rPr lang="en" sz="1600"/>
              <a:t>Used DTW (Dynamic Time Warping)  to get similarity values(cost) b/w motions</a:t>
            </a:r>
            <a:endParaRPr sz="1600"/>
          </a:p>
          <a:p>
            <a:pPr indent="-330200" lvl="0" marL="457200" rtl="0" algn="l">
              <a:lnSpc>
                <a:spcPct val="80000"/>
              </a:lnSpc>
              <a:spcBef>
                <a:spcPts val="800"/>
              </a:spcBef>
              <a:spcAft>
                <a:spcPts val="0"/>
              </a:spcAft>
              <a:buClr>
                <a:srgbClr val="8D1415"/>
              </a:buClr>
              <a:buSzPts val="1600"/>
              <a:buChar char="•"/>
            </a:pPr>
            <a:r>
              <a:rPr lang="en" sz="1600"/>
              <a:t>It looks for the most similar frame in second motion for each frame in first.</a:t>
            </a:r>
            <a:endParaRPr sz="1600"/>
          </a:p>
          <a:p>
            <a:pPr indent="-330200" lvl="0" marL="457200" rtl="0" algn="l">
              <a:lnSpc>
                <a:spcPct val="80000"/>
              </a:lnSpc>
              <a:spcBef>
                <a:spcPts val="1000"/>
              </a:spcBef>
              <a:spcAft>
                <a:spcPts val="0"/>
              </a:spcAft>
              <a:buClr>
                <a:srgbClr val="8D1415"/>
              </a:buClr>
              <a:buSzPts val="1600"/>
              <a:buChar char="•"/>
            </a:pPr>
            <a:r>
              <a:rPr lang="en" sz="1600"/>
              <a:t>Used  Euclidean distance to compare two frames.</a:t>
            </a:r>
            <a:endParaRPr sz="1600"/>
          </a:p>
          <a:p>
            <a:pPr indent="-330200" lvl="0" marL="457200" rtl="0" algn="l">
              <a:lnSpc>
                <a:spcPct val="80000"/>
              </a:lnSpc>
              <a:spcBef>
                <a:spcPts val="1000"/>
              </a:spcBef>
              <a:spcAft>
                <a:spcPts val="0"/>
              </a:spcAft>
              <a:buClr>
                <a:srgbClr val="8D1415"/>
              </a:buClr>
              <a:buSzPts val="1600"/>
              <a:buChar char="•"/>
            </a:pPr>
            <a:r>
              <a:rPr lang="en" sz="1600"/>
              <a:t>Hence, DTW selects a frame with least euclidean distance from  each frame of the given video.</a:t>
            </a:r>
            <a:endParaRPr sz="1600"/>
          </a:p>
          <a:p>
            <a:pPr indent="-330200" lvl="0" marL="457200" rtl="0" algn="l">
              <a:lnSpc>
                <a:spcPct val="80000"/>
              </a:lnSpc>
              <a:spcBef>
                <a:spcPts val="1000"/>
              </a:spcBef>
              <a:spcAft>
                <a:spcPts val="0"/>
              </a:spcAft>
              <a:buClr>
                <a:srgbClr val="8D1415"/>
              </a:buClr>
              <a:buSzPts val="1600"/>
              <a:buChar char="•"/>
            </a:pPr>
            <a:r>
              <a:rPr lang="en" sz="1600"/>
              <a:t>Prepared a similarity matrix between motions using the above approach.</a:t>
            </a:r>
            <a:endParaRPr b="1" sz="1600">
              <a:latin typeface="Roboto"/>
              <a:ea typeface="Roboto"/>
              <a:cs typeface="Roboto"/>
              <a:sym typeface="Roboto"/>
            </a:endParaRPr>
          </a:p>
          <a:p>
            <a:pPr indent="0" lvl="0" marL="0" rtl="0" algn="l">
              <a:spcBef>
                <a:spcPts val="1000"/>
              </a:spcBef>
              <a:spcAft>
                <a:spcPts val="0"/>
              </a:spcAft>
              <a:buNone/>
            </a:pPr>
            <a:r>
              <a:rPr b="1" lang="en" sz="1800">
                <a:latin typeface="Roboto"/>
                <a:ea typeface="Roboto"/>
                <a:cs typeface="Roboto"/>
                <a:sym typeface="Roboto"/>
              </a:rPr>
              <a:t>	</a:t>
            </a:r>
            <a:endParaRPr b="1" sz="1800">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