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66" r:id="rId2"/>
    <p:sldId id="285" r:id="rId3"/>
    <p:sldId id="304" r:id="rId4"/>
    <p:sldId id="300" r:id="rId5"/>
    <p:sldId id="287" r:id="rId6"/>
    <p:sldId id="296" r:id="rId7"/>
    <p:sldId id="321" r:id="rId8"/>
    <p:sldId id="293" r:id="rId9"/>
    <p:sldId id="322" r:id="rId10"/>
    <p:sldId id="323" r:id="rId11"/>
    <p:sldId id="324" r:id="rId12"/>
    <p:sldId id="325" r:id="rId13"/>
    <p:sldId id="326" r:id="rId14"/>
    <p:sldId id="327" r:id="rId15"/>
    <p:sldId id="328" r:id="rId16"/>
    <p:sldId id="329" r:id="rId17"/>
    <p:sldId id="319" r:id="rId18"/>
    <p:sldId id="320" r:id="rId19"/>
  </p:sldIdLst>
  <p:sldSz cx="1221105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3">
          <p15:clr>
            <a:srgbClr val="A4A3A4"/>
          </p15:clr>
        </p15:guide>
        <p15:guide id="2" pos="36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00"/>
    <a:srgbClr val="808080"/>
    <a:srgbClr val="969696"/>
    <a:srgbClr val="B2B2B2"/>
    <a:srgbClr val="000000"/>
    <a:srgbClr val="FFF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97" d="100"/>
          <a:sy n="97" d="100"/>
        </p:scale>
        <p:origin x="110" y="110"/>
      </p:cViewPr>
      <p:guideLst>
        <p:guide orient="horz" pos="2323"/>
        <p:guide pos="3694"/>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2023/6/17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2023/6/17</a:t>
            </a:fld>
            <a:endParaRPr lang="zh-CN" altLang="en-US"/>
          </a:p>
        </p:txBody>
      </p:sp>
      <p:sp>
        <p:nvSpPr>
          <p:cNvPr id="4" name="幻灯片图像占位符 3"/>
          <p:cNvSpPr>
            <a:spLocks noGrp="1" noRot="1" noChangeAspect="1"/>
          </p:cNvSpPr>
          <p:nvPr>
            <p:ph type="sldImg" idx="2"/>
          </p:nvPr>
        </p:nvSpPr>
        <p:spPr>
          <a:xfrm>
            <a:off x="681514" y="1143000"/>
            <a:ext cx="549497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alpha val="100000"/>
          </a:srgb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11188" y="274638"/>
            <a:ext cx="10990262" cy="1143000"/>
          </a:xfrm>
          <a:prstGeom prst="rect">
            <a:avLst/>
          </a:prstGeom>
          <a:noFill/>
          <a:ln w="9525">
            <a:noFill/>
          </a:ln>
        </p:spPr>
        <p:txBody>
          <a:bodyPr anchor="ctr"/>
          <a:lstStyle/>
          <a:p>
            <a:pPr lvl="0"/>
            <a:r>
              <a:rPr lang="zh-CN" altLang="en-US">
                <a:sym typeface="+mn-ea"/>
              </a:rPr>
              <a:t>Click here to edit the master subtitle style</a:t>
            </a:r>
            <a:endParaRPr lang="zh-CN" altLang="en-US"/>
          </a:p>
        </p:txBody>
      </p:sp>
      <p:sp>
        <p:nvSpPr>
          <p:cNvPr id="1027" name="文本占位符 1026"/>
          <p:cNvSpPr>
            <a:spLocks noGrp="1"/>
          </p:cNvSpPr>
          <p:nvPr>
            <p:ph type="body" idx="1"/>
          </p:nvPr>
        </p:nvSpPr>
        <p:spPr>
          <a:xfrm>
            <a:off x="611188" y="1600200"/>
            <a:ext cx="10990262" cy="4525963"/>
          </a:xfrm>
          <a:prstGeom prst="rect">
            <a:avLst/>
          </a:prstGeom>
          <a:noFill/>
          <a:ln w="9525">
            <a:noFill/>
          </a:ln>
        </p:spPr>
        <p:txBody>
          <a:bodyPr/>
          <a:lstStyle/>
          <a:p>
            <a:pPr lvl="1"/>
            <a:r>
              <a:rPr lang="zh-CN" altLang="en-US" sz="3200" dirty="0">
                <a:sym typeface="+mn-ea"/>
              </a:rPr>
              <a:t>Click here to edit the master text style</a:t>
            </a:r>
            <a:endParaRPr lang="zh-CN" altLang="en-US" sz="3200" dirty="0"/>
          </a:p>
          <a:p>
            <a:pPr lvl="1"/>
            <a:r>
              <a:rPr lang="zh-CN" altLang="en-US" sz="3200" dirty="0">
                <a:sym typeface="+mn-ea"/>
              </a:rPr>
              <a:t>The second level</a:t>
            </a:r>
            <a:endParaRPr lang="zh-CN" altLang="en-US" sz="3200" dirty="0"/>
          </a:p>
          <a:p>
            <a:pPr lvl="2"/>
            <a:r>
              <a:rPr lang="zh-CN" altLang="en-US" sz="3200" dirty="0">
                <a:sym typeface="+mn-ea"/>
              </a:rPr>
              <a:t>The third level</a:t>
            </a:r>
            <a:endParaRPr lang="zh-CN" altLang="en-US" sz="3200" dirty="0"/>
          </a:p>
          <a:p>
            <a:pPr lvl="3"/>
            <a:r>
              <a:rPr lang="zh-CN" altLang="en-US" sz="3200" dirty="0">
                <a:sym typeface="+mn-ea"/>
              </a:rPr>
              <a:t>The fourth level</a:t>
            </a:r>
            <a:endParaRPr lang="zh-CN" altLang="en-US" sz="3200" dirty="0"/>
          </a:p>
          <a:p>
            <a:pPr lvl="4"/>
            <a:r>
              <a:rPr lang="zh-CN" altLang="en-US" sz="3200" dirty="0">
                <a:sym typeface="+mn-ea"/>
              </a:rPr>
              <a:t>Fifth level</a:t>
            </a:r>
            <a:endParaRPr lang="zh-CN" altLang="en-US"/>
          </a:p>
        </p:txBody>
      </p:sp>
      <p:sp>
        <p:nvSpPr>
          <p:cNvPr id="1028" name="日期占位符 1027"/>
          <p:cNvSpPr>
            <a:spLocks noGrp="1"/>
          </p:cNvSpPr>
          <p:nvPr>
            <p:ph type="dt" sz="half" idx="2"/>
          </p:nvPr>
        </p:nvSpPr>
        <p:spPr>
          <a:xfrm>
            <a:off x="611188" y="6245225"/>
            <a:ext cx="2849562"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71950" y="6245225"/>
            <a:ext cx="386715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51888" y="6245225"/>
            <a:ext cx="2849562"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4" name="直角三角形 10"/>
          <p:cNvSpPr/>
          <p:nvPr/>
        </p:nvSpPr>
        <p:spPr>
          <a:xfrm rot="10800000">
            <a:off x="9315450" y="-19050"/>
            <a:ext cx="2944813" cy="2946400"/>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075" name="直角三角形 10"/>
          <p:cNvSpPr/>
          <p:nvPr/>
        </p:nvSpPr>
        <p:spPr>
          <a:xfrm>
            <a:off x="-5397" y="-19050"/>
            <a:ext cx="6881812" cy="6883400"/>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3076" name="文本框 3075"/>
          <p:cNvSpPr txBox="1"/>
          <p:nvPr/>
        </p:nvSpPr>
        <p:spPr>
          <a:xfrm>
            <a:off x="2074292" y="3678238"/>
            <a:ext cx="8062464" cy="1569660"/>
          </a:xfrm>
          <a:prstGeom prst="rect">
            <a:avLst/>
          </a:prstGeom>
          <a:noFill/>
          <a:ln w="9525">
            <a:noFill/>
          </a:ln>
        </p:spPr>
        <p:txBody>
          <a:bodyPr wrap="none" anchor="t">
            <a:spAutoFit/>
          </a:bodyPr>
          <a:lstStyle/>
          <a:p>
            <a:pPr algn="ctr"/>
            <a:r>
              <a:rPr lang="en-US" altLang="zh-CN" sz="9600" b="1" dirty="0">
                <a:solidFill>
                  <a:schemeClr val="bg1"/>
                </a:solidFill>
                <a:latin typeface="微软雅黑" panose="020B0503020204020204" charset="-122"/>
                <a:ea typeface="微软雅黑" panose="020B0503020204020204" charset="-122"/>
              </a:rPr>
              <a:t>IPL DATASET</a:t>
            </a:r>
          </a:p>
        </p:txBody>
      </p:sp>
      <p:sp>
        <p:nvSpPr>
          <p:cNvPr id="3077" name="矩形 3076"/>
          <p:cNvSpPr/>
          <p:nvPr/>
        </p:nvSpPr>
        <p:spPr>
          <a:xfrm>
            <a:off x="1681163" y="5233988"/>
            <a:ext cx="8848725" cy="76200"/>
          </a:xfrm>
          <a:prstGeom prst="rect">
            <a:avLst/>
          </a:prstGeom>
          <a:solidFill>
            <a:schemeClr val="bg1"/>
          </a:solidFill>
          <a:ln w="9525">
            <a:noFill/>
          </a:ln>
        </p:spPr>
        <p:txBody>
          <a:bodyPr/>
          <a:lstStyle/>
          <a:p>
            <a:endParaRPr lang="zh-CN" altLang="en-US"/>
          </a:p>
        </p:txBody>
      </p:sp>
      <p:sp>
        <p:nvSpPr>
          <p:cNvPr id="3078" name="圆角矩形 3077"/>
          <p:cNvSpPr/>
          <p:nvPr/>
        </p:nvSpPr>
        <p:spPr>
          <a:xfrm>
            <a:off x="1724660" y="3307080"/>
            <a:ext cx="2031365" cy="342163"/>
          </a:xfrm>
          <a:prstGeom prst="roundRect">
            <a:avLst>
              <a:gd name="adj" fmla="val 16667"/>
            </a:avLst>
          </a:prstGeom>
          <a:solidFill>
            <a:schemeClr val="tx1"/>
          </a:solidFill>
          <a:ln w="9525">
            <a:noFill/>
          </a:ln>
        </p:spPr>
        <p:txBody>
          <a:bodyPr wrap="square" anchor="t">
            <a:spAutoFit/>
          </a:bodyPr>
          <a:lstStyle/>
          <a:p>
            <a:pPr algn="ctr"/>
            <a:r>
              <a:rPr lang="en-US" altLang="zh-CN" sz="1400" b="1" dirty="0">
                <a:solidFill>
                  <a:schemeClr val="bg1"/>
                </a:solidFill>
                <a:ea typeface="微软雅黑" panose="020B0503020204020204" charset="-122"/>
              </a:rPr>
              <a:t>SQL</a:t>
            </a:r>
            <a:r>
              <a:rPr lang="zh-CN" altLang="en-US" sz="1400" b="1" dirty="0">
                <a:solidFill>
                  <a:schemeClr val="bg1"/>
                </a:solidFill>
                <a:ea typeface="微软雅黑" panose="020B0503020204020204" charset="-122"/>
              </a:rPr>
              <a:t> </a:t>
            </a:r>
            <a:endParaRPr lang="zh-CN" altLang="en-US" sz="1400" b="1" dirty="0">
              <a:solidFill>
                <a:schemeClr val="bg1"/>
              </a:solidFill>
              <a:latin typeface="Arial" panose="020B0604020202020204" pitchFamily="34" charset="0"/>
              <a:ea typeface="微软雅黑" panose="020B0503020204020204" charset="-122"/>
            </a:endParaRPr>
          </a:p>
        </p:txBody>
      </p:sp>
      <p:sp>
        <p:nvSpPr>
          <p:cNvPr id="3079" name="圆角矩形 3078"/>
          <p:cNvSpPr/>
          <p:nvPr/>
        </p:nvSpPr>
        <p:spPr>
          <a:xfrm>
            <a:off x="8756015" y="3346450"/>
            <a:ext cx="1774190" cy="341933"/>
          </a:xfrm>
          <a:prstGeom prst="roundRect">
            <a:avLst>
              <a:gd name="adj" fmla="val 16667"/>
            </a:avLst>
          </a:prstGeom>
          <a:solidFill>
            <a:schemeClr val="tx1">
              <a:alpha val="100000"/>
            </a:schemeClr>
          </a:solidFill>
          <a:ln w="9525">
            <a:noFill/>
          </a:ln>
        </p:spPr>
        <p:txBody>
          <a:bodyPr vert="horz" wrap="square" anchor="t">
            <a:spAutoFit/>
          </a:bodyPr>
          <a:lstStyle/>
          <a:p>
            <a:pPr algn="ctr"/>
            <a:r>
              <a:rPr lang="en-US" altLang="zh-CN" sz="1400" b="1" dirty="0">
                <a:solidFill>
                  <a:schemeClr val="bg1"/>
                </a:solidFill>
                <a:ea typeface="微软雅黑" panose="020B0503020204020204" charset="-122"/>
              </a:rPr>
              <a:t>PROJECT</a:t>
            </a:r>
            <a:r>
              <a:rPr lang="zh-CN" altLang="en-US" sz="1400" b="1" dirty="0">
                <a:solidFill>
                  <a:schemeClr val="bg1"/>
                </a:solidFill>
                <a:ea typeface="微软雅黑" panose="020B0503020204020204" charset="-122"/>
              </a:rPr>
              <a:t> </a:t>
            </a:r>
            <a:r>
              <a:rPr lang="en-US" altLang="zh-CN" sz="1400" b="1" dirty="0">
                <a:solidFill>
                  <a:schemeClr val="bg1"/>
                </a:solidFill>
                <a:ea typeface="微软雅黑" panose="020B0503020204020204" charset="-122"/>
              </a:rPr>
              <a:t>1</a:t>
            </a:r>
            <a:endParaRPr lang="zh-CN" altLang="en-US" sz="1400" b="1" dirty="0">
              <a:solidFill>
                <a:schemeClr val="bg1"/>
              </a:solidFill>
              <a:latin typeface="Arial" panose="020B0604020202020204" pitchFamily="34" charset="0"/>
              <a:ea typeface="微软雅黑" panose="020B0503020204020204" charset="-122"/>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89735" y="73571"/>
            <a:ext cx="6810152" cy="1200329"/>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	</a:t>
            </a:r>
            <a:r>
              <a:rPr lang="en-US" altLang="zh-CN" sz="3600" b="1" dirty="0">
                <a:solidFill>
                  <a:srgbClr val="FFFFFF"/>
                </a:solidFill>
                <a:ea typeface="微软雅黑" panose="020B0503020204020204" charset="-122"/>
              </a:rPr>
              <a:t>PERCENTAGE WINS OF A TEAM WHO WON THE TOSS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847178" y="1217682"/>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401114" y="3534964"/>
            <a:ext cx="6433238" cy="1200329"/>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MATCH WON AS PER WIN DETAILS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560580" y="4181295"/>
            <a:ext cx="2251075" cy="0"/>
          </a:xfrm>
          <a:prstGeom prst="line">
            <a:avLst/>
          </a:prstGeom>
          <a:ln w="38100" cap="flat" cmpd="sng">
            <a:solidFill>
              <a:srgbClr val="C00000"/>
            </a:solidFill>
            <a:prstDash val="solid"/>
            <a:bevel/>
            <a:headEnd type="none" w="med" len="med"/>
            <a:tailEnd type="none" w="med" len="med"/>
          </a:ln>
        </p:spPr>
      </p:sp>
      <p:sp>
        <p:nvSpPr>
          <p:cNvPr id="14" name="文本框 11266">
            <a:extLst>
              <a:ext uri="{FF2B5EF4-FFF2-40B4-BE49-F238E27FC236}">
                <a16:creationId xmlns:a16="http://schemas.microsoft.com/office/drawing/2014/main" id="{011DA60B-0D26-26F3-E2A0-CF89D261AD09}"/>
              </a:ext>
            </a:extLst>
          </p:cNvPr>
          <p:cNvSpPr txBox="1"/>
          <p:nvPr/>
        </p:nvSpPr>
        <p:spPr>
          <a:xfrm>
            <a:off x="6729116" y="1894563"/>
            <a:ext cx="4288134" cy="1194128"/>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MATCHES WON AND LOST</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5" name="直接连接符 11268">
            <a:extLst>
              <a:ext uri="{FF2B5EF4-FFF2-40B4-BE49-F238E27FC236}">
                <a16:creationId xmlns:a16="http://schemas.microsoft.com/office/drawing/2014/main" id="{61668CB0-F988-6AFF-7638-8297AFE6C612}"/>
              </a:ext>
            </a:extLst>
          </p:cNvPr>
          <p:cNvSpPr/>
          <p:nvPr/>
        </p:nvSpPr>
        <p:spPr>
          <a:xfrm>
            <a:off x="7370732" y="3290450"/>
            <a:ext cx="2251075" cy="0"/>
          </a:xfrm>
          <a:prstGeom prst="line">
            <a:avLst/>
          </a:prstGeom>
          <a:ln w="38100" cap="flat" cmpd="sng">
            <a:solidFill>
              <a:srgbClr val="C00000"/>
            </a:solidFill>
            <a:prstDash val="solid"/>
            <a:bevel/>
            <a:headEnd type="none" w="med" len="med"/>
            <a:tailEnd type="none" w="med" len="med"/>
          </a:ln>
        </p:spPr>
      </p:sp>
      <p:pic>
        <p:nvPicPr>
          <p:cNvPr id="3" name="Picture 2">
            <a:extLst>
              <a:ext uri="{FF2B5EF4-FFF2-40B4-BE49-F238E27FC236}">
                <a16:creationId xmlns:a16="http://schemas.microsoft.com/office/drawing/2014/main" id="{C08598AD-7719-8B4E-3EC4-A07B13E1A7D2}"/>
              </a:ext>
            </a:extLst>
          </p:cNvPr>
          <p:cNvPicPr>
            <a:picLocks noChangeAspect="1"/>
          </p:cNvPicPr>
          <p:nvPr/>
        </p:nvPicPr>
        <p:blipFill>
          <a:blip r:embed="rId3"/>
          <a:stretch>
            <a:fillRect/>
          </a:stretch>
        </p:blipFill>
        <p:spPr>
          <a:xfrm>
            <a:off x="426643" y="1273900"/>
            <a:ext cx="6584251" cy="2209992"/>
          </a:xfrm>
          <a:prstGeom prst="rect">
            <a:avLst/>
          </a:prstGeom>
        </p:spPr>
      </p:pic>
      <p:pic>
        <p:nvPicPr>
          <p:cNvPr id="5" name="Picture 4">
            <a:extLst>
              <a:ext uri="{FF2B5EF4-FFF2-40B4-BE49-F238E27FC236}">
                <a16:creationId xmlns:a16="http://schemas.microsoft.com/office/drawing/2014/main" id="{5FDD5678-4397-153D-9DEA-80CF30F2197C}"/>
              </a:ext>
            </a:extLst>
          </p:cNvPr>
          <p:cNvPicPr>
            <a:picLocks noChangeAspect="1"/>
          </p:cNvPicPr>
          <p:nvPr/>
        </p:nvPicPr>
        <p:blipFill>
          <a:blip r:embed="rId4"/>
          <a:stretch>
            <a:fillRect/>
          </a:stretch>
        </p:blipFill>
        <p:spPr>
          <a:xfrm>
            <a:off x="510318" y="4320653"/>
            <a:ext cx="3246401" cy="1455546"/>
          </a:xfrm>
          <a:prstGeom prst="rect">
            <a:avLst/>
          </a:prstGeom>
        </p:spPr>
      </p:pic>
      <p:pic>
        <p:nvPicPr>
          <p:cNvPr id="11" name="Picture 10">
            <a:extLst>
              <a:ext uri="{FF2B5EF4-FFF2-40B4-BE49-F238E27FC236}">
                <a16:creationId xmlns:a16="http://schemas.microsoft.com/office/drawing/2014/main" id="{E5B4CA19-BF0A-9F9B-373D-4386BAFC4A85}"/>
              </a:ext>
            </a:extLst>
          </p:cNvPr>
          <p:cNvPicPr>
            <a:picLocks noChangeAspect="1"/>
          </p:cNvPicPr>
          <p:nvPr/>
        </p:nvPicPr>
        <p:blipFill>
          <a:blip r:embed="rId5"/>
          <a:stretch>
            <a:fillRect/>
          </a:stretch>
        </p:blipFill>
        <p:spPr>
          <a:xfrm>
            <a:off x="6943556" y="3567550"/>
            <a:ext cx="5128704" cy="1044030"/>
          </a:xfrm>
          <a:prstGeom prst="rect">
            <a:avLst/>
          </a:prstGeom>
        </p:spPr>
      </p:pic>
    </p:spTree>
    <p:extLst>
      <p:ext uri="{BB962C8B-B14F-4D97-AF65-F5344CB8AC3E}">
        <p14:creationId xmlns:p14="http://schemas.microsoft.com/office/powerpoint/2010/main" val="31079348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409903" y="713"/>
            <a:ext cx="6700345"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PERCENTAGE WINS OF A TEAM WHO WON THE TOSS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1384995"/>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We can say that Wankhede Stadium has 61.11% of wins of the teams who won the toss.</a:t>
            </a:r>
          </a:p>
          <a:p>
            <a:r>
              <a:rPr lang="en-US" altLang="zh-CN" sz="1200" dirty="0">
                <a:solidFill>
                  <a:srgbClr val="FFFFFF"/>
                </a:solidFill>
                <a:ea typeface="微软雅黑" panose="020B0503020204020204" charset="-122"/>
              </a:rPr>
              <a:t>We can conclude that the team who won the toss has a clear advantage over the opponent. </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847178" y="1217682"/>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480848" y="3290450"/>
            <a:ext cx="6046076" cy="1754326"/>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MATCH WON AS PER WIN DETAILS</a:t>
            </a:r>
            <a:endParaRPr lang="zh-CN" altLang="en-US" sz="3600" b="1" dirty="0">
              <a:solidFill>
                <a:srgbClr val="FFFFFF"/>
              </a:solidFill>
              <a:latin typeface="Arial" panose="020B0604020202020204" pitchFamily="34" charset="0"/>
              <a:ea typeface="微软雅黑" panose="020B0503020204020204" charset="-122"/>
            </a:endParaRPr>
          </a:p>
          <a:p>
            <a:pPr algn="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560580" y="3936781"/>
            <a:ext cx="2251075" cy="0"/>
          </a:xfrm>
          <a:prstGeom prst="line">
            <a:avLst/>
          </a:prstGeom>
          <a:ln w="38100" cap="flat" cmpd="sng">
            <a:solidFill>
              <a:srgbClr val="C00000"/>
            </a:solidFill>
            <a:prstDash val="solid"/>
            <a:bevel/>
            <a:headEnd type="none" w="med" len="med"/>
            <a:tailEnd type="none" w="med" len="med"/>
          </a:ln>
        </p:spPr>
      </p:sp>
      <p:sp>
        <p:nvSpPr>
          <p:cNvPr id="8" name="文本框 11267">
            <a:extLst>
              <a:ext uri="{FF2B5EF4-FFF2-40B4-BE49-F238E27FC236}">
                <a16:creationId xmlns:a16="http://schemas.microsoft.com/office/drawing/2014/main" id="{027BE603-1713-1C4D-8ABD-FA48EB99F2DF}"/>
              </a:ext>
            </a:extLst>
          </p:cNvPr>
          <p:cNvSpPr txBox="1"/>
          <p:nvPr/>
        </p:nvSpPr>
        <p:spPr>
          <a:xfrm>
            <a:off x="707916" y="4065859"/>
            <a:ext cx="2251075" cy="461665"/>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We can observe the various win details.</a:t>
            </a:r>
            <a:endParaRPr lang="zh-CN" altLang="en-US" sz="1200" dirty="0">
              <a:solidFill>
                <a:srgbClr val="FFFFFF"/>
              </a:solidFill>
              <a:latin typeface="Arial" panose="020B0604020202020204" pitchFamily="34" charset="0"/>
              <a:ea typeface="微软雅黑" panose="020B0503020204020204" charset="-122"/>
            </a:endParaRPr>
          </a:p>
        </p:txBody>
      </p:sp>
      <p:sp>
        <p:nvSpPr>
          <p:cNvPr id="14" name="文本框 11266">
            <a:extLst>
              <a:ext uri="{FF2B5EF4-FFF2-40B4-BE49-F238E27FC236}">
                <a16:creationId xmlns:a16="http://schemas.microsoft.com/office/drawing/2014/main" id="{011DA60B-0D26-26F3-E2A0-CF89D261AD09}"/>
              </a:ext>
            </a:extLst>
          </p:cNvPr>
          <p:cNvSpPr txBox="1"/>
          <p:nvPr/>
        </p:nvSpPr>
        <p:spPr>
          <a:xfrm>
            <a:off x="6819845" y="2284310"/>
            <a:ext cx="4137189"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MATCHES WON AND LOST</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5" name="直接连接符 11268">
            <a:extLst>
              <a:ext uri="{FF2B5EF4-FFF2-40B4-BE49-F238E27FC236}">
                <a16:creationId xmlns:a16="http://schemas.microsoft.com/office/drawing/2014/main" id="{61668CB0-F988-6AFF-7638-8297AFE6C612}"/>
              </a:ext>
            </a:extLst>
          </p:cNvPr>
          <p:cNvSpPr/>
          <p:nvPr/>
        </p:nvSpPr>
        <p:spPr>
          <a:xfrm>
            <a:off x="7758139" y="3566196"/>
            <a:ext cx="2251075" cy="0"/>
          </a:xfrm>
          <a:prstGeom prst="line">
            <a:avLst/>
          </a:prstGeom>
          <a:ln w="38100" cap="flat" cmpd="sng">
            <a:solidFill>
              <a:srgbClr val="C00000"/>
            </a:solidFill>
            <a:prstDash val="solid"/>
            <a:bevel/>
            <a:headEnd type="none" w="med" len="med"/>
            <a:tailEnd type="none" w="med" len="med"/>
          </a:ln>
        </p:spPr>
      </p:sp>
      <p:sp>
        <p:nvSpPr>
          <p:cNvPr id="16" name="文本框 11267">
            <a:extLst>
              <a:ext uri="{FF2B5EF4-FFF2-40B4-BE49-F238E27FC236}">
                <a16:creationId xmlns:a16="http://schemas.microsoft.com/office/drawing/2014/main" id="{D1EEE466-9D02-D8D9-E39B-F6474526A746}"/>
              </a:ext>
            </a:extLst>
          </p:cNvPr>
          <p:cNvSpPr txBox="1"/>
          <p:nvPr/>
        </p:nvSpPr>
        <p:spPr>
          <a:xfrm>
            <a:off x="7650956" y="3703582"/>
            <a:ext cx="2251075" cy="1015663"/>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CSK has won the most number of matches and Royal Challengers Bangalore have lost the most number of matches</a:t>
            </a:r>
            <a:endParaRPr lang="zh-CN" altLang="en-US" sz="1200" dirty="0">
              <a:solidFill>
                <a:srgbClr val="FFFFFF"/>
              </a:solidFill>
              <a:latin typeface="Arial" panose="020B0604020202020204" pitchFamily="34" charset="0"/>
              <a:ea typeface="微软雅黑" panose="020B0503020204020204" charset="-122"/>
            </a:endParaRPr>
          </a:p>
        </p:txBody>
      </p:sp>
      <p:pic>
        <p:nvPicPr>
          <p:cNvPr id="4" name="Picture 3">
            <a:extLst>
              <a:ext uri="{FF2B5EF4-FFF2-40B4-BE49-F238E27FC236}">
                <a16:creationId xmlns:a16="http://schemas.microsoft.com/office/drawing/2014/main" id="{527A9B4C-8A27-AD2C-D6CA-11819AAC9ACA}"/>
              </a:ext>
            </a:extLst>
          </p:cNvPr>
          <p:cNvPicPr>
            <a:picLocks noChangeAspect="1"/>
          </p:cNvPicPr>
          <p:nvPr/>
        </p:nvPicPr>
        <p:blipFill>
          <a:blip r:embed="rId3"/>
          <a:stretch>
            <a:fillRect/>
          </a:stretch>
        </p:blipFill>
        <p:spPr>
          <a:xfrm>
            <a:off x="3366333" y="1307325"/>
            <a:ext cx="3657917" cy="1790855"/>
          </a:xfrm>
          <a:prstGeom prst="rect">
            <a:avLst/>
          </a:prstGeom>
        </p:spPr>
      </p:pic>
      <p:pic>
        <p:nvPicPr>
          <p:cNvPr id="10" name="Picture 9">
            <a:extLst>
              <a:ext uri="{FF2B5EF4-FFF2-40B4-BE49-F238E27FC236}">
                <a16:creationId xmlns:a16="http://schemas.microsoft.com/office/drawing/2014/main" id="{C3E934A7-B9E9-29BE-9B84-776AD80563F3}"/>
              </a:ext>
            </a:extLst>
          </p:cNvPr>
          <p:cNvPicPr>
            <a:picLocks noChangeAspect="1"/>
          </p:cNvPicPr>
          <p:nvPr/>
        </p:nvPicPr>
        <p:blipFill>
          <a:blip r:embed="rId4"/>
          <a:stretch>
            <a:fillRect/>
          </a:stretch>
        </p:blipFill>
        <p:spPr>
          <a:xfrm>
            <a:off x="3186121" y="4563799"/>
            <a:ext cx="4387842" cy="1973751"/>
          </a:xfrm>
          <a:prstGeom prst="rect">
            <a:avLst/>
          </a:prstGeom>
        </p:spPr>
      </p:pic>
      <p:pic>
        <p:nvPicPr>
          <p:cNvPr id="11" name="Picture 10">
            <a:extLst>
              <a:ext uri="{FF2B5EF4-FFF2-40B4-BE49-F238E27FC236}">
                <a16:creationId xmlns:a16="http://schemas.microsoft.com/office/drawing/2014/main" id="{CCD45A98-21D4-3B72-0BA6-BC4A7F2B0021}"/>
              </a:ext>
            </a:extLst>
          </p:cNvPr>
          <p:cNvPicPr>
            <a:picLocks noChangeAspect="1"/>
          </p:cNvPicPr>
          <p:nvPr/>
        </p:nvPicPr>
        <p:blipFill>
          <a:blip r:embed="rId5"/>
          <a:stretch>
            <a:fillRect/>
          </a:stretch>
        </p:blipFill>
        <p:spPr>
          <a:xfrm>
            <a:off x="7225749" y="434546"/>
            <a:ext cx="4244708" cy="1630821"/>
          </a:xfrm>
          <a:prstGeom prst="rect">
            <a:avLst/>
          </a:prstGeom>
        </p:spPr>
      </p:pic>
    </p:spTree>
    <p:extLst>
      <p:ext uri="{BB962C8B-B14F-4D97-AF65-F5344CB8AC3E}">
        <p14:creationId xmlns:p14="http://schemas.microsoft.com/office/powerpoint/2010/main" val="144587385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3810" y="712"/>
            <a:ext cx="4304803" cy="1200329"/>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MUMBAI </a:t>
            </a:r>
            <a:r>
              <a:rPr lang="en-US" altLang="zh-CN" sz="3600" b="1" dirty="0">
                <a:solidFill>
                  <a:srgbClr val="FFFFFF"/>
                </a:solidFill>
                <a:ea typeface="微软雅黑" panose="020B0503020204020204" charset="-122"/>
              </a:rPr>
              <a:t>INDIANS BOWLERS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847178" y="1217682"/>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0" y="3311327"/>
            <a:ext cx="10442688" cy="646331"/>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TEAMS WITH ALL ROUNDERS MORE THAN 4 </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560580" y="3936781"/>
            <a:ext cx="2251075" cy="0"/>
          </a:xfrm>
          <a:prstGeom prst="line">
            <a:avLst/>
          </a:prstGeom>
          <a:ln w="38100" cap="flat" cmpd="sng">
            <a:solidFill>
              <a:srgbClr val="C00000"/>
            </a:solidFill>
            <a:prstDash val="solid"/>
            <a:bevel/>
            <a:headEnd type="none" w="med" len="med"/>
            <a:tailEnd type="none" w="med" len="med"/>
          </a:ln>
        </p:spPr>
      </p:sp>
      <p:pic>
        <p:nvPicPr>
          <p:cNvPr id="20" name="Picture 19">
            <a:extLst>
              <a:ext uri="{FF2B5EF4-FFF2-40B4-BE49-F238E27FC236}">
                <a16:creationId xmlns:a16="http://schemas.microsoft.com/office/drawing/2014/main" id="{0628510F-54DA-CAC2-AE56-7CE64BA54CB6}"/>
              </a:ext>
            </a:extLst>
          </p:cNvPr>
          <p:cNvPicPr>
            <a:picLocks noChangeAspect="1"/>
          </p:cNvPicPr>
          <p:nvPr/>
        </p:nvPicPr>
        <p:blipFill>
          <a:blip r:embed="rId3"/>
          <a:stretch>
            <a:fillRect/>
          </a:stretch>
        </p:blipFill>
        <p:spPr>
          <a:xfrm>
            <a:off x="480848" y="4292254"/>
            <a:ext cx="5966977" cy="670618"/>
          </a:xfrm>
          <a:prstGeom prst="rect">
            <a:avLst/>
          </a:prstGeom>
        </p:spPr>
      </p:pic>
      <p:pic>
        <p:nvPicPr>
          <p:cNvPr id="3" name="Picture 2">
            <a:extLst>
              <a:ext uri="{FF2B5EF4-FFF2-40B4-BE49-F238E27FC236}">
                <a16:creationId xmlns:a16="http://schemas.microsoft.com/office/drawing/2014/main" id="{EB22B05A-6C3F-F3BD-2E0F-4F10110607D9}"/>
              </a:ext>
            </a:extLst>
          </p:cNvPr>
          <p:cNvPicPr>
            <a:picLocks noChangeAspect="1"/>
          </p:cNvPicPr>
          <p:nvPr/>
        </p:nvPicPr>
        <p:blipFill>
          <a:blip r:embed="rId4"/>
          <a:stretch>
            <a:fillRect/>
          </a:stretch>
        </p:blipFill>
        <p:spPr>
          <a:xfrm>
            <a:off x="82123" y="1307375"/>
            <a:ext cx="7414379" cy="2003952"/>
          </a:xfrm>
          <a:prstGeom prst="rect">
            <a:avLst/>
          </a:prstGeom>
        </p:spPr>
      </p:pic>
      <p:pic>
        <p:nvPicPr>
          <p:cNvPr id="5" name="Picture 4">
            <a:extLst>
              <a:ext uri="{FF2B5EF4-FFF2-40B4-BE49-F238E27FC236}">
                <a16:creationId xmlns:a16="http://schemas.microsoft.com/office/drawing/2014/main" id="{ED341FC3-FECD-B9AD-0FED-4DF8FB7550F4}"/>
              </a:ext>
            </a:extLst>
          </p:cNvPr>
          <p:cNvPicPr>
            <a:picLocks noChangeAspect="1"/>
          </p:cNvPicPr>
          <p:nvPr/>
        </p:nvPicPr>
        <p:blipFill>
          <a:blip r:embed="rId5"/>
          <a:stretch>
            <a:fillRect/>
          </a:stretch>
        </p:blipFill>
        <p:spPr>
          <a:xfrm>
            <a:off x="376772" y="4269391"/>
            <a:ext cx="6938428" cy="1056125"/>
          </a:xfrm>
          <a:prstGeom prst="rect">
            <a:avLst/>
          </a:prstGeom>
        </p:spPr>
      </p:pic>
      <p:pic>
        <p:nvPicPr>
          <p:cNvPr id="10" name="Picture 9">
            <a:extLst>
              <a:ext uri="{FF2B5EF4-FFF2-40B4-BE49-F238E27FC236}">
                <a16:creationId xmlns:a16="http://schemas.microsoft.com/office/drawing/2014/main" id="{5DD39C46-7325-C56A-E661-668E22D586A7}"/>
              </a:ext>
            </a:extLst>
          </p:cNvPr>
          <p:cNvPicPr>
            <a:picLocks noChangeAspect="1"/>
          </p:cNvPicPr>
          <p:nvPr/>
        </p:nvPicPr>
        <p:blipFill>
          <a:blip r:embed="rId6"/>
          <a:stretch>
            <a:fillRect/>
          </a:stretch>
        </p:blipFill>
        <p:spPr>
          <a:xfrm>
            <a:off x="7681963" y="1263083"/>
            <a:ext cx="4000847" cy="1714649"/>
          </a:xfrm>
          <a:prstGeom prst="rect">
            <a:avLst/>
          </a:prstGeom>
        </p:spPr>
      </p:pic>
      <p:pic>
        <p:nvPicPr>
          <p:cNvPr id="11" name="Picture 10">
            <a:extLst>
              <a:ext uri="{FF2B5EF4-FFF2-40B4-BE49-F238E27FC236}">
                <a16:creationId xmlns:a16="http://schemas.microsoft.com/office/drawing/2014/main" id="{CA70F658-FBEB-3C16-FEC7-52A41BF587BA}"/>
              </a:ext>
            </a:extLst>
          </p:cNvPr>
          <p:cNvPicPr>
            <a:picLocks noChangeAspect="1"/>
          </p:cNvPicPr>
          <p:nvPr/>
        </p:nvPicPr>
        <p:blipFill>
          <a:blip r:embed="rId7"/>
          <a:stretch>
            <a:fillRect/>
          </a:stretch>
        </p:blipFill>
        <p:spPr>
          <a:xfrm>
            <a:off x="7681963" y="4269391"/>
            <a:ext cx="3017453" cy="1596785"/>
          </a:xfrm>
          <a:prstGeom prst="rect">
            <a:avLst/>
          </a:prstGeom>
        </p:spPr>
      </p:pic>
    </p:spTree>
    <p:extLst>
      <p:ext uri="{BB962C8B-B14F-4D97-AF65-F5344CB8AC3E}">
        <p14:creationId xmlns:p14="http://schemas.microsoft.com/office/powerpoint/2010/main" val="2085242091"/>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3811" y="712"/>
            <a:ext cx="4178679"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BIDDERS WHO BID ON CSK</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276999"/>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 </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600535" y="1201041"/>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341218" y="3193242"/>
            <a:ext cx="8158726" cy="646331"/>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5 HIGHEST NUMBER OF WICKETS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600536" y="3839573"/>
            <a:ext cx="2251075" cy="0"/>
          </a:xfrm>
          <a:prstGeom prst="line">
            <a:avLst/>
          </a:prstGeom>
          <a:ln w="38100" cap="flat" cmpd="sng">
            <a:solidFill>
              <a:srgbClr val="C00000"/>
            </a:solidFill>
            <a:prstDash val="solid"/>
            <a:bevel/>
            <a:headEnd type="none" w="med" len="med"/>
            <a:tailEnd type="none" w="med" len="med"/>
          </a:ln>
        </p:spPr>
        <p:txBody>
          <a:bodyPr/>
          <a:lstStyle/>
          <a:p>
            <a:endParaRPr lang="en-IN" dirty="0"/>
          </a:p>
        </p:txBody>
      </p:sp>
      <p:pic>
        <p:nvPicPr>
          <p:cNvPr id="12" name="Picture 11">
            <a:extLst>
              <a:ext uri="{FF2B5EF4-FFF2-40B4-BE49-F238E27FC236}">
                <a16:creationId xmlns:a16="http://schemas.microsoft.com/office/drawing/2014/main" id="{8C46531C-DF7E-948B-509B-95A758C58021}"/>
              </a:ext>
            </a:extLst>
          </p:cNvPr>
          <p:cNvPicPr>
            <a:picLocks noChangeAspect="1"/>
          </p:cNvPicPr>
          <p:nvPr/>
        </p:nvPicPr>
        <p:blipFill>
          <a:blip r:embed="rId3"/>
          <a:stretch>
            <a:fillRect/>
          </a:stretch>
        </p:blipFill>
        <p:spPr>
          <a:xfrm>
            <a:off x="429309" y="1307581"/>
            <a:ext cx="6988146" cy="1879582"/>
          </a:xfrm>
          <a:prstGeom prst="rect">
            <a:avLst/>
          </a:prstGeom>
        </p:spPr>
      </p:pic>
      <p:pic>
        <p:nvPicPr>
          <p:cNvPr id="18" name="Picture 17">
            <a:extLst>
              <a:ext uri="{FF2B5EF4-FFF2-40B4-BE49-F238E27FC236}">
                <a16:creationId xmlns:a16="http://schemas.microsoft.com/office/drawing/2014/main" id="{F210C6AC-9652-607E-1A4B-9CFEFEC638FD}"/>
              </a:ext>
            </a:extLst>
          </p:cNvPr>
          <p:cNvPicPr>
            <a:picLocks noChangeAspect="1"/>
          </p:cNvPicPr>
          <p:nvPr/>
        </p:nvPicPr>
        <p:blipFill>
          <a:blip r:embed="rId4"/>
          <a:stretch>
            <a:fillRect/>
          </a:stretch>
        </p:blipFill>
        <p:spPr>
          <a:xfrm>
            <a:off x="7813345" y="1424341"/>
            <a:ext cx="3810330" cy="823031"/>
          </a:xfrm>
          <a:prstGeom prst="rect">
            <a:avLst/>
          </a:prstGeom>
        </p:spPr>
      </p:pic>
      <p:pic>
        <p:nvPicPr>
          <p:cNvPr id="20" name="Picture 19">
            <a:extLst>
              <a:ext uri="{FF2B5EF4-FFF2-40B4-BE49-F238E27FC236}">
                <a16:creationId xmlns:a16="http://schemas.microsoft.com/office/drawing/2014/main" id="{877ED794-53C4-D8C1-2103-109068DEC711}"/>
              </a:ext>
            </a:extLst>
          </p:cNvPr>
          <p:cNvPicPr>
            <a:picLocks noChangeAspect="1"/>
          </p:cNvPicPr>
          <p:nvPr/>
        </p:nvPicPr>
        <p:blipFill>
          <a:blip r:embed="rId5"/>
          <a:stretch>
            <a:fillRect/>
          </a:stretch>
        </p:blipFill>
        <p:spPr>
          <a:xfrm>
            <a:off x="429309" y="4063144"/>
            <a:ext cx="7239627" cy="1196444"/>
          </a:xfrm>
          <a:prstGeom prst="rect">
            <a:avLst/>
          </a:prstGeom>
        </p:spPr>
      </p:pic>
      <p:pic>
        <p:nvPicPr>
          <p:cNvPr id="22" name="Picture 21">
            <a:extLst>
              <a:ext uri="{FF2B5EF4-FFF2-40B4-BE49-F238E27FC236}">
                <a16:creationId xmlns:a16="http://schemas.microsoft.com/office/drawing/2014/main" id="{5973BA75-3E71-DDCC-9661-2E96FAEC7652}"/>
              </a:ext>
            </a:extLst>
          </p:cNvPr>
          <p:cNvPicPr>
            <a:picLocks noChangeAspect="1"/>
          </p:cNvPicPr>
          <p:nvPr/>
        </p:nvPicPr>
        <p:blipFill>
          <a:blip r:embed="rId6"/>
          <a:stretch>
            <a:fillRect/>
          </a:stretch>
        </p:blipFill>
        <p:spPr>
          <a:xfrm>
            <a:off x="7825444" y="3934370"/>
            <a:ext cx="3025402" cy="1516511"/>
          </a:xfrm>
          <a:prstGeom prst="rect">
            <a:avLst/>
          </a:prstGeom>
        </p:spPr>
      </p:pic>
    </p:spTree>
    <p:extLst>
      <p:ext uri="{BB962C8B-B14F-4D97-AF65-F5344CB8AC3E}">
        <p14:creationId xmlns:p14="http://schemas.microsoft.com/office/powerpoint/2010/main" val="347989047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3811" y="712"/>
            <a:ext cx="4178679"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TOSS WINS OF BIDDERS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276999"/>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 </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600535" y="1201041"/>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341218" y="3193242"/>
            <a:ext cx="6640027" cy="646331"/>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DURATION OF IPL SEASONS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600536" y="3839573"/>
            <a:ext cx="2251075" cy="0"/>
          </a:xfrm>
          <a:prstGeom prst="line">
            <a:avLst/>
          </a:prstGeom>
          <a:ln w="38100" cap="flat" cmpd="sng">
            <a:solidFill>
              <a:srgbClr val="C00000"/>
            </a:solidFill>
            <a:prstDash val="solid"/>
            <a:bevel/>
            <a:headEnd type="none" w="med" len="med"/>
            <a:tailEnd type="none" w="med" len="med"/>
          </a:ln>
        </p:spPr>
        <p:txBody>
          <a:bodyPr/>
          <a:lstStyle/>
          <a:p>
            <a:endParaRPr lang="en-IN" dirty="0"/>
          </a:p>
        </p:txBody>
      </p:sp>
      <p:pic>
        <p:nvPicPr>
          <p:cNvPr id="3" name="Picture 2">
            <a:extLst>
              <a:ext uri="{FF2B5EF4-FFF2-40B4-BE49-F238E27FC236}">
                <a16:creationId xmlns:a16="http://schemas.microsoft.com/office/drawing/2014/main" id="{228C6E69-22A6-1064-18A9-735BB83D5F6A}"/>
              </a:ext>
            </a:extLst>
          </p:cNvPr>
          <p:cNvPicPr>
            <a:picLocks noChangeAspect="1"/>
          </p:cNvPicPr>
          <p:nvPr/>
        </p:nvPicPr>
        <p:blipFill>
          <a:blip r:embed="rId3"/>
          <a:stretch>
            <a:fillRect/>
          </a:stretch>
        </p:blipFill>
        <p:spPr>
          <a:xfrm>
            <a:off x="564999" y="1390953"/>
            <a:ext cx="5182049" cy="1646063"/>
          </a:xfrm>
          <a:prstGeom prst="rect">
            <a:avLst/>
          </a:prstGeom>
        </p:spPr>
      </p:pic>
      <p:pic>
        <p:nvPicPr>
          <p:cNvPr id="5" name="Picture 4">
            <a:extLst>
              <a:ext uri="{FF2B5EF4-FFF2-40B4-BE49-F238E27FC236}">
                <a16:creationId xmlns:a16="http://schemas.microsoft.com/office/drawing/2014/main" id="{91A6F44A-5DCB-2D88-6DE3-89ACDA5337BE}"/>
              </a:ext>
            </a:extLst>
          </p:cNvPr>
          <p:cNvPicPr>
            <a:picLocks noChangeAspect="1"/>
          </p:cNvPicPr>
          <p:nvPr/>
        </p:nvPicPr>
        <p:blipFill>
          <a:blip r:embed="rId4"/>
          <a:stretch>
            <a:fillRect/>
          </a:stretch>
        </p:blipFill>
        <p:spPr>
          <a:xfrm>
            <a:off x="7600612" y="1122060"/>
            <a:ext cx="2110923" cy="1988992"/>
          </a:xfrm>
          <a:prstGeom prst="rect">
            <a:avLst/>
          </a:prstGeom>
        </p:spPr>
      </p:pic>
      <p:pic>
        <p:nvPicPr>
          <p:cNvPr id="9" name="Picture 8">
            <a:extLst>
              <a:ext uri="{FF2B5EF4-FFF2-40B4-BE49-F238E27FC236}">
                <a16:creationId xmlns:a16="http://schemas.microsoft.com/office/drawing/2014/main" id="{6DA698B8-AC12-8482-2D39-43D35B5433A1}"/>
              </a:ext>
            </a:extLst>
          </p:cNvPr>
          <p:cNvPicPr>
            <a:picLocks noChangeAspect="1"/>
          </p:cNvPicPr>
          <p:nvPr/>
        </p:nvPicPr>
        <p:blipFill>
          <a:blip r:embed="rId5"/>
          <a:stretch>
            <a:fillRect/>
          </a:stretch>
        </p:blipFill>
        <p:spPr>
          <a:xfrm>
            <a:off x="7621319" y="4261688"/>
            <a:ext cx="4087045" cy="1042828"/>
          </a:xfrm>
          <a:prstGeom prst="rect">
            <a:avLst/>
          </a:prstGeom>
        </p:spPr>
      </p:pic>
      <p:pic>
        <p:nvPicPr>
          <p:cNvPr id="11" name="Picture 10">
            <a:extLst>
              <a:ext uri="{FF2B5EF4-FFF2-40B4-BE49-F238E27FC236}">
                <a16:creationId xmlns:a16="http://schemas.microsoft.com/office/drawing/2014/main" id="{D8B6B9BE-9520-1FDA-ADA4-32E134E16569}"/>
              </a:ext>
            </a:extLst>
          </p:cNvPr>
          <p:cNvPicPr>
            <a:picLocks noChangeAspect="1"/>
          </p:cNvPicPr>
          <p:nvPr/>
        </p:nvPicPr>
        <p:blipFill>
          <a:blip r:embed="rId6"/>
          <a:stretch>
            <a:fillRect/>
          </a:stretch>
        </p:blipFill>
        <p:spPr>
          <a:xfrm>
            <a:off x="600535" y="4049604"/>
            <a:ext cx="6706181" cy="1417443"/>
          </a:xfrm>
          <a:prstGeom prst="rect">
            <a:avLst/>
          </a:prstGeom>
        </p:spPr>
      </p:pic>
    </p:spTree>
    <p:extLst>
      <p:ext uri="{BB962C8B-B14F-4D97-AF65-F5344CB8AC3E}">
        <p14:creationId xmlns:p14="http://schemas.microsoft.com/office/powerpoint/2010/main" val="393763908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600535" y="0"/>
            <a:ext cx="3672720" cy="1200329"/>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BID POINTS BY MONTH 2017</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276999"/>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 </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600535" y="1201041"/>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699715" y="3193242"/>
            <a:ext cx="2957886" cy="646331"/>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SUB QUERY</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600536" y="3839573"/>
            <a:ext cx="2251075" cy="0"/>
          </a:xfrm>
          <a:prstGeom prst="line">
            <a:avLst/>
          </a:prstGeom>
          <a:ln w="38100" cap="flat" cmpd="sng">
            <a:solidFill>
              <a:srgbClr val="C00000"/>
            </a:solidFill>
            <a:prstDash val="solid"/>
            <a:bevel/>
            <a:headEnd type="none" w="med" len="med"/>
            <a:tailEnd type="none" w="med" len="med"/>
          </a:ln>
        </p:spPr>
        <p:txBody>
          <a:bodyPr/>
          <a:lstStyle/>
          <a:p>
            <a:endParaRPr lang="en-IN" dirty="0"/>
          </a:p>
        </p:txBody>
      </p:sp>
      <p:pic>
        <p:nvPicPr>
          <p:cNvPr id="4" name="Picture 3">
            <a:extLst>
              <a:ext uri="{FF2B5EF4-FFF2-40B4-BE49-F238E27FC236}">
                <a16:creationId xmlns:a16="http://schemas.microsoft.com/office/drawing/2014/main" id="{67FE308F-8FC6-CCAC-A170-2856E991C53E}"/>
              </a:ext>
            </a:extLst>
          </p:cNvPr>
          <p:cNvPicPr>
            <a:picLocks noChangeAspect="1"/>
          </p:cNvPicPr>
          <p:nvPr/>
        </p:nvPicPr>
        <p:blipFill>
          <a:blip r:embed="rId3"/>
          <a:stretch>
            <a:fillRect/>
          </a:stretch>
        </p:blipFill>
        <p:spPr>
          <a:xfrm>
            <a:off x="440500" y="1494295"/>
            <a:ext cx="7026249" cy="823031"/>
          </a:xfrm>
          <a:prstGeom prst="rect">
            <a:avLst/>
          </a:prstGeom>
        </p:spPr>
      </p:pic>
      <p:pic>
        <p:nvPicPr>
          <p:cNvPr id="10" name="Picture 9">
            <a:extLst>
              <a:ext uri="{FF2B5EF4-FFF2-40B4-BE49-F238E27FC236}">
                <a16:creationId xmlns:a16="http://schemas.microsoft.com/office/drawing/2014/main" id="{2CB5CFF4-7CB3-7E63-88CD-490387507995}"/>
              </a:ext>
            </a:extLst>
          </p:cNvPr>
          <p:cNvPicPr>
            <a:picLocks noChangeAspect="1"/>
          </p:cNvPicPr>
          <p:nvPr/>
        </p:nvPicPr>
        <p:blipFill>
          <a:blip r:embed="rId4"/>
          <a:stretch>
            <a:fillRect/>
          </a:stretch>
        </p:blipFill>
        <p:spPr>
          <a:xfrm>
            <a:off x="8327226" y="2213987"/>
            <a:ext cx="3055885" cy="1958510"/>
          </a:xfrm>
          <a:prstGeom prst="rect">
            <a:avLst/>
          </a:prstGeom>
        </p:spPr>
      </p:pic>
      <p:pic>
        <p:nvPicPr>
          <p:cNvPr id="13" name="Picture 12">
            <a:extLst>
              <a:ext uri="{FF2B5EF4-FFF2-40B4-BE49-F238E27FC236}">
                <a16:creationId xmlns:a16="http://schemas.microsoft.com/office/drawing/2014/main" id="{0417516A-B476-BC90-83FA-0264756F5156}"/>
              </a:ext>
            </a:extLst>
          </p:cNvPr>
          <p:cNvPicPr>
            <a:picLocks noChangeAspect="1"/>
          </p:cNvPicPr>
          <p:nvPr/>
        </p:nvPicPr>
        <p:blipFill>
          <a:blip r:embed="rId5"/>
          <a:stretch>
            <a:fillRect/>
          </a:stretch>
        </p:blipFill>
        <p:spPr>
          <a:xfrm>
            <a:off x="440500" y="4307391"/>
            <a:ext cx="6683319" cy="1455546"/>
          </a:xfrm>
          <a:prstGeom prst="rect">
            <a:avLst/>
          </a:prstGeom>
        </p:spPr>
      </p:pic>
    </p:spTree>
    <p:extLst>
      <p:ext uri="{BB962C8B-B14F-4D97-AF65-F5344CB8AC3E}">
        <p14:creationId xmlns:p14="http://schemas.microsoft.com/office/powerpoint/2010/main" val="119190668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600535" y="0"/>
            <a:ext cx="3672720" cy="1200329"/>
          </a:xfrm>
          <a:prstGeom prst="rect">
            <a:avLst/>
          </a:prstGeom>
          <a:noFill/>
          <a:ln w="9525">
            <a:noFill/>
          </a:ln>
        </p:spPr>
        <p:txBody>
          <a:bodyPr wrap="square" anchor="t">
            <a:spAutoFit/>
          </a:bodyPr>
          <a:lstStyle/>
          <a:p>
            <a:pPr algn="r"/>
            <a:r>
              <a:rPr lang="en-US" altLang="zh-CN" sz="3600" b="1" dirty="0">
                <a:solidFill>
                  <a:srgbClr val="FFFFFF"/>
                </a:solidFill>
                <a:latin typeface="Arial" panose="020B0604020202020204" pitchFamily="34" charset="0"/>
                <a:ea typeface="微软雅黑" panose="020B0503020204020204" charset="-122"/>
              </a:rPr>
              <a:t>BID POINTS BY MONTH 2017</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276999"/>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 </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600535" y="1201041"/>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699715" y="3193242"/>
            <a:ext cx="2957886" cy="646331"/>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SUB QUERY</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600536" y="3839573"/>
            <a:ext cx="2251075" cy="0"/>
          </a:xfrm>
          <a:prstGeom prst="line">
            <a:avLst/>
          </a:prstGeom>
          <a:ln w="38100" cap="flat" cmpd="sng">
            <a:solidFill>
              <a:srgbClr val="C00000"/>
            </a:solidFill>
            <a:prstDash val="solid"/>
            <a:bevel/>
            <a:headEnd type="none" w="med" len="med"/>
            <a:tailEnd type="none" w="med" len="med"/>
          </a:ln>
        </p:spPr>
        <p:txBody>
          <a:bodyPr/>
          <a:lstStyle/>
          <a:p>
            <a:endParaRPr lang="en-IN" dirty="0"/>
          </a:p>
        </p:txBody>
      </p:sp>
      <p:pic>
        <p:nvPicPr>
          <p:cNvPr id="4" name="Picture 3">
            <a:extLst>
              <a:ext uri="{FF2B5EF4-FFF2-40B4-BE49-F238E27FC236}">
                <a16:creationId xmlns:a16="http://schemas.microsoft.com/office/drawing/2014/main" id="{67FE308F-8FC6-CCAC-A170-2856E991C53E}"/>
              </a:ext>
            </a:extLst>
          </p:cNvPr>
          <p:cNvPicPr>
            <a:picLocks noChangeAspect="1"/>
          </p:cNvPicPr>
          <p:nvPr/>
        </p:nvPicPr>
        <p:blipFill>
          <a:blip r:embed="rId3"/>
          <a:stretch>
            <a:fillRect/>
          </a:stretch>
        </p:blipFill>
        <p:spPr>
          <a:xfrm>
            <a:off x="440500" y="1494295"/>
            <a:ext cx="7026249" cy="823031"/>
          </a:xfrm>
          <a:prstGeom prst="rect">
            <a:avLst/>
          </a:prstGeom>
        </p:spPr>
      </p:pic>
      <p:pic>
        <p:nvPicPr>
          <p:cNvPr id="10" name="Picture 9">
            <a:extLst>
              <a:ext uri="{FF2B5EF4-FFF2-40B4-BE49-F238E27FC236}">
                <a16:creationId xmlns:a16="http://schemas.microsoft.com/office/drawing/2014/main" id="{2CB5CFF4-7CB3-7E63-88CD-490387507995}"/>
              </a:ext>
            </a:extLst>
          </p:cNvPr>
          <p:cNvPicPr>
            <a:picLocks noChangeAspect="1"/>
          </p:cNvPicPr>
          <p:nvPr/>
        </p:nvPicPr>
        <p:blipFill>
          <a:blip r:embed="rId4"/>
          <a:stretch>
            <a:fillRect/>
          </a:stretch>
        </p:blipFill>
        <p:spPr>
          <a:xfrm>
            <a:off x="8327226" y="2213987"/>
            <a:ext cx="3055885" cy="1958510"/>
          </a:xfrm>
          <a:prstGeom prst="rect">
            <a:avLst/>
          </a:prstGeom>
        </p:spPr>
      </p:pic>
      <p:pic>
        <p:nvPicPr>
          <p:cNvPr id="13" name="Picture 12">
            <a:extLst>
              <a:ext uri="{FF2B5EF4-FFF2-40B4-BE49-F238E27FC236}">
                <a16:creationId xmlns:a16="http://schemas.microsoft.com/office/drawing/2014/main" id="{0417516A-B476-BC90-83FA-0264756F5156}"/>
              </a:ext>
            </a:extLst>
          </p:cNvPr>
          <p:cNvPicPr>
            <a:picLocks noChangeAspect="1"/>
          </p:cNvPicPr>
          <p:nvPr/>
        </p:nvPicPr>
        <p:blipFill>
          <a:blip r:embed="rId5"/>
          <a:stretch>
            <a:fillRect/>
          </a:stretch>
        </p:blipFill>
        <p:spPr>
          <a:xfrm>
            <a:off x="440500" y="4307391"/>
            <a:ext cx="6683319" cy="1455546"/>
          </a:xfrm>
          <a:prstGeom prst="rect">
            <a:avLst/>
          </a:prstGeom>
        </p:spPr>
      </p:pic>
    </p:spTree>
    <p:extLst>
      <p:ext uri="{BB962C8B-B14F-4D97-AF65-F5344CB8AC3E}">
        <p14:creationId xmlns:p14="http://schemas.microsoft.com/office/powerpoint/2010/main" val="316419641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38914" name="矩形 38913"/>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38915" name="矩形 38914"/>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38916" name="文本框 38915"/>
          <p:cNvSpPr txBox="1"/>
          <p:nvPr/>
        </p:nvSpPr>
        <p:spPr>
          <a:xfrm>
            <a:off x="366713" y="381000"/>
            <a:ext cx="2055812" cy="953135"/>
          </a:xfrm>
          <a:prstGeom prst="rect">
            <a:avLst/>
          </a:prstGeom>
          <a:noFill/>
          <a:ln w="9525">
            <a:noFill/>
          </a:ln>
        </p:spPr>
        <p:txBody>
          <a:bodyPr wrap="square" anchor="t">
            <a:spAutoFit/>
          </a:bodyPr>
          <a:lstStyle/>
          <a:p>
            <a:pPr algn="r"/>
            <a:r>
              <a:rPr lang="zh-CN" altLang="en-US" sz="2800" b="1">
                <a:solidFill>
                  <a:srgbClr val="C00000"/>
                </a:solidFill>
                <a:latin typeface="Arial" panose="020B0604020202020204" pitchFamily="34" charset="0"/>
                <a:ea typeface="微软雅黑" panose="020B0503020204020204" charset="-122"/>
              </a:rPr>
              <a:t>Add your</a:t>
            </a:r>
          </a:p>
          <a:p>
            <a:pPr algn="r"/>
            <a:r>
              <a:rPr lang="zh-CN" altLang="en-US" sz="2800" b="1">
                <a:solidFill>
                  <a:srgbClr val="C00000"/>
                </a:solidFill>
                <a:latin typeface="Arial" panose="020B0604020202020204" pitchFamily="34" charset="0"/>
                <a:ea typeface="微软雅黑" panose="020B0503020204020204" charset="-122"/>
              </a:rPr>
              <a:t>title</a:t>
            </a:r>
          </a:p>
        </p:txBody>
      </p:sp>
      <p:sp>
        <p:nvSpPr>
          <p:cNvPr id="38917" name="文本框 38916"/>
          <p:cNvSpPr txBox="1"/>
          <p:nvPr/>
        </p:nvSpPr>
        <p:spPr>
          <a:xfrm>
            <a:off x="2606675" y="458788"/>
            <a:ext cx="8864600" cy="1014730"/>
          </a:xfrm>
          <a:prstGeom prst="rect">
            <a:avLst/>
          </a:prstGeom>
          <a:noFill/>
          <a:ln w="9525">
            <a:noFill/>
          </a:ln>
        </p:spPr>
        <p:txBody>
          <a:bodyPr vert="horz" wrap="square" anchor="t">
            <a:spAutoFit/>
          </a:bodyPr>
          <a:lstStyle/>
          <a:p>
            <a:r>
              <a:rPr lang="zh-CN" altLang="en-US" sz="1200">
                <a:solidFill>
                  <a:srgbClr val="C00000"/>
                </a:solidFill>
                <a:latin typeface="Arial" panose="020B0604020202020204" pitchFamily="34" charset="0"/>
                <a:ea typeface="微软雅黑" panose="020B0503020204020204" charset="-122"/>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lang="zh-CN" altLang="en-US">
              <a:solidFill>
                <a:srgbClr val="C00000"/>
              </a:solidFill>
              <a:latin typeface="Arial" panose="020B0604020202020204" pitchFamily="34" charset="0"/>
            </a:endParaRPr>
          </a:p>
        </p:txBody>
      </p:sp>
      <p:sp>
        <p:nvSpPr>
          <p:cNvPr id="38918" name="正圆 596"/>
          <p:cNvSpPr/>
          <p:nvPr/>
        </p:nvSpPr>
        <p:spPr>
          <a:xfrm>
            <a:off x="1244600" y="3756025"/>
            <a:ext cx="1131888" cy="1136650"/>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dirty="0">
                <a:solidFill>
                  <a:srgbClr val="C00000"/>
                </a:solidFill>
                <a:latin typeface="微软雅黑" panose="020B0503020204020204" charset="-122"/>
                <a:ea typeface="微软雅黑" panose="020B0503020204020204" charset="-122"/>
              </a:rPr>
              <a:t>1</a:t>
            </a:r>
          </a:p>
        </p:txBody>
      </p:sp>
      <p:sp>
        <p:nvSpPr>
          <p:cNvPr id="38919" name="正圆 596"/>
          <p:cNvSpPr/>
          <p:nvPr/>
        </p:nvSpPr>
        <p:spPr>
          <a:xfrm>
            <a:off x="3860800" y="2130425"/>
            <a:ext cx="1133475" cy="1133475"/>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dirty="0">
                <a:solidFill>
                  <a:srgbClr val="C00000"/>
                </a:solidFill>
                <a:latin typeface="微软雅黑" panose="020B0503020204020204" charset="-122"/>
                <a:ea typeface="微软雅黑" panose="020B0503020204020204" charset="-122"/>
              </a:rPr>
              <a:t>2</a:t>
            </a:r>
          </a:p>
        </p:txBody>
      </p:sp>
      <p:sp>
        <p:nvSpPr>
          <p:cNvPr id="38920" name="正圆 596"/>
          <p:cNvSpPr/>
          <p:nvPr/>
        </p:nvSpPr>
        <p:spPr>
          <a:xfrm>
            <a:off x="6475413" y="3784600"/>
            <a:ext cx="1135062" cy="1136650"/>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dirty="0">
                <a:solidFill>
                  <a:srgbClr val="C00000"/>
                </a:solidFill>
                <a:latin typeface="微软雅黑" panose="020B0503020204020204" charset="-122"/>
                <a:ea typeface="微软雅黑" panose="020B0503020204020204" charset="-122"/>
              </a:rPr>
              <a:t>3</a:t>
            </a:r>
          </a:p>
        </p:txBody>
      </p:sp>
      <p:sp>
        <p:nvSpPr>
          <p:cNvPr id="38921" name="正圆 596"/>
          <p:cNvSpPr/>
          <p:nvPr/>
        </p:nvSpPr>
        <p:spPr>
          <a:xfrm>
            <a:off x="9091613" y="2130425"/>
            <a:ext cx="1135062" cy="1133475"/>
          </a:xfrm>
          <a:prstGeom prst="ellipse">
            <a:avLst/>
          </a:prstGeom>
          <a:solidFill>
            <a:schemeClr val="bg1">
              <a:alpha val="100000"/>
            </a:schemeClr>
          </a:solidFill>
          <a:ln w="9525">
            <a:noFill/>
          </a:ln>
        </p:spPr>
        <p:txBody>
          <a:bodyPr vert="horz" wrap="square" lIns="156803" tIns="78402" rIns="156803" bIns="78402" anchor="ctr"/>
          <a:lstStyle/>
          <a:p>
            <a:pPr algn="ctr"/>
            <a:r>
              <a:rPr lang="zh-CN" altLang="en-US" sz="1700" b="1" dirty="0">
                <a:solidFill>
                  <a:srgbClr val="C00000"/>
                </a:solidFill>
                <a:latin typeface="微软雅黑" panose="020B0503020204020204" charset="-122"/>
                <a:ea typeface="微软雅黑" panose="020B0503020204020204" charset="-122"/>
              </a:rPr>
              <a:t>4</a:t>
            </a:r>
          </a:p>
        </p:txBody>
      </p:sp>
      <p:cxnSp>
        <p:nvCxnSpPr>
          <p:cNvPr id="38922" name="曲线连接符 38921"/>
          <p:cNvCxnSpPr>
            <a:stCxn id="38918" idx="0"/>
            <a:endCxn id="38919" idx="3"/>
          </p:cNvCxnSpPr>
          <p:nvPr/>
        </p:nvCxnSpPr>
        <p:spPr>
          <a:xfrm rot="16200000">
            <a:off x="2422525" y="2476500"/>
            <a:ext cx="1225550" cy="1649413"/>
          </a:xfrm>
          <a:prstGeom prst="curvedConnector2">
            <a:avLst/>
          </a:prstGeom>
          <a:ln w="6350" cap="flat" cmpd="sng">
            <a:solidFill>
              <a:schemeClr val="bg1"/>
            </a:solidFill>
            <a:prstDash val="solid"/>
            <a:bevel/>
            <a:headEnd type="none" w="med" len="med"/>
            <a:tailEnd type="none" w="med" len="med"/>
          </a:ln>
        </p:spPr>
      </p:cxnSp>
      <p:cxnSp>
        <p:nvCxnSpPr>
          <p:cNvPr id="38923" name="曲线连接符 38922"/>
          <p:cNvCxnSpPr>
            <a:stCxn id="38919" idx="6"/>
            <a:endCxn id="38920" idx="2"/>
          </p:cNvCxnSpPr>
          <p:nvPr/>
        </p:nvCxnSpPr>
        <p:spPr>
          <a:xfrm rot="-5400000" flipH="1">
            <a:off x="5308600" y="2608263"/>
            <a:ext cx="854075" cy="1812925"/>
          </a:xfrm>
          <a:prstGeom prst="curvedConnector3">
            <a:avLst>
              <a:gd name="adj1" fmla="val 49963"/>
            </a:avLst>
          </a:prstGeom>
          <a:ln w="6350" cap="flat" cmpd="sng">
            <a:solidFill>
              <a:schemeClr val="bg1"/>
            </a:solidFill>
            <a:prstDash val="solid"/>
            <a:bevel/>
            <a:headEnd type="none" w="med" len="med"/>
            <a:tailEnd type="none" w="med" len="med"/>
          </a:ln>
        </p:spPr>
      </p:cxnSp>
      <p:cxnSp>
        <p:nvCxnSpPr>
          <p:cNvPr id="38924" name="曲线连接符 38923"/>
          <p:cNvCxnSpPr>
            <a:stCxn id="38920" idx="6"/>
            <a:endCxn id="38921" idx="3"/>
          </p:cNvCxnSpPr>
          <p:nvPr/>
        </p:nvCxnSpPr>
        <p:spPr>
          <a:xfrm rot="5400000" flipH="1" flipV="1">
            <a:off x="7235825" y="2892425"/>
            <a:ext cx="2058988" cy="1647825"/>
          </a:xfrm>
          <a:prstGeom prst="curvedConnector4">
            <a:avLst>
              <a:gd name="adj1" fmla="val -19653"/>
              <a:gd name="adj2" fmla="val 55069"/>
            </a:avLst>
          </a:prstGeom>
          <a:ln w="6350" cap="flat" cmpd="sng">
            <a:solidFill>
              <a:schemeClr val="bg1"/>
            </a:solidFill>
            <a:prstDash val="solid"/>
            <a:bevel/>
            <a:headEnd type="none" w="med" len="med"/>
            <a:tailEnd type="none" w="med" len="med"/>
          </a:ln>
        </p:spPr>
      </p:cxnSp>
      <p:sp>
        <p:nvSpPr>
          <p:cNvPr id="38925" name="文本框 38924"/>
          <p:cNvSpPr txBox="1"/>
          <p:nvPr/>
        </p:nvSpPr>
        <p:spPr>
          <a:xfrm>
            <a:off x="2378075" y="3989388"/>
            <a:ext cx="1495425"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6" name="文本框 38925"/>
          <p:cNvSpPr txBox="1"/>
          <p:nvPr/>
        </p:nvSpPr>
        <p:spPr>
          <a:xfrm>
            <a:off x="5008563" y="2332038"/>
            <a:ext cx="1492250"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7" name="文本框 38926"/>
          <p:cNvSpPr txBox="1"/>
          <p:nvPr/>
        </p:nvSpPr>
        <p:spPr>
          <a:xfrm>
            <a:off x="9139238" y="3951288"/>
            <a:ext cx="1492250" cy="1079500"/>
          </a:xfrm>
          <a:prstGeom prst="rect">
            <a:avLst/>
          </a:prstGeom>
          <a:noFill/>
          <a:ln w="9525">
            <a:noFill/>
          </a:ln>
        </p:spPr>
        <p:txBody>
          <a:bodyPr vert="horz" wrap="square" lIns="156803" tIns="78402" rIns="156803" bIns="78402" anchor="t">
            <a:spAutoFit/>
          </a:bodyPr>
          <a:lstStyle/>
          <a:p>
            <a:r>
              <a:rPr lang="zh-CN" altLang="en-US" sz="1000">
                <a:solidFill>
                  <a:schemeClr val="bg1"/>
                </a:solidFill>
                <a:latin typeface="微软雅黑" panose="020B0503020204020204" charset="-122"/>
                <a:ea typeface="微软雅黑" panose="020B0503020204020204" charset="-122"/>
              </a:rPr>
              <a:t>Here you can enter your relevant text to explain your products or services to attendees.</a:t>
            </a:r>
          </a:p>
        </p:txBody>
      </p:sp>
      <p:sp>
        <p:nvSpPr>
          <p:cNvPr id="38928" name="文本框 38927"/>
          <p:cNvSpPr txBox="1"/>
          <p:nvPr/>
        </p:nvSpPr>
        <p:spPr>
          <a:xfrm>
            <a:off x="2378075" y="3613150"/>
            <a:ext cx="1806575"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29" name="文本框 38928"/>
          <p:cNvSpPr txBox="1"/>
          <p:nvPr/>
        </p:nvSpPr>
        <p:spPr>
          <a:xfrm>
            <a:off x="5008563" y="1955800"/>
            <a:ext cx="1801812"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30" name="文本框 38929"/>
          <p:cNvSpPr txBox="1"/>
          <p:nvPr/>
        </p:nvSpPr>
        <p:spPr>
          <a:xfrm>
            <a:off x="6049963" y="5146675"/>
            <a:ext cx="1803400"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
        <p:nvSpPr>
          <p:cNvPr id="38931" name="文本框 38930"/>
          <p:cNvSpPr txBox="1"/>
          <p:nvPr/>
        </p:nvSpPr>
        <p:spPr>
          <a:xfrm>
            <a:off x="9139238" y="3505200"/>
            <a:ext cx="1806575" cy="340360"/>
          </a:xfrm>
          <a:prstGeom prst="rect">
            <a:avLst/>
          </a:prstGeom>
          <a:noFill/>
          <a:ln w="9525">
            <a:noFill/>
          </a:ln>
        </p:spPr>
        <p:txBody>
          <a:bodyPr vert="horz" wrap="square" lIns="156803" tIns="78402" rIns="156803" bIns="78402" anchor="t">
            <a:spAutoFit/>
          </a:bodyPr>
          <a:lstStyle/>
          <a:p>
            <a:r>
              <a:rPr lang="zh-CN" altLang="en-US" sz="1200" b="1">
                <a:solidFill>
                  <a:schemeClr val="bg1"/>
                </a:solidFill>
                <a:latin typeface="微软雅黑" panose="020B0503020204020204" charset="-122"/>
                <a:ea typeface="微软雅黑" panose="020B0503020204020204" charset="-122"/>
              </a:rPr>
              <a:t>Add  your  text</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8" name="文本框 39937"/>
          <p:cNvSpPr txBox="1"/>
          <p:nvPr/>
        </p:nvSpPr>
        <p:spPr>
          <a:xfrm>
            <a:off x="3368675" y="2813050"/>
            <a:ext cx="5473700" cy="1554163"/>
          </a:xfrm>
          <a:prstGeom prst="rect">
            <a:avLst/>
          </a:prstGeom>
          <a:solidFill>
            <a:srgbClr val="C00000">
              <a:alpha val="100000"/>
            </a:srgbClr>
          </a:solidFill>
          <a:ln w="9525">
            <a:noFill/>
          </a:ln>
        </p:spPr>
        <p:txBody>
          <a:bodyPr wrap="none" anchor="t">
            <a:spAutoFit/>
          </a:bodyPr>
          <a:lstStyle/>
          <a:p>
            <a:pPr algn="ctr"/>
            <a:r>
              <a:rPr lang="zh-CN" altLang="en-US" sz="9600" b="1" dirty="0">
                <a:solidFill>
                  <a:schemeClr val="bg1"/>
                </a:solidFill>
                <a:latin typeface="微软雅黑" panose="020B0503020204020204" charset="-122"/>
                <a:ea typeface="微软雅黑" panose="020B0503020204020204" charset="-122"/>
              </a:rPr>
              <a:t>THANKS</a:t>
            </a:r>
          </a:p>
        </p:txBody>
      </p:sp>
      <p:sp>
        <p:nvSpPr>
          <p:cNvPr id="39939" name="矩形 39938"/>
          <p:cNvSpPr/>
          <p:nvPr/>
        </p:nvSpPr>
        <p:spPr>
          <a:xfrm>
            <a:off x="3368675" y="4508500"/>
            <a:ext cx="5473700" cy="76200"/>
          </a:xfrm>
          <a:prstGeom prst="rect">
            <a:avLst/>
          </a:prstGeom>
          <a:solidFill>
            <a:srgbClr val="C00000">
              <a:alpha val="100000"/>
            </a:srgbClr>
          </a:solidFill>
          <a:ln w="9525">
            <a:noFill/>
          </a:ln>
        </p:spPr>
        <p:txBody>
          <a:bodyPr/>
          <a:lstStyle/>
          <a:p>
            <a:endParaRPr lang="zh-CN" altLang="en-US"/>
          </a:p>
        </p:txBody>
      </p:sp>
      <p:sp>
        <p:nvSpPr>
          <p:cNvPr id="39940" name="圆角矩形 39939"/>
          <p:cNvSpPr/>
          <p:nvPr/>
        </p:nvSpPr>
        <p:spPr>
          <a:xfrm>
            <a:off x="3368675" y="2241550"/>
            <a:ext cx="1462088" cy="554052"/>
          </a:xfrm>
          <a:prstGeom prst="roundRect">
            <a:avLst>
              <a:gd name="adj" fmla="val 16667"/>
            </a:avLst>
          </a:prstGeom>
          <a:solidFill>
            <a:srgbClr val="C00000">
              <a:alpha val="100000"/>
            </a:srgbClr>
          </a:solidFill>
          <a:ln w="9525">
            <a:noFill/>
          </a:ln>
        </p:spPr>
        <p:txBody>
          <a:bodyPr wrap="square" anchor="t">
            <a:spAutoFit/>
          </a:bodyPr>
          <a:lstStyle/>
          <a:p>
            <a:pPr algn="ctr"/>
            <a:r>
              <a:rPr lang="zh-CN" altLang="en-US" sz="1400" b="1">
                <a:solidFill>
                  <a:schemeClr val="bg1"/>
                </a:solidFill>
                <a:latin typeface="Arial" panose="020B0604020202020204" pitchFamily="34" charset="0"/>
                <a:ea typeface="微软雅黑" panose="020B0503020204020204" charset="-122"/>
              </a:rPr>
              <a:t>Add your company</a:t>
            </a:r>
            <a:endParaRPr lang="zh-CN" altLang="en-US">
              <a:latin typeface="Arial" panose="020B0604020202020204" pitchFamily="34" charset="0"/>
            </a:endParaRPr>
          </a:p>
        </p:txBody>
      </p:sp>
      <p:sp>
        <p:nvSpPr>
          <p:cNvPr id="39941" name="圆角矩形 39940"/>
          <p:cNvSpPr/>
          <p:nvPr/>
        </p:nvSpPr>
        <p:spPr>
          <a:xfrm>
            <a:off x="7380288" y="2235200"/>
            <a:ext cx="1462087" cy="554672"/>
          </a:xfrm>
          <a:prstGeom prst="roundRect">
            <a:avLst>
              <a:gd name="adj" fmla="val 16667"/>
            </a:avLst>
          </a:prstGeom>
          <a:solidFill>
            <a:srgbClr val="C00000">
              <a:alpha val="100000"/>
            </a:srgbClr>
          </a:solidFill>
          <a:ln w="9525">
            <a:noFill/>
          </a:ln>
        </p:spPr>
        <p:txBody>
          <a:bodyPr vert="horz" wrap="square" anchor="t">
            <a:spAutoFit/>
          </a:bodyPr>
          <a:lstStyle/>
          <a:p>
            <a:pPr algn="ctr"/>
            <a:r>
              <a:rPr lang="zh-CN" altLang="en-US" sz="1400" b="1">
                <a:solidFill>
                  <a:schemeClr val="bg1"/>
                </a:solidFill>
                <a:latin typeface="Arial" panose="020B0604020202020204" pitchFamily="34" charset="0"/>
                <a:ea typeface="微软雅黑" panose="020B0503020204020204" charset="-122"/>
              </a:rPr>
              <a:t>Add your website</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7170" name="直角三角形 10"/>
          <p:cNvSpPr/>
          <p:nvPr/>
        </p:nvSpPr>
        <p:spPr>
          <a:xfrm>
            <a:off x="-14287" y="-19050"/>
            <a:ext cx="6880225" cy="6883400"/>
          </a:xfrm>
          <a:prstGeom prst="rtTriangle">
            <a:avLst/>
          </a:prstGeom>
          <a:solidFill>
            <a:srgbClr val="C00000">
              <a:alpha val="50000"/>
            </a:srgbClr>
          </a:solidFill>
          <a:ln w="9525">
            <a:noFill/>
          </a:ln>
        </p:spPr>
        <p:txBody>
          <a:bodyPr vert="horz" wrap="square" anchor="ctr"/>
          <a:lstStyle/>
          <a:p>
            <a:pPr algn="ctr"/>
            <a:endParaRPr lang="zh-CN" altLang="en-US" sz="4800" b="1" dirty="0">
              <a:solidFill>
                <a:schemeClr val="bg1"/>
              </a:solidFill>
              <a:latin typeface="微软雅黑" panose="020B0503020204020204" charset="-122"/>
              <a:ea typeface="微软雅黑" panose="020B0503020204020204" charset="-122"/>
            </a:endParaRPr>
          </a:p>
        </p:txBody>
      </p:sp>
      <p:sp>
        <p:nvSpPr>
          <p:cNvPr id="7171" name="文本框 7170"/>
          <p:cNvSpPr txBox="1"/>
          <p:nvPr/>
        </p:nvSpPr>
        <p:spPr>
          <a:xfrm rot="2700000">
            <a:off x="965200" y="3803650"/>
            <a:ext cx="4457700" cy="1006475"/>
          </a:xfrm>
          <a:prstGeom prst="rect">
            <a:avLst/>
          </a:prstGeom>
          <a:noFill/>
          <a:ln w="9525">
            <a:noFill/>
          </a:ln>
        </p:spPr>
        <p:txBody>
          <a:bodyPr wrap="none" anchor="t">
            <a:spAutoFit/>
          </a:bodyPr>
          <a:lstStyle/>
          <a:p>
            <a:r>
              <a:rPr lang="zh-CN" altLang="en-US" sz="6000" b="1" dirty="0">
                <a:solidFill>
                  <a:schemeClr val="bg1"/>
                </a:solidFill>
                <a:latin typeface="微软雅黑" panose="020B0503020204020204" charset="-122"/>
                <a:ea typeface="微软雅黑" panose="020B0503020204020204" charset="-122"/>
              </a:rPr>
              <a:t>CONTENTS</a:t>
            </a:r>
          </a:p>
        </p:txBody>
      </p:sp>
      <p:sp>
        <p:nvSpPr>
          <p:cNvPr id="7172" name="直接连接符 7171"/>
          <p:cNvSpPr/>
          <p:nvPr/>
        </p:nvSpPr>
        <p:spPr>
          <a:xfrm>
            <a:off x="985838" y="1331913"/>
            <a:ext cx="4894262" cy="4894262"/>
          </a:xfrm>
          <a:prstGeom prst="line">
            <a:avLst/>
          </a:prstGeom>
          <a:ln w="9525" cap="flat" cmpd="sng">
            <a:solidFill>
              <a:schemeClr val="bg1"/>
            </a:solidFill>
            <a:prstDash val="solid"/>
            <a:headEnd type="none" w="med" len="med"/>
            <a:tailEnd type="none" w="med" len="med"/>
          </a:ln>
        </p:spPr>
      </p:sp>
      <p:sp>
        <p:nvSpPr>
          <p:cNvPr id="7173" name="文本框 7172"/>
          <p:cNvSpPr txBox="1"/>
          <p:nvPr/>
        </p:nvSpPr>
        <p:spPr>
          <a:xfrm>
            <a:off x="6291263" y="2078038"/>
            <a:ext cx="2032000" cy="369332"/>
          </a:xfrm>
          <a:prstGeom prst="rect">
            <a:avLst/>
          </a:prstGeom>
          <a:noFill/>
          <a:ln w="9525">
            <a:noFill/>
          </a:ln>
        </p:spPr>
        <p:txBody>
          <a:bodyPr wrap="square" anchor="t">
            <a:spAutoFit/>
          </a:bodyPr>
          <a:lstStyle/>
          <a:p>
            <a:pPr algn="dist"/>
            <a:r>
              <a:rPr lang="en-US" altLang="zh-CN" b="1" dirty="0">
                <a:solidFill>
                  <a:schemeClr val="bg1"/>
                </a:solidFill>
                <a:latin typeface="Arial" panose="020B0604020202020204" pitchFamily="34" charset="0"/>
                <a:ea typeface="微软雅黑" panose="020B0503020204020204" charset="-122"/>
              </a:rPr>
              <a:t>ER DIAGRAM</a:t>
            </a:r>
            <a:endParaRPr lang="zh-CN" altLang="en-US" b="1" dirty="0">
              <a:solidFill>
                <a:schemeClr val="bg1"/>
              </a:solidFill>
              <a:latin typeface="Arial" panose="020B0604020202020204" pitchFamily="34" charset="0"/>
              <a:ea typeface="微软雅黑" panose="020B0503020204020204" charset="-122"/>
            </a:endParaRPr>
          </a:p>
        </p:txBody>
      </p:sp>
      <p:sp>
        <p:nvSpPr>
          <p:cNvPr id="7174" name="文本框 7173"/>
          <p:cNvSpPr txBox="1"/>
          <p:nvPr/>
        </p:nvSpPr>
        <p:spPr>
          <a:xfrm>
            <a:off x="6291263" y="2825750"/>
            <a:ext cx="2032000" cy="646331"/>
          </a:xfrm>
          <a:prstGeom prst="rect">
            <a:avLst/>
          </a:prstGeom>
          <a:noFill/>
          <a:ln w="9525">
            <a:noFill/>
          </a:ln>
        </p:spPr>
        <p:txBody>
          <a:bodyPr vert="horz" wrap="square" anchor="t">
            <a:spAutoFit/>
          </a:bodyPr>
          <a:lstStyle/>
          <a:p>
            <a:pPr algn="dist"/>
            <a:r>
              <a:rPr lang="en-US" altLang="zh-CN" b="1" dirty="0">
                <a:solidFill>
                  <a:schemeClr val="bg1"/>
                </a:solidFill>
                <a:ea typeface="微软雅黑" panose="020B0503020204020204" charset="-122"/>
              </a:rPr>
              <a:t>PROBLEM STATEMENT</a:t>
            </a:r>
            <a:endParaRPr lang="zh-CN" altLang="en-US" b="1" dirty="0">
              <a:solidFill>
                <a:schemeClr val="bg1"/>
              </a:solidFill>
              <a:latin typeface="Arial" panose="020B0604020202020204" pitchFamily="34" charset="0"/>
              <a:ea typeface="微软雅黑" panose="020B0503020204020204" charset="-122"/>
            </a:endParaRPr>
          </a:p>
        </p:txBody>
      </p:sp>
      <p:sp>
        <p:nvSpPr>
          <p:cNvPr id="7175" name="文本框 7174"/>
          <p:cNvSpPr txBox="1"/>
          <p:nvPr/>
        </p:nvSpPr>
        <p:spPr>
          <a:xfrm>
            <a:off x="6291263" y="3571875"/>
            <a:ext cx="2032000" cy="646331"/>
          </a:xfrm>
          <a:prstGeom prst="rect">
            <a:avLst/>
          </a:prstGeom>
          <a:noFill/>
          <a:ln w="9525">
            <a:noFill/>
          </a:ln>
        </p:spPr>
        <p:txBody>
          <a:bodyPr vert="horz" wrap="square" anchor="t">
            <a:spAutoFit/>
          </a:bodyPr>
          <a:lstStyle/>
          <a:p>
            <a:pPr algn="dist"/>
            <a:r>
              <a:rPr lang="en-US" altLang="zh-CN" b="1" dirty="0">
                <a:solidFill>
                  <a:schemeClr val="bg1"/>
                </a:solidFill>
                <a:latin typeface="Arial" panose="020B0604020202020204" pitchFamily="34" charset="0"/>
                <a:ea typeface="微软雅黑" panose="020B0503020204020204" charset="-122"/>
              </a:rPr>
              <a:t>DATABASE ANA</a:t>
            </a:r>
            <a:r>
              <a:rPr lang="en-US" altLang="zh-CN" b="1" dirty="0">
                <a:solidFill>
                  <a:schemeClr val="bg1"/>
                </a:solidFill>
                <a:ea typeface="微软雅黑" panose="020B0503020204020204" charset="-122"/>
              </a:rPr>
              <a:t>LYSIS</a:t>
            </a:r>
            <a:endParaRPr lang="zh-CN" altLang="en-US" b="1" dirty="0">
              <a:solidFill>
                <a:schemeClr val="bg1"/>
              </a:solidFill>
              <a:latin typeface="Arial" panose="020B0604020202020204" pitchFamily="34" charset="0"/>
              <a:ea typeface="微软雅黑" panose="020B0503020204020204" charset="-122"/>
            </a:endParaRPr>
          </a:p>
        </p:txBody>
      </p:sp>
      <p:sp>
        <p:nvSpPr>
          <p:cNvPr id="7176" name="文本框 7175"/>
          <p:cNvSpPr txBox="1"/>
          <p:nvPr/>
        </p:nvSpPr>
        <p:spPr>
          <a:xfrm>
            <a:off x="6291263" y="4318000"/>
            <a:ext cx="2032000" cy="368300"/>
          </a:xfrm>
          <a:prstGeom prst="rect">
            <a:avLst/>
          </a:prstGeom>
          <a:noFill/>
          <a:ln w="9525">
            <a:noFill/>
          </a:ln>
        </p:spPr>
        <p:txBody>
          <a:bodyPr vert="horz" wrap="square" anchor="t">
            <a:spAutoFit/>
          </a:bodyPr>
          <a:lstStyle/>
          <a:p>
            <a:pPr algn="dist"/>
            <a:r>
              <a:rPr lang="en-US" altLang="zh-CN" b="1" dirty="0">
                <a:solidFill>
                  <a:schemeClr val="bg1"/>
                </a:solidFill>
                <a:ea typeface="微软雅黑" panose="020B0503020204020204" charset="-122"/>
              </a:rPr>
              <a:t>SOLUTIONS</a:t>
            </a:r>
            <a:endParaRPr lang="zh-CN" altLang="en-US" b="1" dirty="0">
              <a:solidFill>
                <a:schemeClr val="bg1"/>
              </a:solidFill>
              <a:latin typeface="Arial" panose="020B0604020202020204" pitchFamily="34" charset="0"/>
              <a:ea typeface="微软雅黑" panose="020B0503020204020204"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9218" name="矩形 9217"/>
          <p:cNvSpPr/>
          <p:nvPr/>
        </p:nvSpPr>
        <p:spPr>
          <a:xfrm>
            <a:off x="-15875" y="-137347"/>
            <a:ext cx="12230100" cy="2433637"/>
          </a:xfrm>
          <a:prstGeom prst="rect">
            <a:avLst/>
          </a:prstGeom>
          <a:solidFill>
            <a:srgbClr val="C00000">
              <a:alpha val="50000"/>
            </a:srgbClr>
          </a:solidFill>
          <a:ln w="9525">
            <a:noFill/>
          </a:ln>
        </p:spPr>
        <p:txBody>
          <a:bodyPr/>
          <a:lstStyle/>
          <a:p>
            <a:endParaRPr lang="zh-CN" altLang="en-US"/>
          </a:p>
        </p:txBody>
      </p:sp>
      <p:sp>
        <p:nvSpPr>
          <p:cNvPr id="9219" name="文本框 9218"/>
          <p:cNvSpPr txBox="1"/>
          <p:nvPr/>
        </p:nvSpPr>
        <p:spPr>
          <a:xfrm>
            <a:off x="7802245" y="802640"/>
            <a:ext cx="3091180"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MySQL</a:t>
            </a:r>
            <a:r>
              <a:rPr lang="zh-CN" altLang="en-US" sz="3600" b="1" dirty="0">
                <a:solidFill>
                  <a:srgbClr val="FFFFFF"/>
                </a:solidFill>
                <a:latin typeface="Arial" panose="020B0604020202020204" pitchFamily="34" charset="0"/>
                <a:ea typeface="微软雅黑" panose="020B0503020204020204" charset="-122"/>
              </a:rPr>
              <a:t>
</a:t>
            </a:r>
            <a:endParaRPr lang="zh-CN" altLang="en-US" dirty="0">
              <a:latin typeface="Arial" panose="020B0604020202020204" pitchFamily="34" charset="0"/>
            </a:endParaRPr>
          </a:p>
        </p:txBody>
      </p:sp>
      <p:sp>
        <p:nvSpPr>
          <p:cNvPr id="9221" name="直接连接符 9220"/>
          <p:cNvSpPr/>
          <p:nvPr/>
        </p:nvSpPr>
        <p:spPr>
          <a:xfrm>
            <a:off x="8642350" y="2063750"/>
            <a:ext cx="2251075" cy="0"/>
          </a:xfrm>
          <a:prstGeom prst="line">
            <a:avLst/>
          </a:prstGeom>
          <a:ln w="38100" cap="flat" cmpd="sng">
            <a:solidFill>
              <a:schemeClr val="bg1"/>
            </a:solidFill>
            <a:prstDash val="solid"/>
            <a:bevel/>
            <a:headEnd type="none" w="med" len="med"/>
            <a:tailEnd type="none" w="med" len="med"/>
          </a:ln>
        </p:spPr>
      </p:sp>
      <p:sp>
        <p:nvSpPr>
          <p:cNvPr id="9222" name="矩形 9221"/>
          <p:cNvSpPr/>
          <p:nvPr/>
        </p:nvSpPr>
        <p:spPr>
          <a:xfrm>
            <a:off x="-15875" y="-26987"/>
            <a:ext cx="12226925" cy="317500"/>
          </a:xfrm>
          <a:prstGeom prst="rect">
            <a:avLst/>
          </a:prstGeom>
          <a:solidFill>
            <a:srgbClr val="FFFFFF">
              <a:alpha val="100000"/>
            </a:srgbClr>
          </a:solidFill>
          <a:ln w="9525">
            <a:noFill/>
          </a:ln>
        </p:spPr>
        <p:txBody>
          <a:bodyPr/>
          <a:lstStyle/>
          <a:p>
            <a:endParaRPr lang="zh-CN" altLang="en-US"/>
          </a:p>
        </p:txBody>
      </p:sp>
      <p:sp>
        <p:nvSpPr>
          <p:cNvPr id="9223" name="矩形 9222"/>
          <p:cNvSpPr/>
          <p:nvPr/>
        </p:nvSpPr>
        <p:spPr>
          <a:xfrm>
            <a:off x="-15875" y="6553200"/>
            <a:ext cx="12223750" cy="317500"/>
          </a:xfrm>
          <a:prstGeom prst="rect">
            <a:avLst/>
          </a:prstGeom>
          <a:solidFill>
            <a:srgbClr val="FFFFFF">
              <a:alpha val="100000"/>
            </a:srgbClr>
          </a:solidFill>
          <a:ln w="9525">
            <a:noFill/>
          </a:ln>
        </p:spPr>
        <p:txBody>
          <a:bodyPr/>
          <a:lstStyle/>
          <a:p>
            <a:endParaRPr lang="zh-CN" altLang="en-US"/>
          </a:p>
        </p:txBody>
      </p:sp>
      <p:sp>
        <p:nvSpPr>
          <p:cNvPr id="9224" name="Teardrop 7"/>
          <p:cNvSpPr/>
          <p:nvPr/>
        </p:nvSpPr>
        <p:spPr>
          <a:xfrm rot="16200000">
            <a:off x="2684463" y="4281488"/>
            <a:ext cx="1587500" cy="1587500"/>
          </a:xfrm>
          <a:custGeom>
            <a:avLst/>
            <a:gdLst/>
            <a:ahLst/>
            <a:cxnLst>
              <a:cxn ang="0">
                <a:pos x="0" y="793632"/>
              </a:cxn>
              <a:cxn ang="0">
                <a:pos x="793632" y="0"/>
              </a:cxn>
              <a:cxn ang="0">
                <a:pos x="1587263" y="0"/>
              </a:cxn>
              <a:cxn ang="0">
                <a:pos x="1587263" y="793632"/>
              </a:cxn>
              <a:cxn ang="0">
                <a:pos x="793631" y="1587264"/>
              </a:cxn>
              <a:cxn ang="0">
                <a:pos x="-1" y="793632"/>
              </a:cxn>
              <a:cxn ang="0">
                <a:pos x="0" y="793632"/>
              </a:cxn>
            </a:cxnLst>
            <a:rect l="0" t="0" r="0" b="0"/>
            <a:pathLst>
              <a:path w="1587263" h="1587264">
                <a:moveTo>
                  <a:pt x="0" y="793632"/>
                </a:moveTo>
                <a:cubicBezTo>
                  <a:pt x="0" y="355321"/>
                  <a:pt x="355321" y="0"/>
                  <a:pt x="793632" y="0"/>
                </a:cubicBezTo>
                <a:lnTo>
                  <a:pt x="1587263" y="0"/>
                </a:lnTo>
                <a:lnTo>
                  <a:pt x="1587263" y="793632"/>
                </a:lnTo>
                <a:cubicBezTo>
                  <a:pt x="1587263" y="1231943"/>
                  <a:pt x="1231942" y="1587264"/>
                  <a:pt x="793631" y="1587264"/>
                </a:cubicBezTo>
                <a:cubicBezTo>
                  <a:pt x="355320" y="1587264"/>
                  <a:pt x="-1" y="1231943"/>
                  <a:pt x="-1" y="793632"/>
                </a:cubicBezTo>
                <a:lnTo>
                  <a:pt x="0" y="793632"/>
                </a:lnTo>
                <a:close/>
              </a:path>
            </a:pathLst>
          </a:custGeom>
          <a:solidFill>
            <a:srgbClr val="C00000">
              <a:alpha val="100000"/>
            </a:srgbClr>
          </a:solidFill>
          <a:ln w="9525">
            <a:noFill/>
          </a:ln>
        </p:spPr>
        <p:txBody>
          <a:bodyPr/>
          <a:lstStyle/>
          <a:p>
            <a:endParaRPr lang="zh-CN" altLang="en-US"/>
          </a:p>
        </p:txBody>
      </p:sp>
      <p:sp>
        <p:nvSpPr>
          <p:cNvPr id="9225" name="Teardrop 10"/>
          <p:cNvSpPr/>
          <p:nvPr/>
        </p:nvSpPr>
        <p:spPr>
          <a:xfrm rot="10800000">
            <a:off x="2684463" y="3097213"/>
            <a:ext cx="1130300" cy="1128712"/>
          </a:xfrm>
          <a:custGeom>
            <a:avLst/>
            <a:gdLst/>
            <a:ahLst/>
            <a:cxnLst>
              <a:cxn ang="0">
                <a:pos x="0" y="564709"/>
              </a:cxn>
              <a:cxn ang="0">
                <a:pos x="564710" y="0"/>
              </a:cxn>
              <a:cxn ang="0">
                <a:pos x="1129419" y="0"/>
              </a:cxn>
              <a:cxn ang="0">
                <a:pos x="1129419" y="564709"/>
              </a:cxn>
              <a:cxn ang="0">
                <a:pos x="564709" y="1129418"/>
              </a:cxn>
              <a:cxn ang="0">
                <a:pos x="-1" y="564709"/>
              </a:cxn>
              <a:cxn ang="0">
                <a:pos x="0" y="564709"/>
              </a:cxn>
            </a:cxnLst>
            <a:rect l="0" t="0" r="0" b="0"/>
            <a:pathLst>
              <a:path w="1129419" h="1129418">
                <a:moveTo>
                  <a:pt x="0" y="564709"/>
                </a:moveTo>
                <a:cubicBezTo>
                  <a:pt x="0" y="252829"/>
                  <a:pt x="252829" y="0"/>
                  <a:pt x="564710" y="0"/>
                </a:cubicBezTo>
                <a:lnTo>
                  <a:pt x="1129419" y="0"/>
                </a:lnTo>
                <a:lnTo>
                  <a:pt x="1129419" y="564709"/>
                </a:lnTo>
                <a:cubicBezTo>
                  <a:pt x="1129419" y="876589"/>
                  <a:pt x="876590" y="1129418"/>
                  <a:pt x="564709" y="1129418"/>
                </a:cubicBezTo>
                <a:cubicBezTo>
                  <a:pt x="252828" y="1129418"/>
                  <a:pt x="-1" y="876589"/>
                  <a:pt x="-1" y="564709"/>
                </a:cubicBezTo>
                <a:lnTo>
                  <a:pt x="0" y="564709"/>
                </a:lnTo>
                <a:close/>
              </a:path>
            </a:pathLst>
          </a:custGeom>
          <a:solidFill>
            <a:srgbClr val="C00000">
              <a:alpha val="100000"/>
            </a:srgbClr>
          </a:solidFill>
          <a:ln w="9525">
            <a:noFill/>
          </a:ln>
        </p:spPr>
        <p:txBody>
          <a:bodyPr/>
          <a:lstStyle/>
          <a:p>
            <a:endParaRPr lang="zh-CN" altLang="en-US"/>
          </a:p>
        </p:txBody>
      </p:sp>
      <p:sp>
        <p:nvSpPr>
          <p:cNvPr id="9226" name="Teardrop 6"/>
          <p:cNvSpPr/>
          <p:nvPr/>
        </p:nvSpPr>
        <p:spPr>
          <a:xfrm>
            <a:off x="1500188" y="4281488"/>
            <a:ext cx="1128712" cy="1130300"/>
          </a:xfrm>
          <a:custGeom>
            <a:avLst/>
            <a:gdLst/>
            <a:ahLst/>
            <a:cxnLst>
              <a:cxn ang="0">
                <a:pos x="0" y="564709"/>
              </a:cxn>
              <a:cxn ang="0">
                <a:pos x="564710" y="0"/>
              </a:cxn>
              <a:cxn ang="0">
                <a:pos x="1129419" y="0"/>
              </a:cxn>
              <a:cxn ang="0">
                <a:pos x="1129419" y="564709"/>
              </a:cxn>
              <a:cxn ang="0">
                <a:pos x="564709" y="1129418"/>
              </a:cxn>
              <a:cxn ang="0">
                <a:pos x="-1" y="564709"/>
              </a:cxn>
              <a:cxn ang="0">
                <a:pos x="0" y="564709"/>
              </a:cxn>
            </a:cxnLst>
            <a:rect l="0" t="0" r="0" b="0"/>
            <a:pathLst>
              <a:path w="1129419" h="1129418">
                <a:moveTo>
                  <a:pt x="0" y="564709"/>
                </a:moveTo>
                <a:cubicBezTo>
                  <a:pt x="0" y="252829"/>
                  <a:pt x="252829" y="0"/>
                  <a:pt x="564710" y="0"/>
                </a:cubicBezTo>
                <a:lnTo>
                  <a:pt x="1129419" y="0"/>
                </a:lnTo>
                <a:lnTo>
                  <a:pt x="1129419" y="564709"/>
                </a:lnTo>
                <a:cubicBezTo>
                  <a:pt x="1129419" y="876589"/>
                  <a:pt x="876590" y="1129418"/>
                  <a:pt x="564709" y="1129418"/>
                </a:cubicBezTo>
                <a:cubicBezTo>
                  <a:pt x="252828" y="1129418"/>
                  <a:pt x="-1" y="876589"/>
                  <a:pt x="-1" y="564709"/>
                </a:cubicBezTo>
                <a:lnTo>
                  <a:pt x="0" y="564709"/>
                </a:lnTo>
                <a:close/>
              </a:path>
            </a:pathLst>
          </a:custGeom>
          <a:solidFill>
            <a:srgbClr val="C00000">
              <a:alpha val="100000"/>
            </a:srgbClr>
          </a:solidFill>
          <a:ln w="9525">
            <a:noFill/>
          </a:ln>
        </p:spPr>
        <p:txBody>
          <a:bodyPr/>
          <a:lstStyle/>
          <a:p>
            <a:endParaRPr lang="zh-CN" altLang="en-US"/>
          </a:p>
        </p:txBody>
      </p:sp>
      <p:sp>
        <p:nvSpPr>
          <p:cNvPr id="9227" name="Teardrop 8"/>
          <p:cNvSpPr/>
          <p:nvPr/>
        </p:nvSpPr>
        <p:spPr>
          <a:xfrm rot="5400000">
            <a:off x="1493838" y="3108325"/>
            <a:ext cx="1128712" cy="1128713"/>
          </a:xfrm>
          <a:custGeom>
            <a:avLst/>
            <a:gdLst/>
            <a:ahLst/>
            <a:cxnLst>
              <a:cxn ang="0">
                <a:pos x="0" y="564710"/>
              </a:cxn>
              <a:cxn ang="0">
                <a:pos x="564709" y="0"/>
              </a:cxn>
              <a:cxn ang="0">
                <a:pos x="1129418" y="0"/>
              </a:cxn>
              <a:cxn ang="0">
                <a:pos x="1129418" y="564710"/>
              </a:cxn>
              <a:cxn ang="0">
                <a:pos x="564709" y="1129420"/>
              </a:cxn>
              <a:cxn ang="0">
                <a:pos x="0" y="564710"/>
              </a:cxn>
            </a:cxnLst>
            <a:rect l="0" t="0" r="0" b="0"/>
            <a:pathLst>
              <a:path w="1129418" h="1129419">
                <a:moveTo>
                  <a:pt x="0" y="564710"/>
                </a:moveTo>
                <a:cubicBezTo>
                  <a:pt x="0" y="252829"/>
                  <a:pt x="252829" y="0"/>
                  <a:pt x="564709" y="0"/>
                </a:cubicBezTo>
                <a:lnTo>
                  <a:pt x="1129418" y="0"/>
                </a:lnTo>
                <a:lnTo>
                  <a:pt x="1129418" y="564710"/>
                </a:lnTo>
                <a:cubicBezTo>
                  <a:pt x="1129418" y="876591"/>
                  <a:pt x="876589" y="1129420"/>
                  <a:pt x="564709" y="1129420"/>
                </a:cubicBezTo>
                <a:cubicBezTo>
                  <a:pt x="252829" y="1129420"/>
                  <a:pt x="0" y="876591"/>
                  <a:pt x="0" y="564710"/>
                </a:cubicBezTo>
                <a:close/>
              </a:path>
            </a:pathLst>
          </a:custGeom>
          <a:solidFill>
            <a:srgbClr val="C00000">
              <a:alpha val="100000"/>
            </a:srgbClr>
          </a:solidFill>
          <a:ln w="9525">
            <a:noFill/>
          </a:ln>
        </p:spPr>
        <p:txBody>
          <a:bodyPr/>
          <a:lstStyle/>
          <a:p>
            <a:endParaRPr lang="zh-CN" altLang="en-US"/>
          </a:p>
        </p:txBody>
      </p:sp>
      <p:sp>
        <p:nvSpPr>
          <p:cNvPr id="9228" name="Freeform 52"/>
          <p:cNvSpPr>
            <a:spLocks noEditPoints="1"/>
          </p:cNvSpPr>
          <p:nvPr/>
        </p:nvSpPr>
        <p:spPr>
          <a:xfrm>
            <a:off x="1831975" y="4567238"/>
            <a:ext cx="465138" cy="500062"/>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0" b="0"/>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alpha val="100000"/>
            </a:srgbClr>
          </a:solidFill>
          <a:ln w="9525">
            <a:noFill/>
          </a:ln>
        </p:spPr>
        <p:txBody>
          <a:bodyPr/>
          <a:lstStyle/>
          <a:p>
            <a:endParaRPr lang="zh-CN" altLang="en-US"/>
          </a:p>
        </p:txBody>
      </p:sp>
      <p:sp>
        <p:nvSpPr>
          <p:cNvPr id="9229" name="Freeform 42"/>
          <p:cNvSpPr>
            <a:spLocks noEditPoints="1"/>
          </p:cNvSpPr>
          <p:nvPr/>
        </p:nvSpPr>
        <p:spPr>
          <a:xfrm>
            <a:off x="3225800" y="4818063"/>
            <a:ext cx="504825" cy="43497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0" b="0"/>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alpha val="100000"/>
            </a:srgbClr>
          </a:solidFill>
          <a:ln w="9525">
            <a:noFill/>
          </a:ln>
        </p:spPr>
        <p:txBody>
          <a:bodyPr/>
          <a:lstStyle/>
          <a:p>
            <a:endParaRPr lang="zh-CN" altLang="en-US"/>
          </a:p>
        </p:txBody>
      </p:sp>
      <p:sp>
        <p:nvSpPr>
          <p:cNvPr id="9230" name="Freeform 178"/>
          <p:cNvSpPr>
            <a:spLocks noEditPoints="1"/>
          </p:cNvSpPr>
          <p:nvPr/>
        </p:nvSpPr>
        <p:spPr>
          <a:xfrm>
            <a:off x="2997200" y="3482975"/>
            <a:ext cx="504825" cy="38100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0" b="0"/>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alpha val="100000"/>
            </a:srgbClr>
          </a:solidFill>
          <a:ln w="9525">
            <a:noFill/>
          </a:ln>
        </p:spPr>
        <p:txBody>
          <a:bodyPr/>
          <a:lstStyle/>
          <a:p>
            <a:endParaRPr lang="zh-CN" altLang="en-US"/>
          </a:p>
        </p:txBody>
      </p:sp>
      <p:sp>
        <p:nvSpPr>
          <p:cNvPr id="9231" name="Freeform 86"/>
          <p:cNvSpPr>
            <a:spLocks noEditPoints="1"/>
          </p:cNvSpPr>
          <p:nvPr/>
        </p:nvSpPr>
        <p:spPr>
          <a:xfrm>
            <a:off x="1892300" y="3405188"/>
            <a:ext cx="346075" cy="582612"/>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0" b="0"/>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alpha val="100000"/>
            </a:srgbClr>
          </a:solidFill>
          <a:ln w="9525">
            <a:noFill/>
          </a:ln>
        </p:spPr>
        <p:txBody>
          <a:bodyPr/>
          <a:lstStyle/>
          <a:p>
            <a:endParaRPr lang="zh-CN" altLang="en-US"/>
          </a:p>
        </p:txBody>
      </p:sp>
      <p:sp>
        <p:nvSpPr>
          <p:cNvPr id="9234" name="Rounded Rectangle 72"/>
          <p:cNvSpPr/>
          <p:nvPr/>
        </p:nvSpPr>
        <p:spPr>
          <a:xfrm>
            <a:off x="6254312" y="2502010"/>
            <a:ext cx="1444625" cy="585678"/>
          </a:xfrm>
          <a:prstGeom prst="roundRect">
            <a:avLst>
              <a:gd name="adj" fmla="val 21111"/>
            </a:avLst>
          </a:prstGeom>
          <a:solidFill>
            <a:srgbClr val="C00000">
              <a:alpha val="100000"/>
            </a:srgbClr>
          </a:solidFill>
          <a:ln w="9525">
            <a:noFill/>
          </a:ln>
        </p:spPr>
        <p:txBody>
          <a:bodyPr vert="horz" wrap="square" anchor="ctr"/>
          <a:lstStyle/>
          <a:p>
            <a:pPr algn="ctr"/>
            <a:r>
              <a:rPr lang="en-US" altLang="zh-CN" dirty="0">
                <a:solidFill>
                  <a:srgbClr val="FFFFFF"/>
                </a:solidFill>
                <a:latin typeface="黑体" panose="02010609060101010101" charset="-122"/>
                <a:ea typeface="微软雅黑" panose="020B0503020204020204" charset="-122"/>
              </a:rPr>
              <a:t>SKILLS ENFORCED</a:t>
            </a:r>
            <a:endParaRPr lang="zh-CN" altLang="en-US" dirty="0">
              <a:solidFill>
                <a:srgbClr val="FFFFFF"/>
              </a:solidFill>
              <a:latin typeface="黑体" panose="02010609060101010101" charset="-122"/>
              <a:ea typeface="微软雅黑" panose="020B0503020204020204" charset="-122"/>
            </a:endParaRPr>
          </a:p>
        </p:txBody>
      </p:sp>
      <p:sp>
        <p:nvSpPr>
          <p:cNvPr id="3" name="TextBox 2">
            <a:extLst>
              <a:ext uri="{FF2B5EF4-FFF2-40B4-BE49-F238E27FC236}">
                <a16:creationId xmlns:a16="http://schemas.microsoft.com/office/drawing/2014/main" id="{798C816C-C761-4057-3917-EA4285E13AD0}"/>
              </a:ext>
            </a:extLst>
          </p:cNvPr>
          <p:cNvSpPr txBox="1"/>
          <p:nvPr/>
        </p:nvSpPr>
        <p:spPr>
          <a:xfrm>
            <a:off x="6254312" y="3437701"/>
            <a:ext cx="3953860" cy="1477328"/>
          </a:xfrm>
          <a:prstGeom prst="rect">
            <a:avLst/>
          </a:prstGeom>
          <a:noFill/>
        </p:spPr>
        <p:txBody>
          <a:bodyPr wrap="square" rtlCol="0">
            <a:spAutoFit/>
          </a:bodyPr>
          <a:lstStyle/>
          <a:p>
            <a:r>
              <a:rPr lang="en-US" dirty="0">
                <a:solidFill>
                  <a:schemeClr val="bg1"/>
                </a:solidFill>
              </a:rPr>
              <a:t>JOINS</a:t>
            </a:r>
          </a:p>
          <a:p>
            <a:r>
              <a:rPr lang="en-US" dirty="0">
                <a:solidFill>
                  <a:schemeClr val="bg1"/>
                </a:solidFill>
              </a:rPr>
              <a:t>SUB QUERIES</a:t>
            </a:r>
          </a:p>
          <a:p>
            <a:r>
              <a:rPr lang="en-US" dirty="0">
                <a:solidFill>
                  <a:schemeClr val="bg1"/>
                </a:solidFill>
              </a:rPr>
              <a:t>AGGREGATE FUNCTIONS</a:t>
            </a:r>
          </a:p>
          <a:p>
            <a:r>
              <a:rPr lang="en-US" dirty="0">
                <a:solidFill>
                  <a:schemeClr val="bg1"/>
                </a:solidFill>
              </a:rPr>
              <a:t>TRIGGER FUNCTIONS</a:t>
            </a:r>
          </a:p>
          <a:p>
            <a:r>
              <a:rPr lang="en-US" dirty="0">
                <a:solidFill>
                  <a:schemeClr val="bg1"/>
                </a:solidFill>
              </a:rPr>
              <a:t>WINDOWS FUNCTIONS </a:t>
            </a:r>
            <a:endParaRPr lang="en-IN" dirty="0">
              <a:solidFill>
                <a:schemeClr val="bg1"/>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grpSp>
        <p:nvGrpSpPr>
          <p:cNvPr id="12290" name="组合 12289"/>
          <p:cNvGrpSpPr/>
          <p:nvPr/>
        </p:nvGrpSpPr>
        <p:grpSpPr>
          <a:xfrm rot="5400000">
            <a:off x="9569450" y="4200525"/>
            <a:ext cx="2671763" cy="2681288"/>
            <a:chOff x="0" y="0"/>
            <a:chExt cx="7332" cy="7357"/>
          </a:xfrm>
        </p:grpSpPr>
        <p:sp>
          <p:nvSpPr>
            <p:cNvPr id="12291" name="直角三角形 1"/>
            <p:cNvSpPr/>
            <p:nvPr/>
          </p:nvSpPr>
          <p:spPr>
            <a:xfrm rot="10800000">
              <a:off x="0" y="25"/>
              <a:ext cx="7332" cy="7333"/>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2292" name="直角三角形 19"/>
            <p:cNvSpPr/>
            <p:nvPr/>
          </p:nvSpPr>
          <p:spPr>
            <a:xfrm rot="10800000">
              <a:off x="5422" y="0"/>
              <a:ext cx="1910" cy="191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grpSp>
      <p:sp>
        <p:nvSpPr>
          <p:cNvPr id="12293" name="直接连接符 12292"/>
          <p:cNvSpPr/>
          <p:nvPr/>
        </p:nvSpPr>
        <p:spPr>
          <a:xfrm>
            <a:off x="1398588" y="3627438"/>
            <a:ext cx="9717087" cy="0"/>
          </a:xfrm>
          <a:prstGeom prst="line">
            <a:avLst/>
          </a:prstGeom>
          <a:ln w="9525" cap="flat" cmpd="sng">
            <a:solidFill>
              <a:schemeClr val="bg1"/>
            </a:solidFill>
            <a:prstDash val="solid"/>
            <a:bevel/>
            <a:headEnd type="none" w="med" len="med"/>
            <a:tailEnd type="none" w="med" len="med"/>
          </a:ln>
        </p:spPr>
      </p:sp>
      <p:sp>
        <p:nvSpPr>
          <p:cNvPr id="12294" name="椭圆 12293"/>
          <p:cNvSpPr/>
          <p:nvPr/>
        </p:nvSpPr>
        <p:spPr>
          <a:xfrm>
            <a:off x="1755775"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5" name="椭圆 12294"/>
          <p:cNvSpPr/>
          <p:nvPr/>
        </p:nvSpPr>
        <p:spPr>
          <a:xfrm>
            <a:off x="3178175"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6" name="椭圆 12295"/>
          <p:cNvSpPr/>
          <p:nvPr/>
        </p:nvSpPr>
        <p:spPr>
          <a:xfrm>
            <a:off x="4602163"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7" name="椭圆 12296"/>
          <p:cNvSpPr/>
          <p:nvPr/>
        </p:nvSpPr>
        <p:spPr>
          <a:xfrm>
            <a:off x="6024563" y="3470275"/>
            <a:ext cx="344487"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8" name="椭圆 12297"/>
          <p:cNvSpPr/>
          <p:nvPr/>
        </p:nvSpPr>
        <p:spPr>
          <a:xfrm>
            <a:off x="7446963" y="3470275"/>
            <a:ext cx="341312"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299" name="椭圆 12298"/>
          <p:cNvSpPr/>
          <p:nvPr/>
        </p:nvSpPr>
        <p:spPr>
          <a:xfrm>
            <a:off x="8869363" y="3470275"/>
            <a:ext cx="344487"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300" name="椭圆 12299"/>
          <p:cNvSpPr/>
          <p:nvPr/>
        </p:nvSpPr>
        <p:spPr>
          <a:xfrm>
            <a:off x="10293350" y="3470275"/>
            <a:ext cx="342900" cy="342900"/>
          </a:xfrm>
          <a:prstGeom prst="ellipse">
            <a:avLst/>
          </a:prstGeom>
          <a:solidFill>
            <a:srgbClr val="C00000">
              <a:alpha val="100000"/>
            </a:srgbClr>
          </a:solidFill>
          <a:ln w="9525" cap="flat" cmpd="sng">
            <a:solidFill>
              <a:schemeClr val="bg1"/>
            </a:solidFill>
            <a:prstDash val="solid"/>
            <a:bevel/>
            <a:headEnd type="none" w="med" len="med"/>
            <a:tailEnd type="none" w="med" len="med"/>
          </a:ln>
        </p:spPr>
        <p:txBody>
          <a:bodyPr/>
          <a:lstStyle/>
          <a:p>
            <a:endParaRPr lang="zh-CN" altLang="en-US"/>
          </a:p>
        </p:txBody>
      </p:sp>
      <p:sp>
        <p:nvSpPr>
          <p:cNvPr id="12301" name="直接连接符 12300"/>
          <p:cNvSpPr/>
          <p:nvPr/>
        </p:nvSpPr>
        <p:spPr>
          <a:xfrm>
            <a:off x="1920875" y="2651125"/>
            <a:ext cx="3175" cy="819150"/>
          </a:xfrm>
          <a:prstGeom prst="line">
            <a:avLst/>
          </a:prstGeom>
          <a:ln w="9525" cap="flat" cmpd="sng">
            <a:solidFill>
              <a:schemeClr val="bg1"/>
            </a:solidFill>
            <a:prstDash val="solid"/>
            <a:bevel/>
            <a:headEnd type="none" w="med" len="med"/>
            <a:tailEnd type="none" w="med" len="med"/>
          </a:ln>
        </p:spPr>
      </p:sp>
      <p:sp>
        <p:nvSpPr>
          <p:cNvPr id="12302" name="椭圆 12301"/>
          <p:cNvSpPr/>
          <p:nvPr/>
        </p:nvSpPr>
        <p:spPr>
          <a:xfrm>
            <a:off x="1744663" y="2335213"/>
            <a:ext cx="342900" cy="342900"/>
          </a:xfrm>
          <a:prstGeom prst="ellipse">
            <a:avLst/>
          </a:prstGeom>
          <a:solidFill>
            <a:schemeClr val="bg1">
              <a:alpha val="100000"/>
            </a:schemeClr>
          </a:solidFill>
          <a:ln w="9525">
            <a:noFill/>
          </a:ln>
        </p:spPr>
        <p:txBody>
          <a:bodyPr/>
          <a:lstStyle/>
          <a:p>
            <a:endParaRPr lang="zh-CN" altLang="en-US"/>
          </a:p>
        </p:txBody>
      </p:sp>
      <p:sp>
        <p:nvSpPr>
          <p:cNvPr id="12303" name="直接连接符 12302"/>
          <p:cNvSpPr/>
          <p:nvPr/>
        </p:nvSpPr>
        <p:spPr>
          <a:xfrm>
            <a:off x="3333750" y="3813175"/>
            <a:ext cx="3175" cy="822325"/>
          </a:xfrm>
          <a:prstGeom prst="line">
            <a:avLst/>
          </a:prstGeom>
          <a:ln w="9525" cap="flat" cmpd="sng">
            <a:solidFill>
              <a:schemeClr val="bg1"/>
            </a:solidFill>
            <a:prstDash val="solid"/>
            <a:bevel/>
            <a:headEnd type="none" w="med" len="med"/>
            <a:tailEnd type="none" w="med" len="med"/>
          </a:ln>
        </p:spPr>
      </p:sp>
      <p:sp>
        <p:nvSpPr>
          <p:cNvPr id="12304" name="直接连接符 12303"/>
          <p:cNvSpPr/>
          <p:nvPr/>
        </p:nvSpPr>
        <p:spPr>
          <a:xfrm>
            <a:off x="4767263" y="2651125"/>
            <a:ext cx="3175" cy="819150"/>
          </a:xfrm>
          <a:prstGeom prst="line">
            <a:avLst/>
          </a:prstGeom>
          <a:ln w="9525" cap="flat" cmpd="sng">
            <a:solidFill>
              <a:schemeClr val="bg1"/>
            </a:solidFill>
            <a:prstDash val="solid"/>
            <a:bevel/>
            <a:headEnd type="none" w="med" len="med"/>
            <a:tailEnd type="none" w="med" len="med"/>
          </a:ln>
        </p:spPr>
      </p:sp>
      <p:sp>
        <p:nvSpPr>
          <p:cNvPr id="12305" name="直接连接符 12304"/>
          <p:cNvSpPr/>
          <p:nvPr/>
        </p:nvSpPr>
        <p:spPr>
          <a:xfrm>
            <a:off x="6191250" y="3797300"/>
            <a:ext cx="0" cy="822325"/>
          </a:xfrm>
          <a:prstGeom prst="line">
            <a:avLst/>
          </a:prstGeom>
          <a:ln w="9525" cap="flat" cmpd="sng">
            <a:solidFill>
              <a:schemeClr val="bg1"/>
            </a:solidFill>
            <a:prstDash val="solid"/>
            <a:bevel/>
            <a:headEnd type="none" w="med" len="med"/>
            <a:tailEnd type="none" w="med" len="med"/>
          </a:ln>
        </p:spPr>
      </p:sp>
      <p:sp>
        <p:nvSpPr>
          <p:cNvPr id="12306" name="直接连接符 12305"/>
          <p:cNvSpPr/>
          <p:nvPr/>
        </p:nvSpPr>
        <p:spPr>
          <a:xfrm>
            <a:off x="7618413" y="2651125"/>
            <a:ext cx="1587" cy="819150"/>
          </a:xfrm>
          <a:prstGeom prst="line">
            <a:avLst/>
          </a:prstGeom>
          <a:ln w="9525" cap="flat" cmpd="sng">
            <a:solidFill>
              <a:schemeClr val="bg1"/>
            </a:solidFill>
            <a:prstDash val="solid"/>
            <a:bevel/>
            <a:headEnd type="none" w="med" len="med"/>
            <a:tailEnd type="none" w="med" len="med"/>
          </a:ln>
        </p:spPr>
      </p:sp>
      <p:sp>
        <p:nvSpPr>
          <p:cNvPr id="12307" name="直接连接符 12306"/>
          <p:cNvSpPr/>
          <p:nvPr/>
        </p:nvSpPr>
        <p:spPr>
          <a:xfrm>
            <a:off x="9034463" y="3797300"/>
            <a:ext cx="0" cy="822325"/>
          </a:xfrm>
          <a:prstGeom prst="line">
            <a:avLst/>
          </a:prstGeom>
          <a:ln w="9525" cap="flat" cmpd="sng">
            <a:solidFill>
              <a:schemeClr val="bg1"/>
            </a:solidFill>
            <a:prstDash val="solid"/>
            <a:bevel/>
            <a:headEnd type="none" w="med" len="med"/>
            <a:tailEnd type="none" w="med" len="med"/>
          </a:ln>
        </p:spPr>
      </p:sp>
      <p:sp>
        <p:nvSpPr>
          <p:cNvPr id="12308" name="直接连接符 12307"/>
          <p:cNvSpPr/>
          <p:nvPr/>
        </p:nvSpPr>
        <p:spPr>
          <a:xfrm>
            <a:off x="10444163" y="2651125"/>
            <a:ext cx="0" cy="819150"/>
          </a:xfrm>
          <a:prstGeom prst="line">
            <a:avLst/>
          </a:prstGeom>
          <a:ln w="9525" cap="flat" cmpd="sng">
            <a:solidFill>
              <a:schemeClr val="bg1"/>
            </a:solidFill>
            <a:prstDash val="solid"/>
            <a:bevel/>
            <a:headEnd type="none" w="med" len="med"/>
            <a:tailEnd type="none" w="med" len="med"/>
          </a:ln>
        </p:spPr>
      </p:sp>
      <p:sp>
        <p:nvSpPr>
          <p:cNvPr id="12309" name="椭圆 12308"/>
          <p:cNvSpPr/>
          <p:nvPr/>
        </p:nvSpPr>
        <p:spPr>
          <a:xfrm>
            <a:off x="4603750" y="2308225"/>
            <a:ext cx="344488" cy="342900"/>
          </a:xfrm>
          <a:prstGeom prst="ellipse">
            <a:avLst/>
          </a:prstGeom>
          <a:solidFill>
            <a:schemeClr val="bg1">
              <a:alpha val="100000"/>
            </a:schemeClr>
          </a:solidFill>
          <a:ln w="9525">
            <a:noFill/>
          </a:ln>
        </p:spPr>
        <p:txBody>
          <a:bodyPr/>
          <a:lstStyle/>
          <a:p>
            <a:endParaRPr lang="zh-CN" altLang="en-US"/>
          </a:p>
        </p:txBody>
      </p:sp>
      <p:sp>
        <p:nvSpPr>
          <p:cNvPr id="12310" name="椭圆 12309"/>
          <p:cNvSpPr/>
          <p:nvPr/>
        </p:nvSpPr>
        <p:spPr>
          <a:xfrm>
            <a:off x="3170238" y="4619625"/>
            <a:ext cx="342900" cy="342900"/>
          </a:xfrm>
          <a:prstGeom prst="ellipse">
            <a:avLst/>
          </a:prstGeom>
          <a:solidFill>
            <a:schemeClr val="bg1">
              <a:alpha val="100000"/>
            </a:schemeClr>
          </a:solidFill>
          <a:ln w="9525">
            <a:noFill/>
          </a:ln>
        </p:spPr>
        <p:txBody>
          <a:bodyPr/>
          <a:lstStyle/>
          <a:p>
            <a:endParaRPr lang="zh-CN" altLang="en-US"/>
          </a:p>
        </p:txBody>
      </p:sp>
      <p:sp>
        <p:nvSpPr>
          <p:cNvPr id="12311" name="椭圆 12310"/>
          <p:cNvSpPr/>
          <p:nvPr/>
        </p:nvSpPr>
        <p:spPr>
          <a:xfrm>
            <a:off x="6018213" y="4635500"/>
            <a:ext cx="342900" cy="342900"/>
          </a:xfrm>
          <a:prstGeom prst="ellipse">
            <a:avLst/>
          </a:prstGeom>
          <a:solidFill>
            <a:schemeClr val="bg1">
              <a:alpha val="100000"/>
            </a:schemeClr>
          </a:solidFill>
          <a:ln w="9525">
            <a:noFill/>
          </a:ln>
        </p:spPr>
        <p:txBody>
          <a:bodyPr/>
          <a:lstStyle/>
          <a:p>
            <a:endParaRPr lang="zh-CN" altLang="en-US"/>
          </a:p>
        </p:txBody>
      </p:sp>
      <p:sp>
        <p:nvSpPr>
          <p:cNvPr id="12312" name="椭圆 12311"/>
          <p:cNvSpPr/>
          <p:nvPr/>
        </p:nvSpPr>
        <p:spPr>
          <a:xfrm>
            <a:off x="7446963" y="2305050"/>
            <a:ext cx="341312" cy="342900"/>
          </a:xfrm>
          <a:prstGeom prst="ellipse">
            <a:avLst/>
          </a:prstGeom>
          <a:solidFill>
            <a:schemeClr val="bg1">
              <a:alpha val="100000"/>
            </a:schemeClr>
          </a:solidFill>
          <a:ln w="9525">
            <a:noFill/>
          </a:ln>
        </p:spPr>
        <p:txBody>
          <a:bodyPr/>
          <a:lstStyle/>
          <a:p>
            <a:endParaRPr lang="zh-CN" altLang="en-US"/>
          </a:p>
        </p:txBody>
      </p:sp>
      <p:sp>
        <p:nvSpPr>
          <p:cNvPr id="12313" name="椭圆 12312"/>
          <p:cNvSpPr/>
          <p:nvPr/>
        </p:nvSpPr>
        <p:spPr>
          <a:xfrm>
            <a:off x="8872538" y="4602163"/>
            <a:ext cx="342900" cy="342900"/>
          </a:xfrm>
          <a:prstGeom prst="ellipse">
            <a:avLst/>
          </a:prstGeom>
          <a:solidFill>
            <a:schemeClr val="bg1">
              <a:alpha val="100000"/>
            </a:schemeClr>
          </a:solidFill>
          <a:ln w="9525">
            <a:noFill/>
          </a:ln>
        </p:spPr>
        <p:txBody>
          <a:bodyPr/>
          <a:lstStyle/>
          <a:p>
            <a:endParaRPr lang="zh-CN" altLang="en-US"/>
          </a:p>
        </p:txBody>
      </p:sp>
      <p:sp>
        <p:nvSpPr>
          <p:cNvPr id="12314" name="文本框 12313"/>
          <p:cNvSpPr txBox="1"/>
          <p:nvPr/>
        </p:nvSpPr>
        <p:spPr>
          <a:xfrm>
            <a:off x="1373188" y="1848255"/>
            <a:ext cx="1670050" cy="589222"/>
          </a:xfrm>
          <a:prstGeom prst="rect">
            <a:avLst/>
          </a:prstGeom>
          <a:noFill/>
          <a:ln w="9525">
            <a:noFill/>
          </a:ln>
        </p:spPr>
        <p:txBody>
          <a:bodyPr vert="horz" wrap="square" lIns="156803" tIns="78402" rIns="156803" bIns="78402" anchor="t">
            <a:spAutoFit/>
          </a:bodyPr>
          <a:lstStyle/>
          <a:p>
            <a:r>
              <a:rPr lang="en-IN" sz="1800" b="1" dirty="0" err="1">
                <a:solidFill>
                  <a:schemeClr val="bg1"/>
                </a:solidFill>
                <a:effectLst/>
                <a:latin typeface="Calibri" panose="020F0502020204030204" pitchFamily="34" charset="0"/>
                <a:ea typeface="Calibri" panose="020F0502020204030204" pitchFamily="34" charset="0"/>
              </a:rPr>
              <a:t>IPL_User</a:t>
            </a:r>
            <a:endParaRPr lang="en-IN" sz="1800" dirty="0">
              <a:solidFill>
                <a:schemeClr val="bg1"/>
              </a:solidFill>
              <a:effectLst/>
              <a:latin typeface="Calibri" panose="020F0502020204030204" pitchFamily="34" charset="0"/>
              <a:ea typeface="Calibri" panose="020F0502020204030204" pitchFamily="34" charset="0"/>
            </a:endParaRPr>
          </a:p>
          <a:p>
            <a:endParaRPr lang="zh-CN" altLang="en-US" sz="1000" dirty="0">
              <a:solidFill>
                <a:schemeClr val="bg1"/>
              </a:solidFill>
              <a:latin typeface="微软雅黑" panose="020B0503020204020204" charset="-122"/>
              <a:ea typeface="微软雅黑" panose="020B0503020204020204" charset="-122"/>
            </a:endParaRPr>
          </a:p>
        </p:txBody>
      </p:sp>
      <p:sp>
        <p:nvSpPr>
          <p:cNvPr id="12315" name="文本框 12314"/>
          <p:cNvSpPr txBox="1"/>
          <p:nvPr/>
        </p:nvSpPr>
        <p:spPr>
          <a:xfrm>
            <a:off x="4186622" y="1813715"/>
            <a:ext cx="1671637" cy="435334"/>
          </a:xfrm>
          <a:prstGeom prst="rect">
            <a:avLst/>
          </a:prstGeom>
          <a:noFill/>
          <a:ln w="9525">
            <a:noFill/>
          </a:ln>
        </p:spPr>
        <p:txBody>
          <a:bodyPr vert="horz" wrap="square" lIns="156803" tIns="78402" rIns="156803" bIns="78402" anchor="t">
            <a:spAutoFit/>
          </a:bodyPr>
          <a:lstStyle/>
          <a:p>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IPL_STADIUM</a:t>
            </a:r>
            <a:endParaRPr lang="zh-CN" altLang="en-US" dirty="0">
              <a:solidFill>
                <a:schemeClr val="bg1"/>
              </a:solidFill>
              <a:latin typeface="Calibri" panose="020F0502020204030204" pitchFamily="34" charset="0"/>
              <a:ea typeface="微软雅黑" panose="020B0503020204020204" charset="-122"/>
              <a:cs typeface="Calibri" panose="020F0502020204030204" pitchFamily="34" charset="0"/>
            </a:endParaRPr>
          </a:p>
        </p:txBody>
      </p:sp>
      <p:sp>
        <p:nvSpPr>
          <p:cNvPr id="12316" name="文本框 12315"/>
          <p:cNvSpPr txBox="1"/>
          <p:nvPr/>
        </p:nvSpPr>
        <p:spPr>
          <a:xfrm>
            <a:off x="7001643" y="1811885"/>
            <a:ext cx="1670050" cy="435334"/>
          </a:xfrm>
          <a:prstGeom prst="rect">
            <a:avLst/>
          </a:prstGeom>
          <a:noFill/>
          <a:ln w="9525">
            <a:noFill/>
          </a:ln>
        </p:spPr>
        <p:txBody>
          <a:bodyPr vert="horz" wrap="square" lIns="156803" tIns="78402" rIns="156803" bIns="78402" anchor="t">
            <a:spAutoFit/>
          </a:bodyPr>
          <a:lstStyle/>
          <a:p>
            <a:r>
              <a:rPr lang="en-IN" sz="1800" b="1" dirty="0" err="1">
                <a:solidFill>
                  <a:schemeClr val="bg1"/>
                </a:solidFill>
                <a:effectLst/>
                <a:latin typeface="Calibri" panose="020F0502020204030204" pitchFamily="34" charset="0"/>
                <a:ea typeface="Calibri" panose="020F0502020204030204" pitchFamily="34" charset="0"/>
              </a:rPr>
              <a:t>IPL_Team</a:t>
            </a:r>
            <a:endParaRPr lang="zh-CN" altLang="en-US" sz="1000" dirty="0">
              <a:solidFill>
                <a:schemeClr val="bg1"/>
              </a:solidFill>
              <a:latin typeface="微软雅黑" panose="020B0503020204020204" charset="-122"/>
              <a:ea typeface="微软雅黑" panose="020B0503020204020204" charset="-122"/>
            </a:endParaRPr>
          </a:p>
        </p:txBody>
      </p:sp>
      <p:sp>
        <p:nvSpPr>
          <p:cNvPr id="12317" name="文本框 12316"/>
          <p:cNvSpPr txBox="1"/>
          <p:nvPr/>
        </p:nvSpPr>
        <p:spPr>
          <a:xfrm>
            <a:off x="9774238" y="1787029"/>
            <a:ext cx="1670050" cy="435334"/>
          </a:xfrm>
          <a:prstGeom prst="rect">
            <a:avLst/>
          </a:prstGeom>
          <a:noFill/>
          <a:ln w="9525">
            <a:noFill/>
          </a:ln>
        </p:spPr>
        <p:txBody>
          <a:bodyPr vert="horz" wrap="square" lIns="156803" tIns="78402" rIns="156803" bIns="78402" anchor="t">
            <a:spAutoFit/>
          </a:bodyPr>
          <a:lstStyle/>
          <a:p>
            <a:r>
              <a:rPr lang="en-IN" sz="1800" b="1" dirty="0" err="1">
                <a:solidFill>
                  <a:schemeClr val="bg1"/>
                </a:solidFill>
                <a:effectLst/>
                <a:latin typeface="Calibri" panose="020F0502020204030204" pitchFamily="34" charset="0"/>
                <a:ea typeface="Calibri" panose="020F0502020204030204" pitchFamily="34" charset="0"/>
              </a:rPr>
              <a:t>IPL_Player</a:t>
            </a:r>
            <a:endParaRPr lang="zh-CN" altLang="en-US" sz="1000" dirty="0">
              <a:solidFill>
                <a:schemeClr val="bg1"/>
              </a:solidFill>
              <a:latin typeface="微软雅黑" panose="020B0503020204020204" charset="-122"/>
              <a:ea typeface="微软雅黑" panose="020B0503020204020204" charset="-122"/>
            </a:endParaRPr>
          </a:p>
        </p:txBody>
      </p:sp>
      <p:sp>
        <p:nvSpPr>
          <p:cNvPr id="12318" name="菱形 12317"/>
          <p:cNvSpPr/>
          <p:nvPr/>
        </p:nvSpPr>
        <p:spPr>
          <a:xfrm>
            <a:off x="10282238" y="2320925"/>
            <a:ext cx="327025" cy="330200"/>
          </a:xfrm>
          <a:prstGeom prst="diamond">
            <a:avLst/>
          </a:prstGeom>
          <a:solidFill>
            <a:schemeClr val="bg1">
              <a:alpha val="100000"/>
            </a:schemeClr>
          </a:solidFill>
          <a:ln w="9525">
            <a:noFill/>
          </a:ln>
        </p:spPr>
        <p:txBody>
          <a:bodyPr/>
          <a:lstStyle/>
          <a:p>
            <a:endParaRPr lang="zh-CN" altLang="en-US"/>
          </a:p>
        </p:txBody>
      </p:sp>
      <p:sp>
        <p:nvSpPr>
          <p:cNvPr id="12319" name="文本框 12318"/>
          <p:cNvSpPr txBox="1"/>
          <p:nvPr/>
        </p:nvSpPr>
        <p:spPr>
          <a:xfrm>
            <a:off x="2301875" y="5000583"/>
            <a:ext cx="2124075" cy="435334"/>
          </a:xfrm>
          <a:prstGeom prst="rect">
            <a:avLst/>
          </a:prstGeom>
          <a:noFill/>
          <a:ln w="9525">
            <a:noFill/>
          </a:ln>
        </p:spPr>
        <p:txBody>
          <a:bodyPr vert="horz" wrap="square" lIns="156803" tIns="78402" rIns="156803" bIns="78402" anchor="t">
            <a:spAutoFit/>
          </a:bodyPr>
          <a:lstStyle/>
          <a:p>
            <a:r>
              <a:rPr lang="en-IN" sz="1800" b="1" dirty="0">
                <a:solidFill>
                  <a:srgbClr val="000000"/>
                </a:solidFill>
                <a:effectLst/>
                <a:latin typeface="Calibri" panose="020F0502020204030204" pitchFamily="34" charset="0"/>
                <a:ea typeface="Calibri" panose="020F0502020204030204" pitchFamily="34" charset="0"/>
              </a:rPr>
              <a:t>: </a:t>
            </a:r>
            <a:r>
              <a:rPr lang="en-IN" sz="1800" b="1" dirty="0" err="1">
                <a:solidFill>
                  <a:schemeClr val="bg1"/>
                </a:solidFill>
                <a:effectLst/>
                <a:latin typeface="Calibri" panose="020F0502020204030204" pitchFamily="34" charset="0"/>
                <a:ea typeface="Calibri" panose="020F0502020204030204" pitchFamily="34" charset="0"/>
              </a:rPr>
              <a:t>IPL_Team_players</a:t>
            </a:r>
            <a:endParaRPr lang="zh-CN" altLang="en-US" sz="1000" dirty="0">
              <a:solidFill>
                <a:schemeClr val="bg1"/>
              </a:solidFill>
              <a:latin typeface="微软雅黑" panose="020B0503020204020204" charset="-122"/>
              <a:ea typeface="微软雅黑" panose="020B0503020204020204" charset="-122"/>
            </a:endParaRPr>
          </a:p>
        </p:txBody>
      </p:sp>
      <p:sp>
        <p:nvSpPr>
          <p:cNvPr id="12320" name="文本框 12319"/>
          <p:cNvSpPr txBox="1"/>
          <p:nvPr/>
        </p:nvSpPr>
        <p:spPr>
          <a:xfrm>
            <a:off x="5459413" y="5032514"/>
            <a:ext cx="1987550" cy="441554"/>
          </a:xfrm>
          <a:prstGeom prst="rect">
            <a:avLst/>
          </a:prstGeom>
          <a:noFill/>
          <a:ln w="9525">
            <a:noFill/>
          </a:ln>
        </p:spPr>
        <p:txBody>
          <a:bodyPr vert="horz" wrap="square" lIns="156803" tIns="78402" rIns="156803" bIns="78402" anchor="t">
            <a:spAutoFit/>
          </a:bodyPr>
          <a:lstStyle/>
          <a:p>
            <a:pPr lvl="0">
              <a:lnSpc>
                <a:spcPct val="107000"/>
              </a:lnSpc>
              <a:spcAft>
                <a:spcPts val="800"/>
              </a:spcAft>
            </a:pPr>
            <a:r>
              <a:rPr lang="en-IN" sz="1800" b="1" dirty="0" err="1">
                <a:solidFill>
                  <a:schemeClr val="bg1"/>
                </a:solidFill>
                <a:effectLst/>
                <a:latin typeface="Calibri" panose="020F0502020204030204" pitchFamily="34" charset="0"/>
                <a:ea typeface="Calibri" panose="020F0502020204030204" pitchFamily="34" charset="0"/>
              </a:rPr>
              <a:t>IPL_Tournament</a:t>
            </a:r>
            <a:endParaRPr lang="en-IN" sz="1800" dirty="0">
              <a:solidFill>
                <a:schemeClr val="bg1"/>
              </a:solidFill>
              <a:effectLst/>
              <a:latin typeface="Calibri" panose="020F0502020204030204" pitchFamily="34" charset="0"/>
              <a:ea typeface="Calibri" panose="020F0502020204030204" pitchFamily="34" charset="0"/>
            </a:endParaRPr>
          </a:p>
        </p:txBody>
      </p:sp>
      <p:sp>
        <p:nvSpPr>
          <p:cNvPr id="12321" name="文本框 12320"/>
          <p:cNvSpPr txBox="1"/>
          <p:nvPr/>
        </p:nvSpPr>
        <p:spPr>
          <a:xfrm>
            <a:off x="8376444" y="5032514"/>
            <a:ext cx="1674812" cy="435334"/>
          </a:xfrm>
          <a:prstGeom prst="rect">
            <a:avLst/>
          </a:prstGeom>
          <a:noFill/>
          <a:ln w="9525">
            <a:noFill/>
          </a:ln>
        </p:spPr>
        <p:txBody>
          <a:bodyPr vert="horz" wrap="square" lIns="156803" tIns="78402" rIns="156803" bIns="78402" anchor="t">
            <a:spAutoFit/>
          </a:bodyPr>
          <a:lstStyle/>
          <a:p>
            <a:r>
              <a:rPr lang="en-IN" sz="1800" b="1" dirty="0" err="1">
                <a:solidFill>
                  <a:schemeClr val="bg1"/>
                </a:solidFill>
                <a:effectLst/>
                <a:latin typeface="Calibri" panose="020F0502020204030204" pitchFamily="34" charset="0"/>
                <a:ea typeface="Calibri" panose="020F0502020204030204" pitchFamily="34" charset="0"/>
              </a:rPr>
              <a:t>IPL_Match</a:t>
            </a:r>
            <a:endParaRPr lang="zh-CN" altLang="en-US" sz="1000" dirty="0">
              <a:solidFill>
                <a:schemeClr val="bg1"/>
              </a:solidFill>
              <a:latin typeface="微软雅黑" panose="020B0503020204020204" charset="-122"/>
              <a:ea typeface="微软雅黑" panose="020B0503020204020204" charset="-122"/>
            </a:endParaRPr>
          </a:p>
        </p:txBody>
      </p:sp>
      <p:sp>
        <p:nvSpPr>
          <p:cNvPr id="2" name="TextBox 1">
            <a:extLst>
              <a:ext uri="{FF2B5EF4-FFF2-40B4-BE49-F238E27FC236}">
                <a16:creationId xmlns:a16="http://schemas.microsoft.com/office/drawing/2014/main" id="{08065F7D-EDF1-F8AC-46CD-5C3D838F8B89}"/>
              </a:ext>
            </a:extLst>
          </p:cNvPr>
          <p:cNvSpPr txBox="1"/>
          <p:nvPr/>
        </p:nvSpPr>
        <p:spPr>
          <a:xfrm>
            <a:off x="2797121" y="2888239"/>
            <a:ext cx="1219036" cy="646331"/>
          </a:xfrm>
          <a:prstGeom prst="rect">
            <a:avLst/>
          </a:prstGeom>
          <a:noFill/>
        </p:spPr>
        <p:txBody>
          <a:bodyPr wrap="square" rtlCol="0">
            <a:spAutoFit/>
          </a:bodyPr>
          <a:lstStyle/>
          <a:p>
            <a:r>
              <a:rPr lang="en-IN" sz="1800" b="1" dirty="0" err="1">
                <a:solidFill>
                  <a:schemeClr val="bg1"/>
                </a:solidFill>
                <a:effectLst/>
                <a:latin typeface="Calibri" panose="020F0502020204030204" pitchFamily="34" charset="0"/>
                <a:ea typeface="Calibri" panose="020F0502020204030204" pitchFamily="34" charset="0"/>
              </a:rPr>
              <a:t>IPL_Match_Schedule</a:t>
            </a:r>
            <a:endParaRPr lang="en-IN" dirty="0">
              <a:solidFill>
                <a:schemeClr val="bg1"/>
              </a:solidFill>
            </a:endParaRPr>
          </a:p>
        </p:txBody>
      </p:sp>
      <p:sp>
        <p:nvSpPr>
          <p:cNvPr id="3" name="TextBox 2">
            <a:extLst>
              <a:ext uri="{FF2B5EF4-FFF2-40B4-BE49-F238E27FC236}">
                <a16:creationId xmlns:a16="http://schemas.microsoft.com/office/drawing/2014/main" id="{805FBAA1-D322-69CA-794D-4066E4570FEE}"/>
              </a:ext>
            </a:extLst>
          </p:cNvPr>
          <p:cNvSpPr txBox="1"/>
          <p:nvPr/>
        </p:nvSpPr>
        <p:spPr>
          <a:xfrm>
            <a:off x="4287837" y="3990845"/>
            <a:ext cx="1373551" cy="646331"/>
          </a:xfrm>
          <a:prstGeom prst="rect">
            <a:avLst/>
          </a:prstGeom>
          <a:noFill/>
        </p:spPr>
        <p:txBody>
          <a:bodyPr wrap="square" rtlCol="0">
            <a:spAutoFit/>
          </a:bodyPr>
          <a:lstStyle/>
          <a:p>
            <a:r>
              <a:rPr lang="en-IN" sz="1800" b="1" dirty="0" err="1">
                <a:solidFill>
                  <a:schemeClr val="bg1"/>
                </a:solidFill>
                <a:effectLst/>
                <a:latin typeface="Calibri" panose="020F0502020204030204" pitchFamily="34" charset="0"/>
                <a:ea typeface="Calibri" panose="020F0502020204030204" pitchFamily="34" charset="0"/>
              </a:rPr>
              <a:t>IPL_Bidder_Details</a:t>
            </a:r>
            <a:endParaRPr lang="en-IN" dirty="0">
              <a:solidFill>
                <a:schemeClr val="bg1"/>
              </a:solidFill>
            </a:endParaRPr>
          </a:p>
        </p:txBody>
      </p:sp>
      <p:sp>
        <p:nvSpPr>
          <p:cNvPr id="4" name="TextBox 3">
            <a:extLst>
              <a:ext uri="{FF2B5EF4-FFF2-40B4-BE49-F238E27FC236}">
                <a16:creationId xmlns:a16="http://schemas.microsoft.com/office/drawing/2014/main" id="{1BAD3A29-E2A0-1D84-C11E-C15882E1F5AC}"/>
              </a:ext>
            </a:extLst>
          </p:cNvPr>
          <p:cNvSpPr txBox="1"/>
          <p:nvPr/>
        </p:nvSpPr>
        <p:spPr>
          <a:xfrm>
            <a:off x="5116513" y="3012911"/>
            <a:ext cx="2217849" cy="646331"/>
          </a:xfrm>
          <a:prstGeom prst="rect">
            <a:avLst/>
          </a:prstGeom>
          <a:noFill/>
        </p:spPr>
        <p:txBody>
          <a:bodyPr wrap="square" rtlCol="0">
            <a:spAutoFit/>
          </a:bodyPr>
          <a:lstStyle/>
          <a:p>
            <a:r>
              <a:rPr lang="en-IN" sz="1800" b="1" dirty="0" err="1">
                <a:solidFill>
                  <a:schemeClr val="bg1"/>
                </a:solidFill>
                <a:effectLst/>
                <a:latin typeface="Calibri" panose="020F0502020204030204" pitchFamily="34" charset="0"/>
                <a:ea typeface="Calibri" panose="020F0502020204030204" pitchFamily="34" charset="0"/>
              </a:rPr>
              <a:t>IPL_Bidding_Details</a:t>
            </a:r>
            <a:endParaRPr lang="en-IN" sz="1800" dirty="0">
              <a:solidFill>
                <a:schemeClr val="bg1"/>
              </a:solidFill>
              <a:effectLst/>
              <a:latin typeface="Calibri" panose="020F0502020204030204" pitchFamily="34"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2A661146-36BA-74B9-7F6F-CCC907695D42}"/>
              </a:ext>
            </a:extLst>
          </p:cNvPr>
          <p:cNvSpPr txBox="1"/>
          <p:nvPr/>
        </p:nvSpPr>
        <p:spPr>
          <a:xfrm>
            <a:off x="6713725" y="3951126"/>
            <a:ext cx="1957968" cy="369332"/>
          </a:xfrm>
          <a:prstGeom prst="rect">
            <a:avLst/>
          </a:prstGeom>
          <a:noFill/>
        </p:spPr>
        <p:txBody>
          <a:bodyPr wrap="square" rtlCol="0">
            <a:spAutoFit/>
          </a:bodyPr>
          <a:lstStyle/>
          <a:p>
            <a:r>
              <a:rPr lang="en-IN" sz="1800" b="1" dirty="0" err="1">
                <a:solidFill>
                  <a:schemeClr val="bg1"/>
                </a:solidFill>
                <a:effectLst/>
                <a:latin typeface="Calibri" panose="020F0502020204030204" pitchFamily="34" charset="0"/>
                <a:ea typeface="Calibri" panose="020F0502020204030204" pitchFamily="34" charset="0"/>
              </a:rPr>
              <a:t>IPL_Bidder_Points</a:t>
            </a:r>
            <a:endParaRPr lang="en-IN" dirty="0">
              <a:solidFill>
                <a:schemeClr val="bg1"/>
              </a:solidFill>
            </a:endParaRPr>
          </a:p>
        </p:txBody>
      </p:sp>
      <p:sp>
        <p:nvSpPr>
          <p:cNvPr id="6" name="TextBox 5">
            <a:extLst>
              <a:ext uri="{FF2B5EF4-FFF2-40B4-BE49-F238E27FC236}">
                <a16:creationId xmlns:a16="http://schemas.microsoft.com/office/drawing/2014/main" id="{78A1454E-2D24-8E33-5A49-38AB7704D9F5}"/>
              </a:ext>
            </a:extLst>
          </p:cNvPr>
          <p:cNvSpPr txBox="1"/>
          <p:nvPr/>
        </p:nvSpPr>
        <p:spPr>
          <a:xfrm>
            <a:off x="8004560" y="3060700"/>
            <a:ext cx="2411524" cy="369332"/>
          </a:xfrm>
          <a:prstGeom prst="rect">
            <a:avLst/>
          </a:prstGeom>
          <a:noFill/>
        </p:spPr>
        <p:txBody>
          <a:bodyPr wrap="square" rtlCol="0">
            <a:spAutoFit/>
          </a:bodyPr>
          <a:lstStyle/>
          <a:p>
            <a:r>
              <a:rPr lang="en-IN" sz="1800" b="1" dirty="0" err="1">
                <a:solidFill>
                  <a:schemeClr val="bg1"/>
                </a:solidFill>
                <a:effectLst/>
                <a:latin typeface="Calibri" panose="020F0502020204030204" pitchFamily="34" charset="0"/>
                <a:ea typeface="Calibri" panose="020F0502020204030204" pitchFamily="34" charset="0"/>
              </a:rPr>
              <a:t>IPL_Team_Standings</a:t>
            </a:r>
            <a:endParaRPr lang="en-IN" dirty="0">
              <a:solidFill>
                <a:schemeClr val="bg1"/>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b="-156"/>
          </a:stretch>
        </a:blipFill>
        <a:effectLst/>
      </p:bgPr>
    </p:bg>
    <p:spTree>
      <p:nvGrpSpPr>
        <p:cNvPr id="1" name=""/>
        <p:cNvGrpSpPr/>
        <p:nvPr/>
      </p:nvGrpSpPr>
      <p:grpSpPr>
        <a:xfrm>
          <a:off x="0" y="0"/>
          <a:ext cx="0" cy="0"/>
          <a:chOff x="0" y="0"/>
          <a:chExt cx="0" cy="0"/>
        </a:xfrm>
      </p:grpSpPr>
      <p:sp>
        <p:nvSpPr>
          <p:cNvPr id="3" name="矩形 2"/>
          <p:cNvSpPr/>
          <p:nvPr/>
        </p:nvSpPr>
        <p:spPr>
          <a:xfrm>
            <a:off x="-5080" y="-19050"/>
            <a:ext cx="12205335" cy="6883400"/>
          </a:xfrm>
          <a:prstGeom prst="rect">
            <a:avLst/>
          </a:prstGeom>
          <a:solidFill>
            <a:schemeClr val="tx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a:extLst>
              <a:ext uri="{FF2B5EF4-FFF2-40B4-BE49-F238E27FC236}">
                <a16:creationId xmlns:a16="http://schemas.microsoft.com/office/drawing/2014/main" id="{998B8768-1B43-7209-B0BF-30ED277C7F2F}"/>
              </a:ext>
            </a:extLst>
          </p:cNvPr>
          <p:cNvPicPr>
            <a:picLocks noChangeAspect="1"/>
          </p:cNvPicPr>
          <p:nvPr/>
        </p:nvPicPr>
        <p:blipFill>
          <a:blip r:embed="rId3"/>
          <a:stretch>
            <a:fillRect/>
          </a:stretch>
        </p:blipFill>
        <p:spPr>
          <a:xfrm>
            <a:off x="134008" y="628931"/>
            <a:ext cx="7842730" cy="4881117"/>
          </a:xfrm>
          <a:prstGeom prst="rect">
            <a:avLst/>
          </a:prstGeom>
        </p:spPr>
      </p:pic>
      <p:sp>
        <p:nvSpPr>
          <p:cNvPr id="5" name="TextBox 4">
            <a:extLst>
              <a:ext uri="{FF2B5EF4-FFF2-40B4-BE49-F238E27FC236}">
                <a16:creationId xmlns:a16="http://schemas.microsoft.com/office/drawing/2014/main" id="{29D61C38-C351-9057-0C0E-0CB01C77EFA4}"/>
              </a:ext>
            </a:extLst>
          </p:cNvPr>
          <p:cNvSpPr txBox="1"/>
          <p:nvPr/>
        </p:nvSpPr>
        <p:spPr>
          <a:xfrm>
            <a:off x="8726214" y="3957145"/>
            <a:ext cx="2215055" cy="1077218"/>
          </a:xfrm>
          <a:prstGeom prst="rect">
            <a:avLst/>
          </a:prstGeom>
          <a:noFill/>
        </p:spPr>
        <p:txBody>
          <a:bodyPr wrap="square" rtlCol="0">
            <a:spAutoFit/>
          </a:bodyPr>
          <a:lstStyle/>
          <a:p>
            <a:r>
              <a:rPr lang="en-US" sz="3200" dirty="0">
                <a:solidFill>
                  <a:schemeClr val="bg1"/>
                </a:solidFill>
              </a:rPr>
              <a:t>ER DIAGRAM</a:t>
            </a:r>
            <a:endParaRPr lang="en-IN" sz="3200" dirty="0">
              <a:solidFill>
                <a:schemeClr val="bg1"/>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0242" name="矩形 10241"/>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10243" name="矩形 10242"/>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10244" name="文本框 10243"/>
          <p:cNvSpPr txBox="1"/>
          <p:nvPr/>
        </p:nvSpPr>
        <p:spPr>
          <a:xfrm>
            <a:off x="55180" y="381000"/>
            <a:ext cx="2367346" cy="954107"/>
          </a:xfrm>
          <a:prstGeom prst="rect">
            <a:avLst/>
          </a:prstGeom>
          <a:noFill/>
          <a:ln w="9525">
            <a:noFill/>
          </a:ln>
        </p:spPr>
        <p:txBody>
          <a:bodyPr wrap="square" anchor="t">
            <a:spAutoFit/>
          </a:bodyPr>
          <a:lstStyle/>
          <a:p>
            <a:pPr algn="r"/>
            <a:r>
              <a:rPr lang="en-US" altLang="zh-CN" sz="2800" b="1" dirty="0">
                <a:solidFill>
                  <a:srgbClr val="C00000"/>
                </a:solidFill>
                <a:ea typeface="微软雅黑" panose="020B0503020204020204" charset="-122"/>
              </a:rPr>
              <a:t>PROBLEM</a:t>
            </a:r>
            <a:r>
              <a:rPr lang="zh-CN" altLang="en-US" sz="2800" b="1" dirty="0">
                <a:solidFill>
                  <a:srgbClr val="C00000"/>
                </a:solidFill>
                <a:ea typeface="微软雅黑" panose="020B0503020204020204" charset="-122"/>
              </a:rPr>
              <a:t> </a:t>
            </a:r>
            <a:r>
              <a:rPr lang="en-US" altLang="zh-CN" sz="2800" b="1" dirty="0">
                <a:solidFill>
                  <a:srgbClr val="C00000"/>
                </a:solidFill>
                <a:ea typeface="微软雅黑" panose="020B0503020204020204" charset="-122"/>
              </a:rPr>
              <a:t>STATEMENT</a:t>
            </a:r>
            <a:endParaRPr lang="zh-CN" altLang="en-US" sz="2800" b="1" dirty="0">
              <a:solidFill>
                <a:srgbClr val="C00000"/>
              </a:solidFill>
              <a:latin typeface="Arial" panose="020B0604020202020204" pitchFamily="34" charset="0"/>
              <a:ea typeface="微软雅黑" panose="020B0503020204020204" charset="-122"/>
            </a:endParaRPr>
          </a:p>
        </p:txBody>
      </p:sp>
      <p:sp>
        <p:nvSpPr>
          <p:cNvPr id="10245" name="文本框 10244"/>
          <p:cNvSpPr txBox="1"/>
          <p:nvPr/>
        </p:nvSpPr>
        <p:spPr>
          <a:xfrm>
            <a:off x="2422526" y="371256"/>
            <a:ext cx="8864600" cy="923330"/>
          </a:xfrm>
          <a:prstGeom prst="rect">
            <a:avLst/>
          </a:prstGeom>
          <a:noFill/>
          <a:ln w="9525">
            <a:noFill/>
          </a:ln>
        </p:spPr>
        <p:txBody>
          <a:bodyPr vert="horz" wrap="square" anchor="t">
            <a:spAutoFit/>
          </a:bodyPr>
          <a:lstStyle/>
          <a:p>
            <a:r>
              <a:rPr lang="en-US" dirty="0">
                <a:latin typeface="Microsoft YaHei" panose="020B0503020204020204" pitchFamily="34" charset="-122"/>
                <a:ea typeface="Microsoft YaHei" panose="020B0503020204020204" pitchFamily="34" charset="-122"/>
                <a:cs typeface="Microsoft Himalaya" panose="01010100010101010101" pitchFamily="2" charset="0"/>
              </a:rPr>
              <a:t>The problem statement is to use various </a:t>
            </a:r>
            <a:r>
              <a:rPr lang="en-US" dirty="0" err="1">
                <a:latin typeface="Microsoft YaHei" panose="020B0503020204020204" pitchFamily="34" charset="-122"/>
                <a:ea typeface="Microsoft YaHei" panose="020B0503020204020204" pitchFamily="34" charset="-122"/>
                <a:cs typeface="Microsoft Himalaya" panose="01010100010101010101" pitchFamily="2" charset="0"/>
              </a:rPr>
              <a:t>sql</a:t>
            </a:r>
            <a:r>
              <a:rPr lang="en-US" dirty="0">
                <a:latin typeface="Microsoft YaHei" panose="020B0503020204020204" pitchFamily="34" charset="-122"/>
                <a:ea typeface="Microsoft YaHei" panose="020B0503020204020204" pitchFamily="34" charset="-122"/>
                <a:cs typeface="Microsoft Himalaya" panose="01010100010101010101" pitchFamily="2" charset="0"/>
              </a:rPr>
              <a:t> queries to find out the various insights the data set provides.</a:t>
            </a:r>
            <a:endParaRPr lang="en-IN" dirty="0">
              <a:latin typeface="Microsoft YaHei" panose="020B0503020204020204" pitchFamily="34" charset="-122"/>
              <a:ea typeface="Microsoft YaHei" panose="020B0503020204020204" pitchFamily="34" charset="-122"/>
              <a:cs typeface="Microsoft Himalaya" panose="01010100010101010101" pitchFamily="2" charset="0"/>
            </a:endParaRPr>
          </a:p>
          <a:p>
            <a:endParaRPr lang="zh-CN" altLang="en-US" dirty="0">
              <a:solidFill>
                <a:srgbClr val="C00000"/>
              </a:solidFill>
              <a:latin typeface="Arial" panose="020B0604020202020204" pitchFamily="34" charset="0"/>
            </a:endParaRPr>
          </a:p>
        </p:txBody>
      </p:sp>
      <p:pic>
        <p:nvPicPr>
          <p:cNvPr id="10246" name="图片 10245" descr="F:\IPL模板\板球4.jpg板球4"/>
          <p:cNvPicPr>
            <a:picLocks noChangeAspect="1"/>
          </p:cNvPicPr>
          <p:nvPr/>
        </p:nvPicPr>
        <p:blipFill>
          <a:blip r:embed="rId3"/>
          <a:srcRect/>
          <a:stretch>
            <a:fillRect/>
          </a:stretch>
        </p:blipFill>
        <p:spPr>
          <a:xfrm>
            <a:off x="1252697" y="2032000"/>
            <a:ext cx="5189220" cy="3462338"/>
          </a:xfrm>
          <a:prstGeom prst="rect">
            <a:avLst/>
          </a:prstGeom>
          <a:noFill/>
          <a:ln w="9525">
            <a:noFill/>
          </a:ln>
        </p:spPr>
      </p:pic>
      <p:sp>
        <p:nvSpPr>
          <p:cNvPr id="10247" name="文本框 10246"/>
          <p:cNvSpPr txBox="1"/>
          <p:nvPr/>
        </p:nvSpPr>
        <p:spPr>
          <a:xfrm>
            <a:off x="7221538" y="1754961"/>
            <a:ext cx="4249737" cy="3567900"/>
          </a:xfrm>
          <a:prstGeom prst="rect">
            <a:avLst/>
          </a:prstGeom>
          <a:noFill/>
          <a:ln w="9525">
            <a:noFill/>
          </a:ln>
        </p:spPr>
        <p:txBody>
          <a:bodyPr vert="horz" wrap="square" anchor="t">
            <a:spAutoFit/>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rPr>
              <a:t>Pie-in-the-Sky</a:t>
            </a:r>
            <a:endParaRPr lang="en-IN" sz="18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1800" b="1" dirty="0">
                <a:effectLst/>
                <a:latin typeface="Calibri" panose="020F0502020204030204" pitchFamily="34" charset="0"/>
                <a:ea typeface="Calibri" panose="020F0502020204030204" pitchFamily="34" charset="0"/>
              </a:rPr>
              <a:t>IPL Match Bidding App</a:t>
            </a:r>
            <a:endParaRPr lang="en-IN" sz="1800" dirty="0">
              <a:effectLst/>
              <a:latin typeface="Calibri" panose="020F0502020204030204" pitchFamily="34" charset="0"/>
              <a:ea typeface="Calibri" panose="020F0502020204030204" pitchFamily="34" charset="0"/>
            </a:endParaRPr>
          </a:p>
          <a:p>
            <a:endParaRPr lang="en-US" altLang="zh-CN" sz="1200" dirty="0">
              <a:solidFill>
                <a:schemeClr val="bg1"/>
              </a:solidFill>
              <a:ea typeface="微软雅黑" panose="020B0503020204020204" charset="-122"/>
            </a:endParaRPr>
          </a:p>
          <a:p>
            <a:r>
              <a:rPr lang="en-IN" sz="1800" dirty="0">
                <a:effectLst/>
                <a:latin typeface="Microsoft YaHei" panose="020B0503020204020204" pitchFamily="34" charset="-122"/>
                <a:ea typeface="Microsoft YaHei" panose="020B0503020204020204" pitchFamily="34" charset="-122"/>
              </a:rPr>
              <a:t>Pie-in-the-Sky is a mobile app that is used for bidding for IPL matches legally. Any registered user can bid for any of the IPL matches listed in it. The app shows the match details which include the playing team, the venue of the match, and the current standing of the teams on the points table. </a:t>
            </a:r>
            <a:endParaRPr lang="zh-CN" altLang="en-US"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0242" name="矩形 10241"/>
          <p:cNvSpPr/>
          <p:nvPr/>
        </p:nvSpPr>
        <p:spPr>
          <a:xfrm>
            <a:off x="-28575" y="6300788"/>
            <a:ext cx="12268200" cy="581025"/>
          </a:xfrm>
          <a:prstGeom prst="rect">
            <a:avLst/>
          </a:prstGeom>
          <a:solidFill>
            <a:srgbClr val="4D4D4D">
              <a:alpha val="100000"/>
            </a:srgbClr>
          </a:solidFill>
          <a:ln w="9525">
            <a:noFill/>
          </a:ln>
        </p:spPr>
        <p:txBody>
          <a:bodyPr/>
          <a:lstStyle/>
          <a:p>
            <a:endParaRPr lang="zh-CN" altLang="en-US"/>
          </a:p>
        </p:txBody>
      </p:sp>
      <p:sp>
        <p:nvSpPr>
          <p:cNvPr id="10243" name="矩形 10242"/>
          <p:cNvSpPr/>
          <p:nvPr/>
        </p:nvSpPr>
        <p:spPr>
          <a:xfrm>
            <a:off x="365125" y="1638300"/>
            <a:ext cx="11480800" cy="4202113"/>
          </a:xfrm>
          <a:prstGeom prst="rect">
            <a:avLst/>
          </a:prstGeom>
          <a:solidFill>
            <a:srgbClr val="C00000">
              <a:alpha val="100000"/>
            </a:srgbClr>
          </a:solidFill>
          <a:ln w="9525">
            <a:noFill/>
          </a:ln>
        </p:spPr>
        <p:txBody>
          <a:bodyPr/>
          <a:lstStyle/>
          <a:p>
            <a:endParaRPr lang="zh-CN" altLang="en-US"/>
          </a:p>
        </p:txBody>
      </p:sp>
      <p:sp>
        <p:nvSpPr>
          <p:cNvPr id="10244" name="文本框 10243"/>
          <p:cNvSpPr txBox="1"/>
          <p:nvPr/>
        </p:nvSpPr>
        <p:spPr>
          <a:xfrm>
            <a:off x="208281" y="381000"/>
            <a:ext cx="2117134" cy="954107"/>
          </a:xfrm>
          <a:prstGeom prst="rect">
            <a:avLst/>
          </a:prstGeom>
          <a:noFill/>
          <a:ln w="9525">
            <a:noFill/>
          </a:ln>
        </p:spPr>
        <p:txBody>
          <a:bodyPr wrap="square" anchor="t">
            <a:spAutoFit/>
          </a:bodyPr>
          <a:lstStyle/>
          <a:p>
            <a:pPr algn="r"/>
            <a:r>
              <a:rPr lang="en-US" altLang="zh-CN" sz="2800" b="1" dirty="0">
                <a:solidFill>
                  <a:srgbClr val="C00000"/>
                </a:solidFill>
                <a:latin typeface="Arial" panose="020B0604020202020204" pitchFamily="34" charset="0"/>
                <a:ea typeface="微软雅黑" panose="020B0503020204020204" charset="-122"/>
              </a:rPr>
              <a:t>DATABASE ANALYSIS </a:t>
            </a:r>
            <a:endParaRPr lang="zh-CN" altLang="en-US" sz="2800" b="1" dirty="0">
              <a:solidFill>
                <a:srgbClr val="C00000"/>
              </a:solidFill>
              <a:latin typeface="Arial" panose="020B0604020202020204" pitchFamily="34" charset="0"/>
              <a:ea typeface="微软雅黑" panose="020B0503020204020204" charset="-122"/>
            </a:endParaRPr>
          </a:p>
        </p:txBody>
      </p:sp>
      <p:sp>
        <p:nvSpPr>
          <p:cNvPr id="10247" name="文本框 10246"/>
          <p:cNvSpPr txBox="1"/>
          <p:nvPr/>
        </p:nvSpPr>
        <p:spPr>
          <a:xfrm>
            <a:off x="630622" y="1907628"/>
            <a:ext cx="10840654" cy="1477328"/>
          </a:xfrm>
          <a:prstGeom prst="rect">
            <a:avLst/>
          </a:prstGeom>
          <a:noFill/>
          <a:ln w="9525">
            <a:noFill/>
          </a:ln>
        </p:spPr>
        <p:txBody>
          <a:bodyPr vert="horz" wrap="square" anchor="t">
            <a:spAutoFit/>
          </a:bodyPr>
          <a:lstStyle/>
          <a:p>
            <a:r>
              <a:rPr lang="en-US" altLang="zh-CN" dirty="0">
                <a:solidFill>
                  <a:schemeClr val="bg1"/>
                </a:solidFill>
                <a:latin typeface="Arial" panose="020B0604020202020204" pitchFamily="34" charset="0"/>
                <a:ea typeface="微软雅黑" panose="020B0503020204020204" charset="-122"/>
              </a:rPr>
              <a:t>The database is quite simple to </a:t>
            </a:r>
            <a:r>
              <a:rPr lang="en-US" altLang="zh-CN" dirty="0">
                <a:solidFill>
                  <a:schemeClr val="bg1"/>
                </a:solidFill>
                <a:ea typeface="微软雅黑" panose="020B0503020204020204" charset="-122"/>
              </a:rPr>
              <a:t>understand since the tables are well organized and the ER diagram helps us to link one entity to another.</a:t>
            </a:r>
          </a:p>
          <a:p>
            <a:r>
              <a:rPr lang="en-US" altLang="zh-CN" dirty="0">
                <a:solidFill>
                  <a:schemeClr val="bg1"/>
                </a:solidFill>
                <a:latin typeface="Arial" panose="020B0604020202020204" pitchFamily="34" charset="0"/>
                <a:ea typeface="微软雅黑" panose="020B0503020204020204" charset="-122"/>
              </a:rPr>
              <a:t>There are a total of 12 tables related to IPL matches , bidding, teams and their players.</a:t>
            </a:r>
          </a:p>
          <a:p>
            <a:r>
              <a:rPr lang="en-US" altLang="zh-CN" dirty="0">
                <a:solidFill>
                  <a:schemeClr val="bg1"/>
                </a:solidFill>
                <a:latin typeface="Arial" panose="020B0604020202020204" pitchFamily="34" charset="0"/>
                <a:ea typeface="微软雅黑" panose="020B0503020204020204" charset="-122"/>
              </a:rPr>
              <a:t>We are hence required to </a:t>
            </a:r>
            <a:r>
              <a:rPr lang="en-US" altLang="zh-CN" dirty="0" err="1">
                <a:solidFill>
                  <a:schemeClr val="bg1"/>
                </a:solidFill>
                <a:latin typeface="Arial" panose="020B0604020202020204" pitchFamily="34" charset="0"/>
                <a:ea typeface="微软雅黑" panose="020B0503020204020204" charset="-122"/>
              </a:rPr>
              <a:t>analyse</a:t>
            </a:r>
            <a:r>
              <a:rPr lang="en-US" altLang="zh-CN" dirty="0">
                <a:solidFill>
                  <a:schemeClr val="bg1"/>
                </a:solidFill>
                <a:latin typeface="Arial" panose="020B0604020202020204" pitchFamily="34" charset="0"/>
                <a:ea typeface="微软雅黑" panose="020B0503020204020204" charset="-122"/>
              </a:rPr>
              <a:t> the database and come to conclusions with the outputs.</a:t>
            </a:r>
          </a:p>
          <a:p>
            <a:endParaRPr lang="zh-CN"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465529140"/>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3811" y="712"/>
            <a:ext cx="2251075"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BIDDER WINS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847178" y="1217682"/>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6" name="文本框 11266">
            <a:extLst>
              <a:ext uri="{FF2B5EF4-FFF2-40B4-BE49-F238E27FC236}">
                <a16:creationId xmlns:a16="http://schemas.microsoft.com/office/drawing/2014/main" id="{322E343A-B586-7759-9B09-44A7827A67F4}"/>
              </a:ext>
            </a:extLst>
          </p:cNvPr>
          <p:cNvSpPr txBox="1"/>
          <p:nvPr/>
        </p:nvSpPr>
        <p:spPr>
          <a:xfrm>
            <a:off x="480848" y="3290450"/>
            <a:ext cx="2410541" cy="646331"/>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MATCHES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560580" y="3936781"/>
            <a:ext cx="2251075" cy="0"/>
          </a:xfrm>
          <a:prstGeom prst="line">
            <a:avLst/>
          </a:prstGeom>
          <a:ln w="38100" cap="flat" cmpd="sng">
            <a:solidFill>
              <a:srgbClr val="C00000"/>
            </a:solidFill>
            <a:prstDash val="solid"/>
            <a:bevel/>
            <a:headEnd type="none" w="med" len="med"/>
            <a:tailEnd type="none" w="med" len="med"/>
          </a:ln>
        </p:spPr>
      </p:sp>
      <p:sp>
        <p:nvSpPr>
          <p:cNvPr id="14" name="文本框 11266">
            <a:extLst>
              <a:ext uri="{FF2B5EF4-FFF2-40B4-BE49-F238E27FC236}">
                <a16:creationId xmlns:a16="http://schemas.microsoft.com/office/drawing/2014/main" id="{011DA60B-0D26-26F3-E2A0-CF89D261AD09}"/>
              </a:ext>
            </a:extLst>
          </p:cNvPr>
          <p:cNvSpPr txBox="1"/>
          <p:nvPr/>
        </p:nvSpPr>
        <p:spPr>
          <a:xfrm>
            <a:off x="6729116" y="1894563"/>
            <a:ext cx="2251075"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TEAM BIDS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5" name="直接连接符 11268">
            <a:extLst>
              <a:ext uri="{FF2B5EF4-FFF2-40B4-BE49-F238E27FC236}">
                <a16:creationId xmlns:a16="http://schemas.microsoft.com/office/drawing/2014/main" id="{61668CB0-F988-6AFF-7638-8297AFE6C612}"/>
              </a:ext>
            </a:extLst>
          </p:cNvPr>
          <p:cNvSpPr/>
          <p:nvPr/>
        </p:nvSpPr>
        <p:spPr>
          <a:xfrm>
            <a:off x="7370732" y="3290450"/>
            <a:ext cx="2251075" cy="0"/>
          </a:xfrm>
          <a:prstGeom prst="line">
            <a:avLst/>
          </a:prstGeom>
          <a:ln w="38100" cap="flat" cmpd="sng">
            <a:solidFill>
              <a:srgbClr val="C00000"/>
            </a:solidFill>
            <a:prstDash val="solid"/>
            <a:bevel/>
            <a:headEnd type="none" w="med" len="med"/>
            <a:tailEnd type="none" w="med" len="med"/>
          </a:ln>
        </p:spPr>
      </p:sp>
      <p:pic>
        <p:nvPicPr>
          <p:cNvPr id="18" name="Picture 17">
            <a:extLst>
              <a:ext uri="{FF2B5EF4-FFF2-40B4-BE49-F238E27FC236}">
                <a16:creationId xmlns:a16="http://schemas.microsoft.com/office/drawing/2014/main" id="{A514BA17-ACF0-FA33-AD52-9024E0DE1C6C}"/>
              </a:ext>
            </a:extLst>
          </p:cNvPr>
          <p:cNvPicPr>
            <a:picLocks noChangeAspect="1"/>
          </p:cNvPicPr>
          <p:nvPr/>
        </p:nvPicPr>
        <p:blipFill>
          <a:blip r:embed="rId3"/>
          <a:stretch>
            <a:fillRect/>
          </a:stretch>
        </p:blipFill>
        <p:spPr>
          <a:xfrm>
            <a:off x="608264" y="1330118"/>
            <a:ext cx="5692633" cy="2019475"/>
          </a:xfrm>
          <a:prstGeom prst="rect">
            <a:avLst/>
          </a:prstGeom>
        </p:spPr>
      </p:pic>
      <p:pic>
        <p:nvPicPr>
          <p:cNvPr id="20" name="Picture 19">
            <a:extLst>
              <a:ext uri="{FF2B5EF4-FFF2-40B4-BE49-F238E27FC236}">
                <a16:creationId xmlns:a16="http://schemas.microsoft.com/office/drawing/2014/main" id="{0628510F-54DA-CAC2-AE56-7CE64BA54CB6}"/>
              </a:ext>
            </a:extLst>
          </p:cNvPr>
          <p:cNvPicPr>
            <a:picLocks noChangeAspect="1"/>
          </p:cNvPicPr>
          <p:nvPr/>
        </p:nvPicPr>
        <p:blipFill>
          <a:blip r:embed="rId4"/>
          <a:stretch>
            <a:fillRect/>
          </a:stretch>
        </p:blipFill>
        <p:spPr>
          <a:xfrm>
            <a:off x="480848" y="4292254"/>
            <a:ext cx="5966977" cy="670618"/>
          </a:xfrm>
          <a:prstGeom prst="rect">
            <a:avLst/>
          </a:prstGeom>
        </p:spPr>
      </p:pic>
      <p:pic>
        <p:nvPicPr>
          <p:cNvPr id="22" name="Picture 21">
            <a:extLst>
              <a:ext uri="{FF2B5EF4-FFF2-40B4-BE49-F238E27FC236}">
                <a16:creationId xmlns:a16="http://schemas.microsoft.com/office/drawing/2014/main" id="{CD26A12D-CF3C-409D-0EA6-9200582652C2}"/>
              </a:ext>
            </a:extLst>
          </p:cNvPr>
          <p:cNvPicPr>
            <a:picLocks noChangeAspect="1"/>
          </p:cNvPicPr>
          <p:nvPr/>
        </p:nvPicPr>
        <p:blipFill>
          <a:blip r:embed="rId5"/>
          <a:stretch>
            <a:fillRect/>
          </a:stretch>
        </p:blipFill>
        <p:spPr>
          <a:xfrm>
            <a:off x="7370732" y="3541160"/>
            <a:ext cx="3894157" cy="64013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b="-156"/>
          </a:stretch>
        </a:blipFill>
        <a:effectLst/>
      </p:bgPr>
    </p:bg>
    <p:spTree>
      <p:nvGrpSpPr>
        <p:cNvPr id="1" name=""/>
        <p:cNvGrpSpPr/>
        <p:nvPr/>
      </p:nvGrpSpPr>
      <p:grpSpPr>
        <a:xfrm>
          <a:off x="0" y="0"/>
          <a:ext cx="0" cy="0"/>
          <a:chOff x="0" y="0"/>
          <a:chExt cx="0" cy="0"/>
        </a:xfrm>
      </p:grpSpPr>
      <p:sp>
        <p:nvSpPr>
          <p:cNvPr id="11266" name="直角三角形 1"/>
          <p:cNvSpPr/>
          <p:nvPr/>
        </p:nvSpPr>
        <p:spPr>
          <a:xfrm rot="10800000">
            <a:off x="7573963" y="-28575"/>
            <a:ext cx="4656137" cy="4656138"/>
          </a:xfrm>
          <a:prstGeom prst="rtTriangle">
            <a:avLst/>
          </a:prstGeom>
          <a:solidFill>
            <a:srgbClr val="C00000">
              <a:alpha val="50000"/>
            </a:srgb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sp>
        <p:nvSpPr>
          <p:cNvPr id="11267" name="文本框 11266"/>
          <p:cNvSpPr txBox="1"/>
          <p:nvPr/>
        </p:nvSpPr>
        <p:spPr>
          <a:xfrm>
            <a:off x="763811" y="712"/>
            <a:ext cx="2251075"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BIDDER WINS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1268" name="文本框 11267"/>
          <p:cNvSpPr txBox="1"/>
          <p:nvPr/>
        </p:nvSpPr>
        <p:spPr>
          <a:xfrm>
            <a:off x="847178" y="1268647"/>
            <a:ext cx="2251075" cy="1015663"/>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We can see that </a:t>
            </a:r>
            <a:r>
              <a:rPr lang="en-US" altLang="zh-CN" sz="1200" dirty="0" err="1">
                <a:solidFill>
                  <a:srgbClr val="FFFFFF"/>
                </a:solidFill>
                <a:latin typeface="Arial" panose="020B0604020202020204" pitchFamily="34" charset="0"/>
                <a:ea typeface="微软雅黑" panose="020B0503020204020204" charset="-122"/>
              </a:rPr>
              <a:t>Megaduta</a:t>
            </a:r>
            <a:r>
              <a:rPr lang="en-US" altLang="zh-CN" sz="1200" dirty="0">
                <a:solidFill>
                  <a:srgbClr val="FFFFFF"/>
                </a:solidFill>
                <a:latin typeface="Arial" panose="020B0604020202020204" pitchFamily="34" charset="0"/>
                <a:ea typeface="微软雅黑" panose="020B0503020204020204" charset="-122"/>
              </a:rPr>
              <a:t> </a:t>
            </a:r>
            <a:r>
              <a:rPr lang="en-US" altLang="zh-CN" sz="1200" dirty="0" err="1">
                <a:solidFill>
                  <a:srgbClr val="FFFFFF"/>
                </a:solidFill>
                <a:latin typeface="Arial" panose="020B0604020202020204" pitchFamily="34" charset="0"/>
                <a:ea typeface="微软雅黑" panose="020B0503020204020204" charset="-122"/>
              </a:rPr>
              <a:t>Dheer</a:t>
            </a:r>
            <a:r>
              <a:rPr lang="en-US" altLang="zh-CN" sz="1200" dirty="0">
                <a:solidFill>
                  <a:srgbClr val="FFFFFF"/>
                </a:solidFill>
                <a:latin typeface="Arial" panose="020B0604020202020204" pitchFamily="34" charset="0"/>
                <a:ea typeface="微软雅黑" panose="020B0503020204020204" charset="-122"/>
              </a:rPr>
              <a:t> is at the first spot with 100% wins followed by </a:t>
            </a:r>
            <a:r>
              <a:rPr lang="en-US" altLang="zh-CN" sz="1200" dirty="0" err="1">
                <a:solidFill>
                  <a:srgbClr val="FFFFFF"/>
                </a:solidFill>
                <a:latin typeface="Arial" panose="020B0604020202020204" pitchFamily="34" charset="0"/>
                <a:ea typeface="微软雅黑" panose="020B0503020204020204" charset="-122"/>
              </a:rPr>
              <a:t>Aryabhatta</a:t>
            </a:r>
            <a:r>
              <a:rPr lang="en-US" altLang="zh-CN" sz="1200" dirty="0">
                <a:solidFill>
                  <a:srgbClr val="FFFFFF"/>
                </a:solidFill>
                <a:latin typeface="Arial" panose="020B0604020202020204" pitchFamily="34" charset="0"/>
                <a:ea typeface="微软雅黑" panose="020B0503020204020204" charset="-122"/>
              </a:rPr>
              <a:t> </a:t>
            </a:r>
            <a:r>
              <a:rPr lang="en-US" altLang="zh-CN" sz="1200" dirty="0" err="1">
                <a:solidFill>
                  <a:srgbClr val="FFFFFF"/>
                </a:solidFill>
                <a:latin typeface="Arial" panose="020B0604020202020204" pitchFamily="34" charset="0"/>
                <a:ea typeface="微软雅黑" panose="020B0503020204020204" charset="-122"/>
              </a:rPr>
              <a:t>Parachure</a:t>
            </a:r>
            <a:r>
              <a:rPr lang="en-US" altLang="zh-CN" sz="1200" dirty="0">
                <a:solidFill>
                  <a:srgbClr val="FFFFFF"/>
                </a:solidFill>
                <a:latin typeface="Arial" panose="020B0604020202020204" pitchFamily="34" charset="0"/>
                <a:ea typeface="微软雅黑" panose="020B0503020204020204" charset="-122"/>
              </a:rPr>
              <a:t> and Akshara Pandey.</a:t>
            </a:r>
            <a:endParaRPr lang="zh-CN" altLang="en-US" sz="1200" dirty="0">
              <a:solidFill>
                <a:srgbClr val="FFFFFF"/>
              </a:solidFill>
              <a:latin typeface="Arial" panose="020B0604020202020204" pitchFamily="34" charset="0"/>
              <a:ea typeface="微软雅黑" panose="020B0503020204020204" charset="-122"/>
            </a:endParaRPr>
          </a:p>
        </p:txBody>
      </p:sp>
      <p:sp>
        <p:nvSpPr>
          <p:cNvPr id="11269" name="直接连接符 11268"/>
          <p:cNvSpPr/>
          <p:nvPr/>
        </p:nvSpPr>
        <p:spPr>
          <a:xfrm>
            <a:off x="847178" y="1217682"/>
            <a:ext cx="2251075" cy="0"/>
          </a:xfrm>
          <a:prstGeom prst="line">
            <a:avLst/>
          </a:prstGeom>
          <a:ln w="38100" cap="flat" cmpd="sng">
            <a:solidFill>
              <a:srgbClr val="C00000"/>
            </a:solidFill>
            <a:prstDash val="solid"/>
            <a:bevel/>
            <a:headEnd type="none" w="med" len="med"/>
            <a:tailEnd type="none" w="med" len="med"/>
          </a:ln>
        </p:spPr>
      </p:sp>
      <p:sp>
        <p:nvSpPr>
          <p:cNvPr id="11270" name="直角三角形 19"/>
          <p:cNvSpPr/>
          <p:nvPr/>
        </p:nvSpPr>
        <p:spPr>
          <a:xfrm rot="10800000">
            <a:off x="11017250" y="-44450"/>
            <a:ext cx="1212850" cy="1212850"/>
          </a:xfrm>
          <a:prstGeom prst="rtTriangle">
            <a:avLst/>
          </a:prstGeom>
          <a:solidFill>
            <a:schemeClr val="bg1">
              <a:alpha val="100000"/>
            </a:schemeClr>
          </a:solidFill>
          <a:ln w="9525">
            <a:noFill/>
          </a:ln>
        </p:spPr>
        <p:txBody>
          <a:bodyPr vert="horz" wrap="square" anchor="ctr"/>
          <a:lstStyle/>
          <a:p>
            <a:pPr algn="ctr"/>
            <a:endParaRPr>
              <a:solidFill>
                <a:srgbClr val="FFFFFF"/>
              </a:solidFill>
              <a:latin typeface="Arial" panose="020B0604020202020204" pitchFamily="34" charset="0"/>
              <a:ea typeface="微软雅黑" panose="020B0503020204020204" charset="-122"/>
            </a:endParaRPr>
          </a:p>
        </p:txBody>
      </p:sp>
      <p:pic>
        <p:nvPicPr>
          <p:cNvPr id="3" name="Picture 2">
            <a:extLst>
              <a:ext uri="{FF2B5EF4-FFF2-40B4-BE49-F238E27FC236}">
                <a16:creationId xmlns:a16="http://schemas.microsoft.com/office/drawing/2014/main" id="{F234BB46-5EC4-61BA-4AC1-9F1D2C539C29}"/>
              </a:ext>
            </a:extLst>
          </p:cNvPr>
          <p:cNvPicPr>
            <a:picLocks noChangeAspect="1"/>
          </p:cNvPicPr>
          <p:nvPr/>
        </p:nvPicPr>
        <p:blipFill>
          <a:blip r:embed="rId3"/>
          <a:stretch>
            <a:fillRect/>
          </a:stretch>
        </p:blipFill>
        <p:spPr>
          <a:xfrm>
            <a:off x="3521031" y="86713"/>
            <a:ext cx="3040643" cy="2640721"/>
          </a:xfrm>
          <a:prstGeom prst="rect">
            <a:avLst/>
          </a:prstGeom>
        </p:spPr>
      </p:pic>
      <p:pic>
        <p:nvPicPr>
          <p:cNvPr id="5" name="Picture 4">
            <a:extLst>
              <a:ext uri="{FF2B5EF4-FFF2-40B4-BE49-F238E27FC236}">
                <a16:creationId xmlns:a16="http://schemas.microsoft.com/office/drawing/2014/main" id="{352B9846-8EC5-A70C-8490-503A5A19971B}"/>
              </a:ext>
            </a:extLst>
          </p:cNvPr>
          <p:cNvPicPr>
            <a:picLocks noChangeAspect="1"/>
          </p:cNvPicPr>
          <p:nvPr/>
        </p:nvPicPr>
        <p:blipFill>
          <a:blip r:embed="rId4"/>
          <a:stretch>
            <a:fillRect/>
          </a:stretch>
        </p:blipFill>
        <p:spPr>
          <a:xfrm>
            <a:off x="3521031" y="3429000"/>
            <a:ext cx="3040643" cy="1851820"/>
          </a:xfrm>
          <a:prstGeom prst="rect">
            <a:avLst/>
          </a:prstGeom>
        </p:spPr>
      </p:pic>
      <p:sp>
        <p:nvSpPr>
          <p:cNvPr id="6" name="文本框 11266">
            <a:extLst>
              <a:ext uri="{FF2B5EF4-FFF2-40B4-BE49-F238E27FC236}">
                <a16:creationId xmlns:a16="http://schemas.microsoft.com/office/drawing/2014/main" id="{322E343A-B586-7759-9B09-44A7827A67F4}"/>
              </a:ext>
            </a:extLst>
          </p:cNvPr>
          <p:cNvSpPr txBox="1"/>
          <p:nvPr/>
        </p:nvSpPr>
        <p:spPr>
          <a:xfrm>
            <a:off x="480848" y="3290450"/>
            <a:ext cx="2410541" cy="646331"/>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MATCHES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7" name="直接连接符 11268">
            <a:extLst>
              <a:ext uri="{FF2B5EF4-FFF2-40B4-BE49-F238E27FC236}">
                <a16:creationId xmlns:a16="http://schemas.microsoft.com/office/drawing/2014/main" id="{9FB3685B-064A-186F-463B-6FAFA334D675}"/>
              </a:ext>
            </a:extLst>
          </p:cNvPr>
          <p:cNvSpPr/>
          <p:nvPr/>
        </p:nvSpPr>
        <p:spPr>
          <a:xfrm>
            <a:off x="560580" y="3936781"/>
            <a:ext cx="2251075" cy="0"/>
          </a:xfrm>
          <a:prstGeom prst="line">
            <a:avLst/>
          </a:prstGeom>
          <a:ln w="38100" cap="flat" cmpd="sng">
            <a:solidFill>
              <a:srgbClr val="C00000"/>
            </a:solidFill>
            <a:prstDash val="solid"/>
            <a:bevel/>
            <a:headEnd type="none" w="med" len="med"/>
            <a:tailEnd type="none" w="med" len="med"/>
          </a:ln>
        </p:spPr>
      </p:sp>
      <p:sp>
        <p:nvSpPr>
          <p:cNvPr id="8" name="文本框 11267">
            <a:extLst>
              <a:ext uri="{FF2B5EF4-FFF2-40B4-BE49-F238E27FC236}">
                <a16:creationId xmlns:a16="http://schemas.microsoft.com/office/drawing/2014/main" id="{027BE603-1713-1C4D-8ABD-FA48EB99F2DF}"/>
              </a:ext>
            </a:extLst>
          </p:cNvPr>
          <p:cNvSpPr txBox="1"/>
          <p:nvPr/>
        </p:nvSpPr>
        <p:spPr>
          <a:xfrm>
            <a:off x="707916" y="4065859"/>
            <a:ext cx="2251075" cy="1015663"/>
          </a:xfrm>
          <a:prstGeom prst="rect">
            <a:avLst/>
          </a:prstGeom>
          <a:noFill/>
          <a:ln w="9525">
            <a:noFill/>
          </a:ln>
        </p:spPr>
        <p:txBody>
          <a:bodyPr wrap="square" anchor="t">
            <a:spAutoFit/>
          </a:bodyPr>
          <a:lstStyle/>
          <a:p>
            <a:r>
              <a:rPr lang="en-US" altLang="zh-CN" sz="1200" dirty="0" err="1">
                <a:solidFill>
                  <a:srgbClr val="FFFFFF"/>
                </a:solidFill>
                <a:ea typeface="微软雅黑" panose="020B0503020204020204" charset="-122"/>
              </a:rPr>
              <a:t>Wankede</a:t>
            </a:r>
            <a:r>
              <a:rPr lang="en-US" altLang="zh-CN" sz="1200" dirty="0">
                <a:solidFill>
                  <a:srgbClr val="FFFFFF"/>
                </a:solidFill>
                <a:ea typeface="微软雅黑" panose="020B0503020204020204" charset="-122"/>
              </a:rPr>
              <a:t> stadium hosted the most number of matches, which is 18 followed by </a:t>
            </a:r>
            <a:r>
              <a:rPr lang="en-US" altLang="zh-CN" sz="1200" dirty="0" err="1">
                <a:solidFill>
                  <a:srgbClr val="FFFFFF"/>
                </a:solidFill>
                <a:ea typeface="微软雅黑" panose="020B0503020204020204" charset="-122"/>
              </a:rPr>
              <a:t>Feroz</a:t>
            </a:r>
            <a:r>
              <a:rPr lang="en-US" altLang="zh-CN" sz="1200" dirty="0">
                <a:solidFill>
                  <a:srgbClr val="FFFFFF"/>
                </a:solidFill>
                <a:ea typeface="微软雅黑" panose="020B0503020204020204" charset="-122"/>
              </a:rPr>
              <a:t> Shah </a:t>
            </a:r>
            <a:r>
              <a:rPr lang="en-US" altLang="zh-CN" sz="1200" dirty="0" err="1">
                <a:solidFill>
                  <a:srgbClr val="FFFFFF"/>
                </a:solidFill>
                <a:ea typeface="微软雅黑" panose="020B0503020204020204" charset="-122"/>
              </a:rPr>
              <a:t>Kotla</a:t>
            </a:r>
            <a:r>
              <a:rPr lang="en-US" altLang="zh-CN" sz="1200" dirty="0">
                <a:solidFill>
                  <a:srgbClr val="FFFFFF"/>
                </a:solidFill>
                <a:ea typeface="微软雅黑" panose="020B0503020204020204" charset="-122"/>
              </a:rPr>
              <a:t> and the Eden Gardens.</a:t>
            </a:r>
            <a:endParaRPr lang="zh-CN" altLang="en-US" sz="1200" dirty="0">
              <a:solidFill>
                <a:srgbClr val="FFFFFF"/>
              </a:solidFill>
              <a:latin typeface="Arial" panose="020B0604020202020204" pitchFamily="34" charset="0"/>
              <a:ea typeface="微软雅黑" panose="020B0503020204020204" charset="-122"/>
            </a:endParaRPr>
          </a:p>
        </p:txBody>
      </p:sp>
      <p:pic>
        <p:nvPicPr>
          <p:cNvPr id="13" name="Picture 12">
            <a:extLst>
              <a:ext uri="{FF2B5EF4-FFF2-40B4-BE49-F238E27FC236}">
                <a16:creationId xmlns:a16="http://schemas.microsoft.com/office/drawing/2014/main" id="{19FD665E-C7F8-CEAC-F65C-AF3FA13330E1}"/>
              </a:ext>
            </a:extLst>
          </p:cNvPr>
          <p:cNvPicPr>
            <a:picLocks noChangeAspect="1"/>
          </p:cNvPicPr>
          <p:nvPr/>
        </p:nvPicPr>
        <p:blipFill>
          <a:blip r:embed="rId5"/>
          <a:stretch>
            <a:fillRect/>
          </a:stretch>
        </p:blipFill>
        <p:spPr>
          <a:xfrm>
            <a:off x="7697460" y="402021"/>
            <a:ext cx="3259574" cy="1763307"/>
          </a:xfrm>
          <a:prstGeom prst="rect">
            <a:avLst/>
          </a:prstGeom>
        </p:spPr>
      </p:pic>
      <p:sp>
        <p:nvSpPr>
          <p:cNvPr id="14" name="文本框 11266">
            <a:extLst>
              <a:ext uri="{FF2B5EF4-FFF2-40B4-BE49-F238E27FC236}">
                <a16:creationId xmlns:a16="http://schemas.microsoft.com/office/drawing/2014/main" id="{011DA60B-0D26-26F3-E2A0-CF89D261AD09}"/>
              </a:ext>
            </a:extLst>
          </p:cNvPr>
          <p:cNvSpPr txBox="1"/>
          <p:nvPr/>
        </p:nvSpPr>
        <p:spPr>
          <a:xfrm>
            <a:off x="6819845" y="2284310"/>
            <a:ext cx="2251075" cy="1200329"/>
          </a:xfrm>
          <a:prstGeom prst="rect">
            <a:avLst/>
          </a:prstGeom>
          <a:noFill/>
          <a:ln w="9525">
            <a:noFill/>
          </a:ln>
        </p:spPr>
        <p:txBody>
          <a:bodyPr wrap="square" anchor="t">
            <a:spAutoFit/>
          </a:bodyPr>
          <a:lstStyle/>
          <a:p>
            <a:pPr algn="r"/>
            <a:r>
              <a:rPr lang="en-US" altLang="zh-CN" sz="3600" b="1" dirty="0">
                <a:solidFill>
                  <a:srgbClr val="FFFFFF"/>
                </a:solidFill>
                <a:ea typeface="微软雅黑" panose="020B0503020204020204" charset="-122"/>
              </a:rPr>
              <a:t>TEAM BIDS</a:t>
            </a:r>
            <a:endParaRPr lang="zh-CN" altLang="en-US" sz="3600" b="1" dirty="0">
              <a:solidFill>
                <a:srgbClr val="FFFFFF"/>
              </a:solidFill>
              <a:latin typeface="Arial" panose="020B0604020202020204" pitchFamily="34" charset="0"/>
              <a:ea typeface="微软雅黑" panose="020B0503020204020204" charset="-122"/>
            </a:endParaRPr>
          </a:p>
        </p:txBody>
      </p:sp>
      <p:sp>
        <p:nvSpPr>
          <p:cNvPr id="15" name="直接连接符 11268">
            <a:extLst>
              <a:ext uri="{FF2B5EF4-FFF2-40B4-BE49-F238E27FC236}">
                <a16:creationId xmlns:a16="http://schemas.microsoft.com/office/drawing/2014/main" id="{61668CB0-F988-6AFF-7638-8297AFE6C612}"/>
              </a:ext>
            </a:extLst>
          </p:cNvPr>
          <p:cNvSpPr/>
          <p:nvPr/>
        </p:nvSpPr>
        <p:spPr>
          <a:xfrm>
            <a:off x="7758139" y="3566196"/>
            <a:ext cx="2251075" cy="0"/>
          </a:xfrm>
          <a:prstGeom prst="line">
            <a:avLst/>
          </a:prstGeom>
          <a:ln w="38100" cap="flat" cmpd="sng">
            <a:solidFill>
              <a:srgbClr val="C00000"/>
            </a:solidFill>
            <a:prstDash val="solid"/>
            <a:bevel/>
            <a:headEnd type="none" w="med" len="med"/>
            <a:tailEnd type="none" w="med" len="med"/>
          </a:ln>
        </p:spPr>
      </p:sp>
      <p:sp>
        <p:nvSpPr>
          <p:cNvPr id="16" name="文本框 11267">
            <a:extLst>
              <a:ext uri="{FF2B5EF4-FFF2-40B4-BE49-F238E27FC236}">
                <a16:creationId xmlns:a16="http://schemas.microsoft.com/office/drawing/2014/main" id="{D1EEE466-9D02-D8D9-E39B-F6474526A746}"/>
              </a:ext>
            </a:extLst>
          </p:cNvPr>
          <p:cNvSpPr txBox="1"/>
          <p:nvPr/>
        </p:nvSpPr>
        <p:spPr>
          <a:xfrm>
            <a:off x="7573963" y="3804502"/>
            <a:ext cx="2251075" cy="461665"/>
          </a:xfrm>
          <a:prstGeom prst="rect">
            <a:avLst/>
          </a:prstGeom>
          <a:noFill/>
          <a:ln w="9525">
            <a:noFill/>
          </a:ln>
        </p:spPr>
        <p:txBody>
          <a:bodyPr wrap="square" anchor="t">
            <a:spAutoFit/>
          </a:bodyPr>
          <a:lstStyle/>
          <a:p>
            <a:r>
              <a:rPr lang="en-US" altLang="zh-CN" sz="1200" dirty="0">
                <a:solidFill>
                  <a:srgbClr val="FFFFFF"/>
                </a:solidFill>
                <a:latin typeface="Arial" panose="020B0604020202020204" pitchFamily="34" charset="0"/>
                <a:ea typeface="微软雅黑" panose="020B0503020204020204" charset="-122"/>
              </a:rPr>
              <a:t>Sunriser</a:t>
            </a:r>
            <a:r>
              <a:rPr lang="en-US" altLang="zh-CN" sz="1200" dirty="0">
                <a:solidFill>
                  <a:srgbClr val="FFFFFF"/>
                </a:solidFill>
                <a:ea typeface="微软雅黑" panose="020B0503020204020204" charset="-122"/>
              </a:rPr>
              <a:t>s Hyderabad got the most number of bids.</a:t>
            </a:r>
            <a:endParaRPr lang="zh-CN" altLang="en-US" sz="1200" dirty="0">
              <a:solidFill>
                <a:srgbClr val="FFFFFF"/>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4266485690"/>
      </p:ext>
    </p:extLst>
  </p:cSld>
  <p:clrMapOvr>
    <a:masterClrMapping/>
  </p:clrMapOvr>
  <p:transition>
    <p:fade thruBlk="1"/>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1207</Words>
  <Application>Microsoft Office PowerPoint</Application>
  <PresentationFormat>Custom</PresentationFormat>
  <Paragraphs>88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Microsoft YaHei</vt:lpstr>
      <vt:lpstr>Microsoft YaHei</vt:lpstr>
      <vt:lpstr>黑体</vt:lpstr>
      <vt:lpstr>Arial</vt:lpstr>
      <vt:lpstr>Calibri</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ADARSH B</cp:lastModifiedBy>
  <cp:revision>11</cp:revision>
  <dcterms:created xsi:type="dcterms:W3CDTF">2015-04-16T04:54:00Z</dcterms:created>
  <dcterms:modified xsi:type="dcterms:W3CDTF">2023-06-17T18:14:50Z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