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97" r:id="rId3"/>
    <p:sldId id="257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4" r:id="rId17"/>
    <p:sldId id="272" r:id="rId18"/>
    <p:sldId id="273" r:id="rId19"/>
    <p:sldId id="285" r:id="rId20"/>
    <p:sldId id="282" r:id="rId21"/>
    <p:sldId id="280" r:id="rId22"/>
    <p:sldId id="271" r:id="rId23"/>
    <p:sldId id="286" r:id="rId24"/>
    <p:sldId id="278" r:id="rId25"/>
    <p:sldId id="281" r:id="rId26"/>
    <p:sldId id="289" r:id="rId27"/>
    <p:sldId id="277" r:id="rId28"/>
    <p:sldId id="276" r:id="rId29"/>
    <p:sldId id="292" r:id="rId30"/>
    <p:sldId id="293" r:id="rId31"/>
    <p:sldId id="294" r:id="rId32"/>
    <p:sldId id="290" r:id="rId33"/>
    <p:sldId id="291" r:id="rId34"/>
    <p:sldId id="279" r:id="rId35"/>
    <p:sldId id="288" r:id="rId36"/>
    <p:sldId id="258" r:id="rId37"/>
    <p:sldId id="259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1194AC-3BD4-40BF-917F-EF30F6901DE7}" type="datetimeFigureOut">
              <a:rPr lang="ko-KR" altLang="en-US"/>
              <a:pPr>
                <a:defRPr/>
              </a:pPr>
              <a:t>2018-11-29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D04894F-29BA-42E5-BCD9-8CA7D3B43C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D383714-F9C1-4E68-BDC0-A982269B5E4C}" type="slidenum">
              <a:rPr kumimoji="0" lang="ko-KR" altLang="en-US" smtClean="0">
                <a:latin typeface="맑은 고딕" pitchFamily="50" charset="-127"/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9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1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프로젝트에서는 </a:t>
            </a:r>
            <a:r>
              <a:rPr lang="ko-KR" altLang="en-US" dirty="0" err="1"/>
              <a:t>스택이</a:t>
            </a:r>
            <a:r>
              <a:rPr lang="ko-KR" altLang="en-US" dirty="0"/>
              <a:t> 위로 </a:t>
            </a:r>
            <a:r>
              <a:rPr lang="en-US" altLang="ko-KR" dirty="0"/>
              <a:t>grow</a:t>
            </a:r>
            <a:r>
              <a:rPr lang="ko-KR" altLang="en-US" dirty="0"/>
              <a:t>하는 것임을 고려해서 짜시면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3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5FEA4-4E53-41F3-B198-D16C5CB4DB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8CFDE7B-EEC8-4C28-9A91-6CE69E70F51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8563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8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Project 4</a:t>
            </a:r>
            <a:br>
              <a:rPr lang="en-US" altLang="ko-KR"/>
            </a:br>
            <a:r>
              <a:rPr lang="en-US" altLang="ko-KR"/>
              <a:t>Code Generation</a:t>
            </a:r>
            <a:endParaRPr lang="ko-KR" altLang="en-US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Due Date</a:t>
            </a:r>
          </a:p>
          <a:p>
            <a:pPr eaLnBrk="1" hangingPunct="1"/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금요일 </a:t>
            </a:r>
            <a:r>
              <a:rPr lang="en-US" altLang="ko-KR" dirty="0"/>
              <a:t>23:59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Binary operation</a:t>
            </a:r>
          </a:p>
          <a:p>
            <a:pPr lvl="1" eaLnBrk="1" hangingPunct="1"/>
            <a:r>
              <a:rPr lang="en-US" altLang="ko-KR" dirty="0"/>
              <a:t>pop two top elements of stack</a:t>
            </a:r>
          </a:p>
          <a:p>
            <a:pPr lvl="1" eaLnBrk="1" hangingPunct="1"/>
            <a:r>
              <a:rPr lang="en-US" altLang="ko-KR" dirty="0"/>
              <a:t>apply operation as top element on left hand, second element of right hand</a:t>
            </a:r>
          </a:p>
          <a:p>
            <a:pPr lvl="1" eaLnBrk="1" hangingPunct="1"/>
            <a:r>
              <a:rPr lang="en-US" altLang="ko-KR" dirty="0"/>
              <a:t>push result onto stack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en-US" altLang="ko-KR" dirty="0"/>
              <a:t>sub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Arithmetic / Logic Instruction</a:t>
            </a:r>
            <a:endParaRPr lang="ko-KR" altLang="en-US"/>
          </a:p>
        </p:txBody>
      </p:sp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1890713" y="4509120"/>
            <a:ext cx="4619625" cy="1108075"/>
            <a:chOff x="1890920" y="4869160"/>
            <a:chExt cx="4619376" cy="1107996"/>
          </a:xfrm>
        </p:grpSpPr>
        <p:grpSp>
          <p:nvGrpSpPr>
            <p:cNvPr id="11269" name="Group 14"/>
            <p:cNvGrpSpPr>
              <a:grpSpLocks/>
            </p:cNvGrpSpPr>
            <p:nvPr/>
          </p:nvGrpSpPr>
          <p:grpSpPr bwMode="auto">
            <a:xfrm>
              <a:off x="1890920" y="4871116"/>
              <a:ext cx="1152128" cy="1106040"/>
              <a:chOff x="1890920" y="4806444"/>
              <a:chExt cx="1152128" cy="1106040"/>
            </a:xfrm>
          </p:grpSpPr>
          <p:grpSp>
            <p:nvGrpSpPr>
              <p:cNvPr id="11275" name="Group 6"/>
              <p:cNvGrpSpPr>
                <a:grpSpLocks/>
              </p:cNvGrpSpPr>
              <p:nvPr/>
            </p:nvGrpSpPr>
            <p:grpSpPr bwMode="auto">
              <a:xfrm>
                <a:off x="1890920" y="4806444"/>
                <a:ext cx="1152128" cy="738664"/>
                <a:chOff x="1882049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882049" y="4603354"/>
                  <a:ext cx="1152463" cy="366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2</a:t>
                  </a:r>
                  <a:endParaRPr kumimoji="0"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882049" y="4233493"/>
                  <a:ext cx="1152463" cy="3698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890920" y="5542622"/>
                <a:ext cx="1152463" cy="36986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</p:grpSp>
        <p:grpSp>
          <p:nvGrpSpPr>
            <p:cNvPr id="11270" name="Group 15"/>
            <p:cNvGrpSpPr>
              <a:grpSpLocks/>
            </p:cNvGrpSpPr>
            <p:nvPr/>
          </p:nvGrpSpPr>
          <p:grpSpPr bwMode="auto">
            <a:xfrm>
              <a:off x="5358168" y="4869160"/>
              <a:ext cx="1152128" cy="1107996"/>
              <a:chOff x="5358168" y="4804488"/>
              <a:chExt cx="1152128" cy="1107996"/>
            </a:xfrm>
          </p:grpSpPr>
          <p:grpSp>
            <p:nvGrpSpPr>
              <p:cNvPr id="11271" name="Group 9"/>
              <p:cNvGrpSpPr>
                <a:grpSpLocks/>
              </p:cNvGrpSpPr>
              <p:nvPr/>
            </p:nvGrpSpPr>
            <p:grpSpPr bwMode="auto">
              <a:xfrm>
                <a:off x="5358168" y="5173820"/>
                <a:ext cx="1152128" cy="738664"/>
                <a:chOff x="5364088" y="4233862"/>
                <a:chExt cx="1152128" cy="73866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363753" y="4604252"/>
                  <a:ext cx="1152463" cy="36827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363753" y="4234391"/>
                  <a:ext cx="1152463" cy="3698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1</a:t>
                  </a:r>
                  <a:endParaRPr kumimoji="0"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357833" y="4804488"/>
                <a:ext cx="1152463" cy="3698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  <p:sp>
        <p:nvSpPr>
          <p:cNvPr id="15" name="모서리가 둥근 직사각형 14"/>
          <p:cNvSpPr/>
          <p:nvPr/>
        </p:nvSpPr>
        <p:spPr bwMode="auto">
          <a:xfrm>
            <a:off x="3770575" y="4796088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3 - 2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꺾인 연결선 15"/>
          <p:cNvCxnSpPr>
            <a:stCxn id="15" idx="3"/>
            <a:endCxn id="12" idx="1"/>
          </p:cNvCxnSpPr>
          <p:nvPr/>
        </p:nvCxnSpPr>
        <p:spPr bwMode="auto">
          <a:xfrm>
            <a:off x="4490655" y="5063396"/>
            <a:ext cx="867158" cy="555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201188" y="4319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81832" y="469434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9" idx="3"/>
            <a:endCxn id="15" idx="1"/>
          </p:cNvCxnSpPr>
          <p:nvPr/>
        </p:nvCxnSpPr>
        <p:spPr bwMode="auto">
          <a:xfrm>
            <a:off x="3043238" y="4695651"/>
            <a:ext cx="727337" cy="367745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꺾인 연결선 4"/>
          <p:cNvCxnSpPr>
            <a:stCxn id="8" idx="3"/>
            <a:endCxn id="15" idx="1"/>
          </p:cNvCxnSpPr>
          <p:nvPr/>
        </p:nvCxnSpPr>
        <p:spPr bwMode="auto">
          <a:xfrm flipV="1">
            <a:off x="3043238" y="5063396"/>
            <a:ext cx="727337" cy="555"/>
          </a:xfrm>
          <a:prstGeom prst="bentConnector3">
            <a:avLst>
              <a:gd name="adj1" fmla="val 51771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Terminate program</a:t>
            </a:r>
          </a:p>
          <a:p>
            <a:pPr lvl="1" eaLnBrk="1" hangingPunct="1"/>
            <a:r>
              <a:rPr lang="en-US" altLang="ko-KR"/>
              <a:t>exit</a:t>
            </a:r>
          </a:p>
          <a:p>
            <a:pPr lvl="1" eaLnBrk="1" hangingPunct="1"/>
            <a:r>
              <a:rPr lang="ko-KR" altLang="en-US"/>
              <a:t>실행중인 프로그램을 무조건 종료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Unconditional jump</a:t>
            </a:r>
          </a:p>
          <a:p>
            <a:pPr lvl="1" eaLnBrk="1" hangingPunct="1"/>
            <a:r>
              <a:rPr lang="en-US" altLang="ko-KR"/>
              <a:t>jump [label] [+/- offset]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jump L 6 → pc = L + 6</a:t>
            </a:r>
          </a:p>
          <a:p>
            <a:pPr lvl="2" eaLnBrk="1" hangingPunct="1"/>
            <a:r>
              <a:rPr lang="en-US" altLang="ko-KR"/>
              <a:t>jump L    → pc = L</a:t>
            </a:r>
          </a:p>
          <a:p>
            <a:pPr lvl="2" eaLnBrk="1" hangingPunct="1"/>
            <a:r>
              <a:rPr lang="en-US" altLang="ko-KR"/>
              <a:t>jump 6    → pc = 6</a:t>
            </a:r>
            <a:endParaRPr lang="ko-KR" alt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Control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Conditional jump</a:t>
            </a:r>
          </a:p>
          <a:p>
            <a:pPr lvl="1" eaLnBrk="1" hangingPunct="1"/>
            <a:r>
              <a:rPr lang="en-US" altLang="ko-KR" dirty="0"/>
              <a:t>pop top element of stack</a:t>
            </a:r>
          </a:p>
          <a:p>
            <a:pPr lvl="1" eaLnBrk="1" hangingPunct="1"/>
            <a:r>
              <a:rPr lang="en-US" altLang="ko-KR" dirty="0" err="1"/>
              <a:t>branch_true</a:t>
            </a:r>
            <a:r>
              <a:rPr lang="en-US" altLang="ko-KR" dirty="0"/>
              <a:t> [label] [+/- offset]</a:t>
            </a:r>
          </a:p>
          <a:p>
            <a:pPr lvl="1" eaLnBrk="1" hangingPunct="1"/>
            <a:r>
              <a:rPr lang="en-US" altLang="ko-KR" dirty="0" err="1"/>
              <a:t>branch_false</a:t>
            </a:r>
            <a:r>
              <a:rPr lang="en-US" altLang="ko-KR" dirty="0"/>
              <a:t> [label] [+/- offset]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pop</a:t>
            </a:r>
            <a:r>
              <a:rPr lang="ko-KR" altLang="en-US" dirty="0"/>
              <a:t>한 값이 </a:t>
            </a:r>
            <a:r>
              <a:rPr lang="en-US" altLang="ko-KR" dirty="0"/>
              <a:t>1</a:t>
            </a:r>
            <a:r>
              <a:rPr lang="ko-KR" altLang="en-US" dirty="0"/>
              <a:t>인 경우 지정된 위치로 점프하고 </a:t>
            </a:r>
            <a:r>
              <a:rPr lang="en-US" altLang="ko-KR" dirty="0"/>
              <a:t>0</a:t>
            </a:r>
            <a:r>
              <a:rPr lang="ko-KR" altLang="en-US" dirty="0"/>
              <a:t>인 경우는 다음 코드를 수행</a:t>
            </a:r>
            <a:endParaRPr lang="en-US" altLang="ko-KR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Control</a:t>
            </a:r>
            <a:endParaRPr lang="ko-KR" altLang="en-US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890713" y="3960938"/>
            <a:ext cx="4633912" cy="739775"/>
            <a:chOff x="1890920" y="4437112"/>
            <a:chExt cx="4634167" cy="738664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push</a:t>
            </a:r>
          </a:p>
          <a:p>
            <a:pPr lvl="1" eaLnBrk="1" hangingPunct="1"/>
            <a:r>
              <a:rPr lang="en-US" altLang="ko-KR" dirty="0" err="1"/>
              <a:t>push_const</a:t>
            </a:r>
            <a:r>
              <a:rPr lang="en-US" altLang="ko-KR" dirty="0"/>
              <a:t> &lt;constant&gt;</a:t>
            </a:r>
          </a:p>
          <a:p>
            <a:pPr lvl="1" eaLnBrk="1" hangingPunct="1"/>
            <a:r>
              <a:rPr lang="en-US" altLang="ko-KR" dirty="0" err="1"/>
              <a:t>push_reg</a:t>
            </a:r>
            <a:r>
              <a:rPr lang="en-US" altLang="ko-KR" dirty="0"/>
              <a:t> &lt;</a:t>
            </a:r>
            <a:r>
              <a:rPr lang="en-US" altLang="ko-KR" dirty="0" err="1"/>
              <a:t>reg</a:t>
            </a:r>
            <a:r>
              <a:rPr lang="en-US" altLang="ko-KR" dirty="0"/>
              <a:t>&gt;</a:t>
            </a:r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push_const</a:t>
            </a:r>
            <a:r>
              <a:rPr lang="en-US" altLang="ko-KR" dirty="0"/>
              <a:t> Str0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r>
              <a:rPr lang="en-US" altLang="ko-KR" dirty="0" err="1"/>
              <a:t>push_reg</a:t>
            </a:r>
            <a:r>
              <a:rPr lang="en-US" altLang="ko-KR" dirty="0"/>
              <a:t> </a:t>
            </a:r>
            <a:r>
              <a:rPr lang="en-US" altLang="ko-KR" dirty="0" err="1"/>
              <a:t>fp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Stack Manipulation</a:t>
            </a:r>
            <a:endParaRPr lang="ko-KR" altLang="en-US"/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898650" y="3356992"/>
            <a:ext cx="4633913" cy="738188"/>
            <a:chOff x="1890920" y="4437112"/>
            <a:chExt cx="4634167" cy="738664"/>
          </a:xfrm>
        </p:grpSpPr>
        <p:grpSp>
          <p:nvGrpSpPr>
            <p:cNvPr id="14348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989"/>
                <a:ext cx="1152588" cy="36853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7012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9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989"/>
                <a:ext cx="1152588" cy="36853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7012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Str0</a:t>
                </a:r>
                <a:endParaRPr kumimoji="0" lang="ko-KR" altLang="en-US" dirty="0"/>
              </a:p>
            </p:txBody>
          </p:sp>
        </p:grp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897063" y="5139085"/>
            <a:ext cx="4635500" cy="738187"/>
            <a:chOff x="1890920" y="4437112"/>
            <a:chExt cx="4634167" cy="738664"/>
          </a:xfrm>
        </p:grpSpPr>
        <p:grpSp>
          <p:nvGrpSpPr>
            <p:cNvPr id="14342" name="Group 11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82049" y="4603988"/>
                <a:ext cx="1152194" cy="3685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82049" y="4233862"/>
                <a:ext cx="1152194" cy="3701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3" name="Group 12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364022" y="4603988"/>
                <a:ext cx="1152194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4022" y="4233862"/>
                <a:ext cx="1152194" cy="370126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 err="1"/>
                  <a:t>fp</a:t>
                </a:r>
                <a:r>
                  <a:rPr kumimoji="0" lang="ko-KR" altLang="en-US" dirty="0"/>
                  <a:t>의 값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pop</a:t>
            </a:r>
          </a:p>
          <a:p>
            <a:pPr lvl="1" eaLnBrk="1" hangingPunct="1"/>
            <a:r>
              <a:rPr lang="en-US" altLang="ko-KR"/>
              <a:t>pop_reg &lt;reg&gt;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pop_reg fp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Stack Manipulation</a:t>
            </a:r>
            <a:endParaRPr lang="ko-KR" altLang="en-US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892300" y="3068960"/>
            <a:ext cx="5919788" cy="739775"/>
            <a:chOff x="1891896" y="3429000"/>
            <a:chExt cx="5920464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6526338" y="3798332"/>
              <a:ext cx="1286022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fp</a:t>
              </a:r>
              <a:r>
                <a:rPr kumimoji="0" lang="en-US" altLang="ko-KR" dirty="0"/>
                <a:t> = value</a:t>
              </a:r>
              <a:endParaRPr kumimoji="0" lang="ko-KR" altLang="en-US" dirty="0"/>
            </a:p>
          </p:txBody>
        </p:sp>
        <p:grpSp>
          <p:nvGrpSpPr>
            <p:cNvPr id="15366" name="Group 3"/>
            <p:cNvGrpSpPr>
              <a:grpSpLocks/>
            </p:cNvGrpSpPr>
            <p:nvPr/>
          </p:nvGrpSpPr>
          <p:grpSpPr bwMode="auto">
            <a:xfrm>
              <a:off x="1891896" y="3429000"/>
              <a:ext cx="4634167" cy="738664"/>
              <a:chOff x="1890920" y="4437112"/>
              <a:chExt cx="4634167" cy="738664"/>
            </a:xfrm>
          </p:grpSpPr>
          <p:grpSp>
            <p:nvGrpSpPr>
              <p:cNvPr id="15367" name="Group 4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882049" y="4603194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882049" y="4233862"/>
                  <a:ext cx="1152657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value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5368" name="Group 5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363834" y="4233862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63834" y="4603194"/>
                  <a:ext cx="1152657" cy="3693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shift stack pointer</a:t>
            </a:r>
          </a:p>
          <a:p>
            <a:pPr lvl="1" eaLnBrk="1" hangingPunct="1"/>
            <a:r>
              <a:rPr lang="en-US" altLang="ko-KR"/>
              <a:t>shift_sp &lt;integer constant&gt;</a:t>
            </a:r>
          </a:p>
          <a:p>
            <a:pPr lvl="1" eaLnBrk="1" hangingPunct="1"/>
            <a:r>
              <a:rPr lang="ko-KR" altLang="en-US"/>
              <a:t>지역 변수를 위한 스택 프레임 할당을 위해 사용</a:t>
            </a:r>
            <a:endParaRPr lang="en-US" altLang="ko-KR"/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shift_sp 3</a:t>
            </a:r>
          </a:p>
          <a:p>
            <a:pPr eaLnBrk="1" hangingPunct="1"/>
            <a:endParaRPr lang="ko-KR" alt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Stack Manipulation</a:t>
            </a:r>
            <a:endParaRPr lang="ko-KR" altLang="en-US"/>
          </a:p>
        </p:txBody>
      </p:sp>
      <p:grpSp>
        <p:nvGrpSpPr>
          <p:cNvPr id="16388" name="그룹 19"/>
          <p:cNvGrpSpPr>
            <a:grpSpLocks/>
          </p:cNvGrpSpPr>
          <p:nvPr/>
        </p:nvGrpSpPr>
        <p:grpSpPr bwMode="auto">
          <a:xfrm>
            <a:off x="2195513" y="3645024"/>
            <a:ext cx="1152525" cy="2216150"/>
            <a:chOff x="2195736" y="3763328"/>
            <a:chExt cx="1152128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16389" name="그룹 20"/>
          <p:cNvGrpSpPr>
            <a:grpSpLocks/>
          </p:cNvGrpSpPr>
          <p:nvPr/>
        </p:nvGrpSpPr>
        <p:grpSpPr bwMode="auto">
          <a:xfrm>
            <a:off x="5364163" y="3645024"/>
            <a:ext cx="1152525" cy="2216150"/>
            <a:chOff x="2195736" y="3763328"/>
            <a:chExt cx="1152128" cy="2215992"/>
          </a:xfrm>
        </p:grpSpPr>
        <p:sp>
          <p:nvSpPr>
            <p:cNvPr id="22" name="TextBox 21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cxnSp>
        <p:nvCxnSpPr>
          <p:cNvPr id="16390" name="직선 화살표 연결선 28"/>
          <p:cNvCxnSpPr>
            <a:cxnSpLocks noChangeShapeType="1"/>
            <a:stCxn id="33" idx="1"/>
            <a:endCxn id="8" idx="3"/>
          </p:cNvCxnSpPr>
          <p:nvPr/>
        </p:nvCxnSpPr>
        <p:spPr bwMode="auto">
          <a:xfrm flipH="1">
            <a:off x="3348038" y="5307137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708400" y="5122987"/>
            <a:ext cx="503238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  <p:cxnSp>
        <p:nvCxnSpPr>
          <p:cNvPr id="16392" name="직선 화살표 연결선 37"/>
          <p:cNvCxnSpPr>
            <a:cxnSpLocks noChangeShapeType="1"/>
            <a:stCxn id="39" idx="1"/>
          </p:cNvCxnSpPr>
          <p:nvPr/>
        </p:nvCxnSpPr>
        <p:spPr bwMode="auto">
          <a:xfrm flipH="1">
            <a:off x="6516688" y="4199062"/>
            <a:ext cx="358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875463" y="4014912"/>
            <a:ext cx="504825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Assign value into specified address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push_const Lglob</a:t>
            </a:r>
          </a:p>
          <a:p>
            <a:pPr lvl="2" eaLnBrk="1" hangingPunct="1"/>
            <a:r>
              <a:rPr lang="en-US" altLang="ko-KR"/>
              <a:t>push_const 3</a:t>
            </a:r>
          </a:p>
          <a:p>
            <a:pPr lvl="2" eaLnBrk="1" hangingPunct="1"/>
            <a:r>
              <a:rPr lang="en-US" altLang="ko-KR"/>
              <a:t>assign</a:t>
            </a:r>
            <a:endParaRPr lang="ko-KR" alt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Assign / Fetch</a:t>
            </a:r>
            <a:endParaRPr lang="ko-KR" altLang="en-US"/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595313" y="3758853"/>
            <a:ext cx="5921375" cy="1830387"/>
            <a:chOff x="595750" y="3369422"/>
            <a:chExt cx="5920464" cy="1829509"/>
          </a:xfrm>
        </p:grpSpPr>
        <p:sp>
          <p:nvSpPr>
            <p:cNvPr id="24" name="TextBox 23"/>
            <p:cNvSpPr txBox="1"/>
            <p:nvPr/>
          </p:nvSpPr>
          <p:spPr>
            <a:xfrm>
              <a:off x="1881427" y="4108842"/>
              <a:ext cx="1152348" cy="36812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1427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endParaRPr kumimoji="0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3866" y="4108842"/>
              <a:ext cx="1152348" cy="36812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866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750" y="4813354"/>
              <a:ext cx="1285677" cy="36971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1427" y="4818114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?</a:t>
              </a: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1427" y="3369422"/>
              <a:ext cx="1152348" cy="369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3866" y="3369422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8189" y="4824461"/>
              <a:ext cx="1285677" cy="36971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3866" y="4829221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7423" name="Curved Connector 5"/>
            <p:cNvCxnSpPr>
              <a:cxnSpLocks noChangeShapeType="1"/>
              <a:stCxn id="25" idx="1"/>
              <a:endCxn id="17" idx="0"/>
            </p:cNvCxnSpPr>
            <p:nvPr/>
          </p:nvCxnSpPr>
          <p:spPr bwMode="auto">
            <a:xfrm rot="10800000" flipV="1">
              <a:off x="1238899" y="3923419"/>
              <a:ext cx="643148" cy="890613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Fetch value from specified address</a:t>
            </a:r>
            <a:endParaRPr lang="ko-KR" altLang="en-US"/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push_const Lglob</a:t>
            </a:r>
          </a:p>
          <a:p>
            <a:pPr lvl="2" eaLnBrk="1" hangingPunct="1"/>
            <a:r>
              <a:rPr lang="en-US" altLang="ko-KR"/>
              <a:t>fetch</a:t>
            </a:r>
          </a:p>
          <a:p>
            <a:pPr lvl="2"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Assign / Fetch</a:t>
            </a:r>
            <a:endParaRPr lang="ko-KR" altLang="en-US"/>
          </a:p>
        </p:txBody>
      </p:sp>
      <p:grpSp>
        <p:nvGrpSpPr>
          <p:cNvPr id="18436" name="Group 28"/>
          <p:cNvGrpSpPr>
            <a:grpSpLocks/>
          </p:cNvGrpSpPr>
          <p:nvPr/>
        </p:nvGrpSpPr>
        <p:grpSpPr bwMode="auto">
          <a:xfrm>
            <a:off x="595313" y="3357563"/>
            <a:ext cx="5921375" cy="1449387"/>
            <a:chOff x="604623" y="4437112"/>
            <a:chExt cx="5920464" cy="1449452"/>
          </a:xfrm>
        </p:grpSpPr>
        <p:grpSp>
          <p:nvGrpSpPr>
            <p:cNvPr id="18437" name="Group 17"/>
            <p:cNvGrpSpPr>
              <a:grpSpLocks/>
            </p:cNvGrpSpPr>
            <p:nvPr/>
          </p:nvGrpSpPr>
          <p:grpSpPr bwMode="auto">
            <a:xfrm>
              <a:off x="1890920" y="4437112"/>
              <a:ext cx="4634167" cy="738664"/>
              <a:chOff x="1890920" y="4437112"/>
              <a:chExt cx="4634167" cy="738664"/>
            </a:xfrm>
          </p:grpSpPr>
          <p:grpSp>
            <p:nvGrpSpPr>
              <p:cNvPr id="18441" name="Group 18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881429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81429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 err="1"/>
                    <a:t>Lglob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8442" name="Group 19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363868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3868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604623" y="5511897"/>
              <a:ext cx="1285677" cy="36990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300" y="5516660"/>
              <a:ext cx="1152348" cy="36990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8440" name="Curved Connector 27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3043048" y="4621778"/>
              <a:ext cx="2329911" cy="108012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Input</a:t>
            </a:r>
          </a:p>
          <a:p>
            <a:pPr lvl="1" eaLnBrk="1" hangingPunct="1"/>
            <a:r>
              <a:rPr lang="ko-KR" altLang="en-US" dirty="0"/>
              <a:t>숫자나 문자를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pPr lvl="1" eaLnBrk="1" hangingPunct="1"/>
            <a:r>
              <a:rPr lang="en-US" altLang="ko-KR" dirty="0" err="1"/>
              <a:t>read_int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(integer)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read_char</a:t>
            </a:r>
            <a:r>
              <a:rPr lang="en-US" altLang="ko-KR" dirty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(character)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read_int</a:t>
            </a:r>
            <a:endParaRPr lang="en-US" altLang="ko-K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 / O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2275" y="4229348"/>
            <a:ext cx="1150938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2275" y="3861048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4229348"/>
            <a:ext cx="1152525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861048"/>
            <a:ext cx="11525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375" y="3859461"/>
            <a:ext cx="1287463" cy="64611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read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$ 3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67502" y="1556792"/>
            <a:ext cx="7966898" cy="4876800"/>
          </a:xfrm>
        </p:spPr>
        <p:txBody>
          <a:bodyPr/>
          <a:lstStyle/>
          <a:p>
            <a:pPr eaLnBrk="1" hangingPunct="1"/>
            <a:r>
              <a:rPr lang="en-US" altLang="ko-KR" dirty="0"/>
              <a:t>Output</a:t>
            </a:r>
          </a:p>
          <a:p>
            <a:pPr lvl="1" eaLnBrk="1" hangingPunct="1"/>
            <a:r>
              <a:rPr lang="ko-KR" altLang="en-US" dirty="0"/>
              <a:t>화면에 숫자나 문자</a:t>
            </a:r>
            <a:r>
              <a:rPr lang="en-US" altLang="ko-KR" dirty="0"/>
              <a:t>,</a:t>
            </a:r>
            <a:r>
              <a:rPr lang="ko-KR" altLang="en-US" dirty="0"/>
              <a:t> 문자열을 출력한다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write_int</a:t>
            </a:r>
            <a:r>
              <a:rPr lang="en-US" altLang="ko-KR" dirty="0"/>
              <a:t>: </a:t>
            </a:r>
            <a:r>
              <a:rPr lang="ko-KR" altLang="en-US" dirty="0"/>
              <a:t>화면에 숫자를 출력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write_char</a:t>
            </a:r>
            <a:r>
              <a:rPr lang="en-US" altLang="ko-KR" dirty="0"/>
              <a:t>: </a:t>
            </a:r>
            <a:r>
              <a:rPr lang="ko-KR" altLang="en-US" dirty="0"/>
              <a:t>화면에 문자를 출력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write_string</a:t>
            </a:r>
            <a:r>
              <a:rPr lang="en-US" altLang="ko-KR" dirty="0"/>
              <a:t>: </a:t>
            </a:r>
            <a:r>
              <a:rPr lang="ko-KR" altLang="en-US" dirty="0"/>
              <a:t>화면에 문자열을 출력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write_int</a:t>
            </a:r>
            <a:endParaRPr lang="en-US" altLang="ko-KR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 / 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2775" y="4589388"/>
            <a:ext cx="1150938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2775" y="4221088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663" y="4589388"/>
            <a:ext cx="1150937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4663" y="4221088"/>
            <a:ext cx="1150937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788" y="4230613"/>
            <a:ext cx="1285875" cy="3683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$ 10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 err="1"/>
              <a:t>Yacc</a:t>
            </a:r>
            <a:r>
              <a:rPr lang="en-US" altLang="ko-KR" b="0" spc="50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1" spc="50" dirty="0"/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101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입력이 되는 </a:t>
            </a:r>
            <a:r>
              <a:rPr lang="en-US" altLang="ko-KR" dirty="0"/>
              <a:t>C</a:t>
            </a:r>
            <a:r>
              <a:rPr lang="ko-KR" altLang="en-US" dirty="0"/>
              <a:t>코드에서 </a:t>
            </a:r>
            <a:r>
              <a:rPr lang="en-US" altLang="ko-KR" dirty="0"/>
              <a:t>read, write</a:t>
            </a:r>
            <a:r>
              <a:rPr lang="ko-KR" altLang="en-US" dirty="0"/>
              <a:t> 함수를 지원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프로그램이 정확히 동작하는 지를 체크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C</a:t>
            </a:r>
            <a:r>
              <a:rPr lang="ko-KR" altLang="en-US" dirty="0"/>
              <a:t>코드에서 </a:t>
            </a:r>
            <a:r>
              <a:rPr lang="en-US" altLang="ko-KR" dirty="0"/>
              <a:t>I/O</a:t>
            </a:r>
            <a:r>
              <a:rPr lang="ko-KR" altLang="en-US" dirty="0"/>
              <a:t>함수를 찾으면 해당하는 </a:t>
            </a:r>
            <a:r>
              <a:rPr lang="en-US" altLang="ko-KR" dirty="0"/>
              <a:t>I/O instruction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example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main() {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5;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write_int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 / O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 머신은 </a:t>
            </a:r>
            <a:r>
              <a:rPr lang="en-US" altLang="ko-KR"/>
              <a:t>asm.l</a:t>
            </a:r>
            <a:r>
              <a:rPr lang="ko-KR" altLang="en-US"/>
              <a:t>과  </a:t>
            </a:r>
            <a:r>
              <a:rPr lang="en-US" altLang="ko-KR"/>
              <a:t>gram.y </a:t>
            </a:r>
            <a:r>
              <a:rPr lang="ko-KR" altLang="en-US"/>
              <a:t>파일로 작성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gram.y</a:t>
            </a:r>
          </a:p>
          <a:p>
            <a:pPr lvl="1" eaLnBrk="1" hangingPunct="1"/>
            <a:r>
              <a:rPr lang="ko-KR" altLang="en-US"/>
              <a:t>각 </a:t>
            </a:r>
            <a:r>
              <a:rPr lang="en-US" altLang="ko-KR"/>
              <a:t>instruction</a:t>
            </a:r>
            <a:r>
              <a:rPr lang="ko-KR" altLang="en-US"/>
              <a:t>의 실제 동작은 </a:t>
            </a:r>
            <a:r>
              <a:rPr lang="en-US" altLang="ko-KR"/>
              <a:t>simulate_stack_machine </a:t>
            </a:r>
            <a:r>
              <a:rPr lang="ko-KR" altLang="en-US"/>
              <a:t>함수에서 찾을 수 있음</a:t>
            </a:r>
            <a:endParaRPr lang="en-US" altLang="ko-KR"/>
          </a:p>
          <a:p>
            <a:pPr lvl="1" eaLnBrk="1" hangingPunct="1"/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스택 및 데이터영역의 크기와 오프셋을 확인할 수 있음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More Details on Stack Machine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전역 변수 저장공간을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&lt;label&gt;. data &lt;size&gt;</a:t>
            </a:r>
          </a:p>
          <a:p>
            <a:pPr lvl="1" eaLnBrk="1" hangingPunct="1">
              <a:defRPr/>
            </a:pPr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en-US" altLang="ko-KR" dirty="0"/>
              <a:t>word </a:t>
            </a:r>
            <a:r>
              <a:rPr lang="ko-KR" altLang="en-US" dirty="0"/>
              <a:t>단위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, char, pointer </a:t>
            </a:r>
            <a:r>
              <a:rPr lang="ko-KR" altLang="en-US" dirty="0"/>
              <a:t>모두 </a:t>
            </a:r>
            <a:r>
              <a:rPr lang="en-US" altLang="ko-KR" dirty="0"/>
              <a:t>1 word</a:t>
            </a:r>
            <a:r>
              <a:rPr lang="ko-KR" altLang="en-US" dirty="0"/>
              <a:t>로 생각한다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Global Variables</a:t>
            </a:r>
            <a:endParaRPr lang="ko-KR" altLang="en-US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800225" y="3140968"/>
            <a:ext cx="22320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/>
              <a:t>int global_1;</a:t>
            </a:r>
          </a:p>
          <a:p>
            <a:pPr eaLnBrk="1" hangingPunct="1"/>
            <a:r>
              <a:rPr kumimoji="0" lang="en-US" altLang="ko-KR" sz="1600"/>
              <a:t>int global_2;</a:t>
            </a:r>
          </a:p>
          <a:p>
            <a:pPr eaLnBrk="1" hangingPunct="1"/>
            <a:endParaRPr kumimoji="0" lang="en-US" altLang="ko-KR" sz="1600"/>
          </a:p>
          <a:p>
            <a:pPr eaLnBrk="1" hangingPunct="1"/>
            <a:r>
              <a:rPr kumimoji="0" lang="en-US" altLang="ko-KR" sz="1600"/>
              <a:t>struct _str1{</a:t>
            </a:r>
          </a:p>
          <a:p>
            <a:pPr eaLnBrk="1" hangingPunct="1"/>
            <a:r>
              <a:rPr kumimoji="0" lang="en-US" altLang="ko-KR" sz="1600"/>
              <a:t>    int x;</a:t>
            </a:r>
          </a:p>
          <a:p>
            <a:pPr eaLnBrk="1" hangingPunct="1"/>
            <a:r>
              <a:rPr kumimoji="0" lang="en-US" altLang="ko-KR" sz="1600"/>
              <a:t>    int y;</a:t>
            </a:r>
          </a:p>
          <a:p>
            <a:pPr eaLnBrk="1" hangingPunct="1"/>
            <a:r>
              <a:rPr kumimoji="0" lang="en-US" altLang="ko-KR" sz="1600"/>
              <a:t>    struct _st2{</a:t>
            </a:r>
          </a:p>
          <a:p>
            <a:pPr eaLnBrk="1" hangingPunct="1"/>
            <a:r>
              <a:rPr kumimoji="0" lang="en-US" altLang="ko-KR" sz="1600"/>
              <a:t>        int z;</a:t>
            </a:r>
          </a:p>
          <a:p>
            <a:pPr eaLnBrk="1" hangingPunct="1"/>
            <a:r>
              <a:rPr kumimoji="0" lang="en-US" altLang="ko-KR" sz="1600"/>
              <a:t>        int w[5];</a:t>
            </a:r>
          </a:p>
          <a:p>
            <a:pPr eaLnBrk="1" hangingPunct="1"/>
            <a:r>
              <a:rPr kumimoji="0" lang="en-US" altLang="ko-KR" sz="1600"/>
              <a:t>    } strstr</a:t>
            </a:r>
          </a:p>
          <a:p>
            <a:pPr eaLnBrk="1" hangingPunct="1"/>
            <a:r>
              <a:rPr kumimoji="0" lang="en-US" altLang="ko-KR" sz="1600"/>
              <a:t>} sample_str;</a:t>
            </a:r>
          </a:p>
          <a:p>
            <a:pPr eaLnBrk="1" hangingPunct="1"/>
            <a:r>
              <a:rPr kumimoji="0" lang="en-US" altLang="ko-KR" sz="1600"/>
              <a:t>    …</a:t>
            </a:r>
            <a:endParaRPr kumimoji="0" lang="ko-KR" altLang="en-US" sz="1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67063" y="3140968"/>
            <a:ext cx="288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0" y="3248918"/>
            <a:ext cx="23780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/>
              <a:t>…</a:t>
            </a:r>
          </a:p>
          <a:p>
            <a:pPr eaLnBrk="1" hangingPunct="1"/>
            <a:r>
              <a:rPr kumimoji="0" lang="en-US" altLang="ko-KR" dirty="0" err="1"/>
              <a:t>main_final</a:t>
            </a:r>
            <a:r>
              <a:rPr kumimoji="0" lang="en-US" altLang="ko-KR" dirty="0"/>
              <a:t>:</a:t>
            </a:r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push_reg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sp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sp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fp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pc</a:t>
            </a:r>
          </a:p>
          <a:p>
            <a:pPr eaLnBrk="1" hangingPunct="1"/>
            <a:r>
              <a:rPr kumimoji="0" lang="en-US" altLang="ko-KR" dirty="0" err="1"/>
              <a:t>main_end</a:t>
            </a:r>
            <a:r>
              <a:rPr kumimoji="0" lang="en-US" altLang="ko-KR" dirty="0"/>
              <a:t>:</a:t>
            </a:r>
          </a:p>
          <a:p>
            <a:pPr eaLnBrk="1" hangingPunct="1"/>
            <a:r>
              <a:rPr kumimoji="0" lang="en-US" altLang="ko-KR" dirty="0" err="1">
                <a:solidFill>
                  <a:srgbClr val="FF0000"/>
                </a:solidFill>
              </a:rPr>
              <a:t>Lglob</a:t>
            </a:r>
            <a:r>
              <a:rPr kumimoji="0" lang="en-US" altLang="ko-KR" dirty="0">
                <a:solidFill>
                  <a:srgbClr val="FF0000"/>
                </a:solidFill>
              </a:rPr>
              <a:t>. data 10</a:t>
            </a:r>
          </a:p>
          <a:p>
            <a:pPr eaLnBrk="1" hangingPunct="1"/>
            <a:endParaRPr kumimoji="0"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전역 변수에 값 대입하기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Lglob+4 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12		</a:t>
            </a:r>
            <a:r>
              <a:rPr lang="ko-KR" altLang="en-US" dirty="0">
                <a:solidFill>
                  <a:srgbClr val="FF0000"/>
                </a:solidFill>
              </a:rPr>
              <a:t>대입하고 싶은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/>
              <a:t>assign			</a:t>
            </a:r>
            <a:r>
              <a:rPr lang="ko-KR" altLang="en-US" dirty="0">
                <a:solidFill>
                  <a:srgbClr val="FF0000"/>
                </a:solidFill>
              </a:rPr>
              <a:t>대입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dirty="0"/>
              <a:t>전역 변수에서 값 가져오기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불러 온</a:t>
            </a:r>
            <a:r>
              <a:rPr lang="en-US" altLang="ko-KR" dirty="0"/>
              <a:t>, </a:t>
            </a:r>
            <a:r>
              <a:rPr lang="ko-KR" altLang="en-US" dirty="0"/>
              <a:t>전역변수의 값은 </a:t>
            </a:r>
            <a:r>
              <a:rPr lang="ko-KR" altLang="en-US" dirty="0" err="1"/>
              <a:t>스택에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Lglob+4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/>
              <a:t>fetch			</a:t>
            </a:r>
            <a:r>
              <a:rPr lang="ko-KR" altLang="en-US" dirty="0">
                <a:solidFill>
                  <a:srgbClr val="FF0000"/>
                </a:solidFill>
              </a:rPr>
              <a:t>값 가져오기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Global Variables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각 함수의 이름을 </a:t>
            </a:r>
            <a:r>
              <a:rPr lang="en-US" altLang="ko-KR"/>
              <a:t>label</a:t>
            </a:r>
            <a:r>
              <a:rPr lang="ko-KR" altLang="en-US"/>
              <a:t>로 생성한뒤</a:t>
            </a:r>
            <a:r>
              <a:rPr lang="en-US" altLang="ko-KR"/>
              <a:t>, </a:t>
            </a:r>
            <a:r>
              <a:rPr lang="ko-KR" altLang="en-US"/>
              <a:t>함수 호출시에는 </a:t>
            </a:r>
            <a:r>
              <a:rPr lang="en-US" altLang="ko-KR"/>
              <a:t>control </a:t>
            </a:r>
            <a:r>
              <a:rPr lang="ko-KR" altLang="en-US"/>
              <a:t>명령어를 사용해서 이동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강의 교재의 함수 부분을 참고해서 자신만의 </a:t>
            </a:r>
            <a:r>
              <a:rPr lang="en-US" altLang="ko-KR"/>
              <a:t>calling convention</a:t>
            </a:r>
            <a:r>
              <a:rPr lang="ko-KR" altLang="en-US"/>
              <a:t>을 만들기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지역 변수를 위한 스택 공간 할당은 </a:t>
            </a:r>
            <a:r>
              <a:rPr lang="en-US" altLang="ko-KR"/>
              <a:t>shift_sp</a:t>
            </a:r>
            <a:r>
              <a:rPr lang="ko-KR" altLang="en-US"/>
              <a:t>를 사용</a:t>
            </a:r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Function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Example: Calling Convention I</a:t>
            </a:r>
            <a:endParaRPr lang="ko-KR" altLang="en-US" dirty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7561262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16238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6238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Calling Convention II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3" y="1600200"/>
            <a:ext cx="7637434" cy="4876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93084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3084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35040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심화 구현의 경우 예제 코드가 제공되지 않음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while,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nested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문은 없다고 가정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err="1"/>
              <a:t>struct</a:t>
            </a:r>
            <a:r>
              <a:rPr lang="ko-KR" altLang="en-US" dirty="0"/>
              <a:t>의 연산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assignment, return, parameter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구현 했을 경우 결과 보고서에 반드시 작성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각각의 구현에 대해 자세한 설명이 필요함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작성하지 않은 경우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Deeper Implementation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main_start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Str0.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write_string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main_exit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main_end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Lglob</a:t>
            </a:r>
            <a:r>
              <a:rPr lang="en-US" altLang="ko-KR" sz="1600" dirty="0"/>
              <a:t>. data 0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- HelloWorld</a:t>
            </a:r>
            <a:endParaRPr lang="ko-KR" alt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31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844675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12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eaLnBrk="1" hangingPunct="1"/>
            <a:r>
              <a:rPr lang="en-US" altLang="ko-KR" dirty="0"/>
              <a:t>Code generation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Stack simulator</a:t>
            </a:r>
          </a:p>
          <a:p>
            <a:pPr lvl="1" eaLnBrk="1" hangingPunct="1"/>
            <a:r>
              <a:rPr lang="en-US" altLang="ko-KR" dirty="0"/>
              <a:t>Register</a:t>
            </a:r>
          </a:p>
          <a:p>
            <a:pPr lvl="1" eaLnBrk="1" hangingPunct="1"/>
            <a:r>
              <a:rPr lang="en-US" altLang="ko-KR" dirty="0"/>
              <a:t>Instruction set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Additional Implementation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Examples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Tips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Overview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label_0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jump test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test: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jump </a:t>
            </a:r>
            <a:r>
              <a:rPr lang="en-US" altLang="ko-KR" sz="1200" dirty="0" err="1"/>
              <a:t>test_final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test_final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pc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test_end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7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struct1 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  <a:r>
              <a:rPr lang="en-US" altLang="ko-KR" sz="1200" dirty="0"/>
              <a:t>	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84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7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5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8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10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000000"/>
                </a:solidFill>
              </a:rPr>
              <a:t> sub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assign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fetch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shift_sp</a:t>
            </a:r>
            <a:r>
              <a:rPr lang="en-US" altLang="ko-KR" sz="1200" dirty="0">
                <a:solidFill>
                  <a:srgbClr val="000000"/>
                </a:solidFill>
              </a:rPr>
              <a:t> -1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global_1;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global_2;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_str1{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x;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y;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_st2{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z;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w[5];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</a:t>
            </a:r>
            <a:r>
              <a:rPr lang="en-US" altLang="ko-KR" sz="1200" dirty="0" err="1">
                <a:solidFill>
                  <a:srgbClr val="000000"/>
                </a:solidFill>
              </a:rPr>
              <a:t>strstr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 </a:t>
            </a:r>
            <a:r>
              <a:rPr lang="en-US" altLang="ko-KR" sz="1200" dirty="0" err="1">
                <a:solidFill>
                  <a:srgbClr val="000000"/>
                </a:solidFill>
              </a:rPr>
              <a:t>sample_str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*l;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[10];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7;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].y =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- 10;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2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if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/>
              <a:t>· · · · · ·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equal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branch_false</a:t>
            </a:r>
            <a:r>
              <a:rPr lang="en-US" altLang="ko-KR" sz="1200" dirty="0"/>
              <a:t> label_1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    jump label_2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label_1: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    add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0</a:t>
            </a:r>
          </a:p>
          <a:p>
            <a:pPr marL="0" indent="0">
              <a:buNone/>
            </a:pPr>
            <a:r>
              <a:rPr lang="en-US" altLang="ko-KR" sz="1200" dirty="0"/>
              <a:t>            assign</a:t>
            </a:r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label_2: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int x;       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a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b = 2;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if (a == b) {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1;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else {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0;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1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a++ (a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ko-KR" altLang="en-US" dirty="0"/>
              <a:t>형 전역 변수</a:t>
            </a:r>
            <a:r>
              <a:rPr lang="en-US" altLang="ko-KR" dirty="0"/>
              <a:t>, </a:t>
            </a:r>
            <a:r>
              <a:rPr lang="ko-KR" altLang="en-US" dirty="0"/>
              <a:t>오프셋 </a:t>
            </a:r>
            <a:r>
              <a:rPr lang="en-US" altLang="ko-KR" dirty="0"/>
              <a:t>0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fetch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fetch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add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assign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a</a:t>
            </a:r>
            <a:r>
              <a:rPr lang="ko-KR" altLang="en-US" dirty="0"/>
              <a:t>가 포인터인 경우는 포인터가 가리키는 대상의 크기만큼 증가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struct</a:t>
            </a:r>
            <a:r>
              <a:rPr lang="ko-KR" altLang="en-US" dirty="0"/>
              <a:t>인 경우 </a:t>
            </a:r>
            <a:r>
              <a:rPr lang="en-US" altLang="ko-KR" dirty="0"/>
              <a:t>size</a:t>
            </a:r>
            <a:r>
              <a:rPr lang="ko-KR" altLang="en-US" dirty="0"/>
              <a:t>를 계산해야 함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1 → </a:t>
            </a:r>
            <a:r>
              <a:rPr lang="en-US" altLang="ko-KR" dirty="0" err="1"/>
              <a:t>push_const</a:t>
            </a:r>
            <a:r>
              <a:rPr lang="en-US" altLang="ko-KR" dirty="0"/>
              <a:t> &lt;size&gt;</a:t>
            </a:r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채점 방식</a:t>
            </a:r>
            <a:endParaRPr lang="en-US" altLang="ko-KR" dirty="0"/>
          </a:p>
          <a:p>
            <a:pPr lvl="1"/>
            <a:r>
              <a:rPr lang="ko-KR" altLang="en-US" dirty="0"/>
              <a:t>문법적으로 아무 문제가 없는 소스코드가 입력됨</a:t>
            </a:r>
            <a:endParaRPr lang="en-US" altLang="ko-KR" dirty="0"/>
          </a:p>
          <a:p>
            <a:pPr lvl="2"/>
            <a:r>
              <a:rPr lang="en-US" altLang="ko-KR" dirty="0"/>
              <a:t>Project 3</a:t>
            </a:r>
            <a:r>
              <a:rPr lang="ko-KR" altLang="en-US" dirty="0"/>
              <a:t>에서의 에러 체크를 할 필요는 없음</a:t>
            </a:r>
            <a:endParaRPr lang="en-US" altLang="ko-KR" dirty="0"/>
          </a:p>
          <a:p>
            <a:pPr lvl="1"/>
            <a:r>
              <a:rPr lang="ko-KR" altLang="en-US" dirty="0"/>
              <a:t>생성된 코드를 </a:t>
            </a:r>
            <a:r>
              <a:rPr lang="en-US" altLang="ko-KR" dirty="0"/>
              <a:t>simulator</a:t>
            </a:r>
            <a:r>
              <a:rPr lang="ko-KR" altLang="en-US" dirty="0"/>
              <a:t>에 입력으로 주고 출력 결과를 비교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배점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기본 구현 </a:t>
            </a:r>
            <a:r>
              <a:rPr lang="en-US" altLang="ko-KR" dirty="0"/>
              <a:t>(75%)</a:t>
            </a:r>
          </a:p>
          <a:p>
            <a:pPr lvl="2"/>
            <a:r>
              <a:rPr lang="ko-KR" altLang="en-US" dirty="0"/>
              <a:t>보고서 및 예제 코드 </a:t>
            </a:r>
            <a:r>
              <a:rPr lang="en-US" altLang="ko-KR" dirty="0"/>
              <a:t>25%</a:t>
            </a:r>
          </a:p>
          <a:p>
            <a:pPr lvl="2"/>
            <a:r>
              <a:rPr lang="ko-KR" altLang="en-US" dirty="0"/>
              <a:t>예제 코드보다 복잡한 테스트 코드 </a:t>
            </a:r>
            <a:r>
              <a:rPr lang="en-US" altLang="ko-KR" dirty="0"/>
              <a:t>50%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심화 구현</a:t>
            </a:r>
            <a:r>
              <a:rPr lang="en-US" altLang="ko-KR" dirty="0"/>
              <a:t> (25%)</a:t>
            </a:r>
          </a:p>
          <a:p>
            <a:pPr lvl="2"/>
            <a:r>
              <a:rPr lang="en-US" altLang="ko-KR" dirty="0"/>
              <a:t>for, while, </a:t>
            </a:r>
            <a:r>
              <a:rPr lang="en-US" altLang="ko-KR" dirty="0" err="1"/>
              <a:t>struct</a:t>
            </a:r>
            <a:r>
              <a:rPr lang="en-US" altLang="ko-KR" dirty="0"/>
              <a:t> assignment, </a:t>
            </a:r>
            <a:r>
              <a:rPr lang="en-US" altLang="ko-KR" dirty="0" err="1"/>
              <a:t>struct</a:t>
            </a:r>
            <a:r>
              <a:rPr lang="en-US" altLang="ko-KR" dirty="0"/>
              <a:t> return, </a:t>
            </a:r>
            <a:r>
              <a:rPr lang="en-US" altLang="ko-KR" dirty="0" err="1"/>
              <a:t>struct</a:t>
            </a:r>
            <a:r>
              <a:rPr lang="en-US" altLang="ko-KR" dirty="0"/>
              <a:t> parameter </a:t>
            </a:r>
            <a:r>
              <a:rPr lang="ko-KR" altLang="en-US" dirty="0"/>
              <a:t>각 </a:t>
            </a:r>
            <a:r>
              <a:rPr lang="en-US" altLang="ko-KR" dirty="0"/>
              <a:t>5%</a:t>
            </a:r>
          </a:p>
          <a:p>
            <a:endParaRPr lang="en-US" altLang="ko-KR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06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/>
              <a:t>12</a:t>
            </a:r>
            <a:r>
              <a:rPr lang="ko-KR" altLang="en-US" spc="50" dirty="0"/>
              <a:t>월 </a:t>
            </a:r>
            <a:r>
              <a:rPr lang="en-US" altLang="ko-KR" spc="50" dirty="0"/>
              <a:t>14</a:t>
            </a:r>
            <a:r>
              <a:rPr lang="ko-KR" altLang="en-US" spc="50" dirty="0"/>
              <a:t>일 </a:t>
            </a:r>
            <a:r>
              <a:rPr lang="en-US" altLang="ko-KR" spc="50" dirty="0"/>
              <a:t>23</a:t>
            </a:r>
            <a:r>
              <a:rPr lang="ko-KR" altLang="en-US" spc="50" dirty="0"/>
              <a:t>시 </a:t>
            </a:r>
            <a:r>
              <a:rPr lang="en-US" altLang="ko-KR" spc="50" dirty="0"/>
              <a:t>59</a:t>
            </a:r>
            <a:r>
              <a:rPr lang="ko-KR" altLang="en-US" spc="50" dirty="0"/>
              <a:t>분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 err="1"/>
              <a:t>딜레이는</a:t>
            </a:r>
            <a:r>
              <a:rPr lang="ko-KR" altLang="en-US" spc="50" dirty="0"/>
              <a:t> </a:t>
            </a:r>
            <a:r>
              <a:rPr lang="en-US" altLang="ko-KR" spc="50" dirty="0"/>
              <a:t>17</a:t>
            </a:r>
            <a:r>
              <a:rPr lang="ko-KR" altLang="en-US" spc="50" dirty="0"/>
              <a:t>일까지 하루에 </a:t>
            </a:r>
            <a:r>
              <a:rPr lang="en-US" altLang="ko-KR" spc="50" dirty="0"/>
              <a:t>10% </a:t>
            </a:r>
            <a:r>
              <a:rPr lang="ko-KR" altLang="en-US" spc="50" dirty="0"/>
              <a:t>감점</a:t>
            </a:r>
            <a:endParaRPr lang="en-US" altLang="ko-KR" spc="50" dirty="0"/>
          </a:p>
          <a:p>
            <a:pPr lvl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lvl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subc.y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hash.h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</a:t>
            </a:r>
            <a:r>
              <a:rPr lang="en-US" altLang="ko-KR" spc="50" dirty="0"/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결과 보고서</a:t>
            </a:r>
            <a:r>
              <a:rPr lang="ko-KR" altLang="en-US" spc="50" dirty="0"/>
              <a:t>를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파일명</a:t>
            </a:r>
            <a:r>
              <a:rPr lang="en-US" altLang="ko-KR" spc="50" dirty="0"/>
              <a:t>: project4_</a:t>
            </a:r>
            <a:r>
              <a:rPr lang="ko-KR" altLang="en-US" spc="50" dirty="0"/>
              <a:t>학번</a:t>
            </a:r>
            <a:r>
              <a:rPr lang="en-US" altLang="ko-KR" spc="50" dirty="0"/>
              <a:t>.zip</a:t>
            </a:r>
          </a:p>
          <a:p>
            <a:pPr lvl="1">
              <a:defRPr/>
            </a:pPr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Submission</a:t>
            </a: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제출 마지막날까지 공지된 사항을 반영해서 제출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ETL </a:t>
            </a:r>
            <a:r>
              <a:rPr lang="ko-KR" altLang="en-US" spc="50" dirty="0"/>
              <a:t>질문 게시판 활용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소스코드에 자세히 주석달기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Cheating </a:t>
            </a:r>
            <a:r>
              <a:rPr lang="ko-KR" altLang="en-US" spc="50" dirty="0"/>
              <a:t>금지 </a:t>
            </a:r>
            <a:r>
              <a:rPr lang="en-US" altLang="ko-KR" spc="50" dirty="0"/>
              <a:t>(F</a:t>
            </a:r>
            <a:r>
              <a:rPr lang="ko-KR" altLang="en-US" spc="50" dirty="0"/>
              <a:t>처리</a:t>
            </a:r>
            <a:r>
              <a:rPr lang="en-US" altLang="ko-KR" spc="50" dirty="0"/>
              <a:t>, </a:t>
            </a:r>
            <a:r>
              <a:rPr lang="ko-KR" altLang="en-US" spc="50" dirty="0"/>
              <a:t>모든 코드 철저히 검사</a:t>
            </a:r>
            <a:r>
              <a:rPr lang="en-US" altLang="ko-KR" spc="50" dirty="0"/>
              <a:t>)</a:t>
            </a:r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TA </a:t>
            </a:r>
          </a:p>
          <a:p>
            <a:pPr lvl="1">
              <a:defRPr/>
            </a:pPr>
            <a:r>
              <a:rPr lang="ko-KR" altLang="en-US" spc="50" dirty="0"/>
              <a:t>신창현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>
              <a:defRPr/>
            </a:pPr>
            <a:r>
              <a:rPr lang="en-US" altLang="ko-KR" spc="50" dirty="0"/>
              <a:t>e-mail: schyun9212@altair.snu.ac.kr</a:t>
            </a:r>
            <a:endParaRPr lang="ko-KR" alt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Notice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스택 기반의 중간코드</a:t>
            </a:r>
            <a:r>
              <a:rPr lang="en-US" altLang="ko-KR" dirty="0"/>
              <a:t>(IR)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자바 바이트코드와 유사함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생성된 코드를 스택 시뮬레이터에서 실행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코드는 </a:t>
            </a:r>
            <a:r>
              <a:rPr lang="en-US" altLang="ko-KR" dirty="0" err="1"/>
              <a:t>subc.y</a:t>
            </a:r>
            <a:r>
              <a:rPr lang="ko-KR" altLang="en-US" dirty="0"/>
              <a:t>의 </a:t>
            </a:r>
            <a:r>
              <a:rPr lang="en-US" altLang="ko-KR" dirty="0"/>
              <a:t>Embedded action</a:t>
            </a:r>
            <a:r>
              <a:rPr lang="ko-KR" altLang="en-US" dirty="0"/>
              <a:t>에서 생성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문법적으로 잘못된 코드</a:t>
            </a:r>
            <a:r>
              <a:rPr lang="en-US" altLang="ko-KR" dirty="0"/>
              <a:t>(syntax, semantic)</a:t>
            </a:r>
            <a:r>
              <a:rPr lang="ko-KR" altLang="en-US" dirty="0"/>
              <a:t>는 입력되지 않음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Code Generation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operand</a:t>
            </a:r>
            <a:r>
              <a:rPr lang="ko-KR" altLang="en-US" dirty="0"/>
              <a:t>들을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pop</a:t>
            </a:r>
            <a:r>
              <a:rPr lang="ko-KR" altLang="en-US" dirty="0"/>
              <a:t>해서 연산을 수행한 뒤</a:t>
            </a:r>
            <a:r>
              <a:rPr lang="en-US" altLang="ko-KR" dirty="0"/>
              <a:t>, </a:t>
            </a:r>
            <a:r>
              <a:rPr lang="ko-KR" altLang="en-US" dirty="0"/>
              <a:t>결과를 다시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하는 구조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ex) </a:t>
            </a:r>
            <a:r>
              <a:rPr lang="en-US" altLang="ko-KR" dirty="0" err="1"/>
              <a:t>JavaVM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instruction</a:t>
            </a:r>
          </a:p>
          <a:p>
            <a:pPr lvl="1" eaLnBrk="1" hangingPunct="1"/>
            <a:r>
              <a:rPr lang="en-US" altLang="ko-KR" dirty="0"/>
              <a:t>ex) add, sub, </a:t>
            </a:r>
            <a:r>
              <a:rPr lang="en-US" altLang="ko-KR" dirty="0" err="1"/>
              <a:t>push_reg</a:t>
            </a:r>
            <a:r>
              <a:rPr lang="en-US" altLang="ko-KR" dirty="0"/>
              <a:t>, </a:t>
            </a:r>
            <a:r>
              <a:rPr lang="en-US" altLang="ko-KR" dirty="0" err="1"/>
              <a:t>pop_reg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설치 및 사용법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강의 홈페이지에서 다운받은 뒤</a:t>
            </a:r>
            <a:r>
              <a:rPr lang="en-US" altLang="ko-KR" dirty="0"/>
              <a:t>, </a:t>
            </a:r>
            <a:r>
              <a:rPr lang="ko-KR" altLang="en-US" dirty="0"/>
              <a:t>압축을 풀고 </a:t>
            </a:r>
            <a:r>
              <a:rPr lang="en-US" altLang="ko-KR" dirty="0"/>
              <a:t>make</a:t>
            </a:r>
            <a:r>
              <a:rPr lang="ko-KR" altLang="en-US" dirty="0"/>
              <a:t>를 실행하면 </a:t>
            </a:r>
            <a:r>
              <a:rPr lang="en-US" altLang="ko-KR" dirty="0" err="1"/>
              <a:t>sim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./</a:t>
            </a:r>
            <a:r>
              <a:rPr lang="en-US" altLang="ko-KR" dirty="0" err="1"/>
              <a:t>sim</a:t>
            </a:r>
            <a:r>
              <a:rPr lang="en-US" altLang="ko-KR" dirty="0"/>
              <a:t> [</a:t>
            </a:r>
            <a:r>
              <a:rPr lang="en-US" altLang="ko-KR" dirty="0" err="1"/>
              <a:t>file_name.s</a:t>
            </a:r>
            <a:r>
              <a:rPr lang="en-US" altLang="ko-KR" dirty="0"/>
              <a:t>]</a:t>
            </a:r>
          </a:p>
          <a:p>
            <a:pPr lvl="1" eaLnBrk="1" hangingPunct="1"/>
            <a:r>
              <a:rPr lang="ko-KR" altLang="en-US" dirty="0"/>
              <a:t>동봉된 </a:t>
            </a:r>
            <a:r>
              <a:rPr lang="en-US" altLang="ko-KR" dirty="0" err="1"/>
              <a:t>test.s</a:t>
            </a:r>
            <a:r>
              <a:rPr lang="ko-KR" altLang="en-US" dirty="0"/>
              <a:t>로 테스트해볼 수 있다</a:t>
            </a:r>
            <a:r>
              <a:rPr lang="en-US" altLang="ko-KR" dirty="0"/>
              <a:t>.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Stack Simulator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263" y="1600200"/>
            <a:ext cx="3094037" cy="4876800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shift_sp</a:t>
            </a:r>
            <a:r>
              <a:rPr lang="en-US" altLang="ko-KR" sz="1600" dirty="0"/>
              <a:t>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main_start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Str0.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write_string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main_exit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main_end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Lglob</a:t>
            </a:r>
            <a:r>
              <a:rPr lang="en-US" altLang="ko-KR" sz="1600" dirty="0"/>
              <a:t>. data 0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  <a:endParaRPr lang="ko-KR" alt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085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550" y="2205038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971550" y="1835150"/>
            <a:ext cx="246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Input C code (t.c)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5148263" y="1235075"/>
            <a:ext cx="309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Generated IR code (t.s)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971550" y="4140200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Execution on stack simulator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427538" y="2420938"/>
            <a:ext cx="576262" cy="36036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flipH="1">
            <a:off x="4427538" y="4733925"/>
            <a:ext cx="576262" cy="3603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4356100" y="20193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subc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SP</a:t>
            </a:r>
          </a:p>
          <a:p>
            <a:pPr lvl="1" eaLnBrk="1" hangingPunct="1"/>
            <a:r>
              <a:rPr lang="ko-KR" altLang="en-US" dirty="0"/>
              <a:t>스택을 가리키는 포인터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주로</a:t>
            </a:r>
            <a:r>
              <a:rPr lang="en-US" altLang="ko-KR" dirty="0"/>
              <a:t>, </a:t>
            </a:r>
            <a:r>
              <a:rPr lang="ko-KR" altLang="en-US" dirty="0"/>
              <a:t>지역 변수의 값을 접근하기 위해 사용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FP</a:t>
            </a:r>
          </a:p>
          <a:p>
            <a:pPr lvl="1" eaLnBrk="1" hangingPunct="1"/>
            <a:r>
              <a:rPr lang="ko-KR" altLang="en-US" dirty="0"/>
              <a:t>스택 프레임 포인터</a:t>
            </a:r>
            <a:endParaRPr lang="en-US" altLang="ko-KR" dirty="0"/>
          </a:p>
          <a:p>
            <a:pPr lvl="1" eaLnBrk="1" hangingPunct="1"/>
            <a:r>
              <a:rPr lang="ko-KR" altLang="en-US"/>
              <a:t>함수의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리턴에 사용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PC</a:t>
            </a:r>
          </a:p>
          <a:p>
            <a:pPr lvl="1" eaLnBrk="1" hangingPunct="1"/>
            <a:r>
              <a:rPr lang="ko-KR" altLang="en-US" dirty="0"/>
              <a:t>현재 수행중인 프로그램의 </a:t>
            </a:r>
            <a:r>
              <a:rPr lang="en-US" altLang="ko-KR" dirty="0"/>
              <a:t>program counter</a:t>
            </a:r>
          </a:p>
          <a:p>
            <a:pPr lvl="1" eaLnBrk="1" hangingPunct="1"/>
            <a:r>
              <a:rPr lang="en-US" altLang="ko-KR" dirty="0"/>
              <a:t>branch</a:t>
            </a:r>
            <a:r>
              <a:rPr lang="ko-KR" altLang="en-US" dirty="0"/>
              <a:t>를 수행하기 위해서는 </a:t>
            </a:r>
            <a:r>
              <a:rPr lang="en-US" altLang="ko-KR" dirty="0"/>
              <a:t>PC</a:t>
            </a:r>
            <a:r>
              <a:rPr lang="ko-KR" altLang="en-US" dirty="0"/>
              <a:t>값을 변경</a:t>
            </a:r>
            <a:endParaRPr lang="en-US" altLang="ko-KR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Registers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shift_sp</a:t>
            </a:r>
            <a:r>
              <a:rPr lang="en-US" altLang="ko-KR" sz="2400" dirty="0"/>
              <a:t> 1</a:t>
            </a:r>
          </a:p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push_const</a:t>
            </a:r>
            <a:r>
              <a:rPr lang="en-US" altLang="ko-KR" sz="24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pop_reg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EXIT: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</a:p>
          <a:p>
            <a:pPr eaLnBrk="1" hangingPunct="1">
              <a:defRPr/>
            </a:pPr>
            <a:r>
              <a:rPr lang="en-US" altLang="ko-KR" dirty="0"/>
              <a:t>calling convention</a:t>
            </a:r>
            <a:r>
              <a:rPr lang="ko-KR" altLang="en-US" dirty="0"/>
              <a:t>에 따라 다소 변할 수 있음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Start up code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92725" y="3600450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EXIT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725" y="2862263"/>
            <a:ext cx="1150938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725" y="2492375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2725" y="2124075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3663" y="3232150"/>
            <a:ext cx="115252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← </a:t>
            </a:r>
            <a:r>
              <a:rPr kumimoji="0" lang="en-US" altLang="ko-KR" dirty="0" err="1"/>
              <a:t>sp</a:t>
            </a:r>
            <a:r>
              <a:rPr kumimoji="0" lang="en-US" altLang="ko-KR" dirty="0"/>
              <a:t>, </a:t>
            </a:r>
            <a:r>
              <a:rPr kumimoji="0" lang="en-US" altLang="ko-KR" dirty="0" err="1"/>
              <a:t>fp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725" y="3232150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old_fp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Unary operation</a:t>
            </a:r>
          </a:p>
          <a:p>
            <a:pPr lvl="1" eaLnBrk="1" hangingPunct="1"/>
            <a:r>
              <a:rPr lang="en-US" altLang="ko-KR" dirty="0"/>
              <a:t>pop top element of stack</a:t>
            </a:r>
          </a:p>
          <a:p>
            <a:pPr lvl="1" eaLnBrk="1" hangingPunct="1"/>
            <a:r>
              <a:rPr lang="en-US" altLang="ko-KR" dirty="0"/>
              <a:t>apply operation</a:t>
            </a:r>
          </a:p>
          <a:p>
            <a:pPr lvl="1" eaLnBrk="1" hangingPunct="1"/>
            <a:r>
              <a:rPr lang="en-US" altLang="ko-KR" dirty="0"/>
              <a:t>push result onto stack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en-US" altLang="ko-KR" dirty="0"/>
              <a:t>negate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not</a:t>
            </a:r>
          </a:p>
          <a:p>
            <a:pPr lvl="1" eaLnBrk="1" hangingPunct="1"/>
            <a:endParaRPr lang="ko-KR" alt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Arithmetic / Logic Instruction</a:t>
            </a:r>
            <a:endParaRPr lang="ko-KR" altLang="en-US"/>
          </a:p>
        </p:txBody>
      </p:sp>
      <p:grpSp>
        <p:nvGrpSpPr>
          <p:cNvPr id="10244" name="Group 23"/>
          <p:cNvGrpSpPr>
            <a:grpSpLocks/>
          </p:cNvGrpSpPr>
          <p:nvPr/>
        </p:nvGrpSpPr>
        <p:grpSpPr bwMode="auto">
          <a:xfrm>
            <a:off x="1890713" y="3974504"/>
            <a:ext cx="4633912" cy="738187"/>
            <a:chOff x="1890920" y="4437112"/>
            <a:chExt cx="4634167" cy="738664"/>
          </a:xfrm>
        </p:grpSpPr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82049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82049" y="4233862"/>
                <a:ext cx="1152588" cy="3701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53" name="Group 14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63628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3628" y="4233862"/>
                <a:ext cx="1152588" cy="3701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-1</a:t>
                </a:r>
                <a:endParaRPr kumimoji="0" lang="ko-KR" altLang="en-US" dirty="0"/>
              </a:p>
            </p:txBody>
          </p:sp>
        </p:grpSp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1890713" y="5634411"/>
            <a:ext cx="4633912" cy="739775"/>
            <a:chOff x="1890920" y="5733256"/>
            <a:chExt cx="4634167" cy="738664"/>
          </a:xfrm>
        </p:grpSpPr>
        <p:grpSp>
          <p:nvGrpSpPr>
            <p:cNvPr id="10246" name="Group 15"/>
            <p:cNvGrpSpPr>
              <a:grpSpLocks/>
            </p:cNvGrpSpPr>
            <p:nvPr/>
          </p:nvGrpSpPr>
          <p:grpSpPr bwMode="auto">
            <a:xfrm>
              <a:off x="1890920" y="5733256"/>
              <a:ext cx="1152128" cy="738664"/>
              <a:chOff x="1882049" y="4233862"/>
              <a:chExt cx="1152128" cy="7386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47" name="Group 18"/>
            <p:cNvGrpSpPr>
              <a:grpSpLocks/>
            </p:cNvGrpSpPr>
            <p:nvPr/>
          </p:nvGrpSpPr>
          <p:grpSpPr bwMode="auto">
            <a:xfrm>
              <a:off x="5372959" y="5733256"/>
              <a:ext cx="1152128" cy="738664"/>
              <a:chOff x="5364088" y="4233862"/>
              <a:chExt cx="1152128" cy="7386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 bwMode="auto">
          <a:xfrm>
            <a:off x="3847629" y="4077083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- 1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꺾인 연결선 3"/>
          <p:cNvCxnSpPr>
            <a:stCxn id="6" idx="3"/>
            <a:endCxn id="2" idx="1"/>
          </p:cNvCxnSpPr>
          <p:nvPr/>
        </p:nvCxnSpPr>
        <p:spPr bwMode="auto">
          <a:xfrm>
            <a:off x="3043238" y="4159448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2" idx="3"/>
            <a:endCxn id="11" idx="1"/>
          </p:cNvCxnSpPr>
          <p:nvPr/>
        </p:nvCxnSpPr>
        <p:spPr bwMode="auto">
          <a:xfrm flipV="1">
            <a:off x="4567709" y="4159448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60739" y="37840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8827" y="37911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847629" y="5736991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! 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꺾인 연결선 27"/>
          <p:cNvCxnSpPr>
            <a:endCxn id="27" idx="1"/>
          </p:cNvCxnSpPr>
          <p:nvPr/>
        </p:nvCxnSpPr>
        <p:spPr bwMode="auto">
          <a:xfrm>
            <a:off x="3043238" y="5819356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꺾인 연결선 28"/>
          <p:cNvCxnSpPr>
            <a:stCxn id="27" idx="3"/>
          </p:cNvCxnSpPr>
          <p:nvPr/>
        </p:nvCxnSpPr>
        <p:spPr bwMode="auto">
          <a:xfrm flipV="1">
            <a:off x="4567709" y="5819356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160739" y="54439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68827" y="54510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5EE43C70-E2BA-2B44-B7D2-EBBAA82046D4}" vid="{2245E952-5C1C-1A44-B65C-AAE090CD6D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vmo_template</Template>
  <TotalTime>10967</TotalTime>
  <Words>1940</Words>
  <Application>Microsoft Office PowerPoint</Application>
  <PresentationFormat>화면 슬라이드 쇼(4:3)</PresentationFormat>
  <Paragraphs>669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굴림</vt:lpstr>
      <vt:lpstr>굴림체</vt:lpstr>
      <vt:lpstr>맑은 고딕</vt:lpstr>
      <vt:lpstr>Arial</vt:lpstr>
      <vt:lpstr>Consolas</vt:lpstr>
      <vt:lpstr>Tahoma</vt:lpstr>
      <vt:lpstr>Times New Roman</vt:lpstr>
      <vt:lpstr>Wingdings</vt:lpstr>
      <vt:lpstr>VMO_TEMPLATE_V2</vt:lpstr>
      <vt:lpstr>Project 4 Code Generation</vt:lpstr>
      <vt:lpstr>Projects</vt:lpstr>
      <vt:lpstr>Overview</vt:lpstr>
      <vt:lpstr>Code Generation</vt:lpstr>
      <vt:lpstr>Stack Simulator</vt:lpstr>
      <vt:lpstr>Example</vt:lpstr>
      <vt:lpstr>Registers</vt:lpstr>
      <vt:lpstr>Start up code</vt:lpstr>
      <vt:lpstr>Arithmetic / Logic Instruction</vt:lpstr>
      <vt:lpstr>Arithmetic / Logic Instruction</vt:lpstr>
      <vt:lpstr>Control</vt:lpstr>
      <vt:lpstr>Control</vt:lpstr>
      <vt:lpstr>Stack Manipulation</vt:lpstr>
      <vt:lpstr>Stack Manipulation</vt:lpstr>
      <vt:lpstr>Stack Manipulation</vt:lpstr>
      <vt:lpstr>Assign / Fetch</vt:lpstr>
      <vt:lpstr>Assign / Fetch</vt:lpstr>
      <vt:lpstr>I / O</vt:lpstr>
      <vt:lpstr>I / O</vt:lpstr>
      <vt:lpstr>I / O</vt:lpstr>
      <vt:lpstr>More Details on Stack Machine</vt:lpstr>
      <vt:lpstr>Global Variables</vt:lpstr>
      <vt:lpstr>Global Variables</vt:lpstr>
      <vt:lpstr>Function</vt:lpstr>
      <vt:lpstr>Example: Calling Convention I</vt:lpstr>
      <vt:lpstr>Example: Calling Convention II</vt:lpstr>
      <vt:lpstr>Deeper Implementation</vt:lpstr>
      <vt:lpstr>Example - HelloWorld</vt:lpstr>
      <vt:lpstr>Example - func2(caller)</vt:lpstr>
      <vt:lpstr>Example - func2(caller)</vt:lpstr>
      <vt:lpstr>Example - func2(callee)</vt:lpstr>
      <vt:lpstr>Example - struct1 </vt:lpstr>
      <vt:lpstr>Example - if</vt:lpstr>
      <vt:lpstr>Example</vt:lpstr>
      <vt:lpstr>Score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창현 신</cp:lastModifiedBy>
  <cp:revision>241</cp:revision>
  <dcterms:created xsi:type="dcterms:W3CDTF">2011-05-26T07:14:03Z</dcterms:created>
  <dcterms:modified xsi:type="dcterms:W3CDTF">2018-11-28T18:16:32Z</dcterms:modified>
</cp:coreProperties>
</file>