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6" r:id="rId5"/>
    <p:sldId id="267" r:id="rId6"/>
    <p:sldId id="269" r:id="rId7"/>
    <p:sldId id="268"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378617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185792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947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593201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540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340723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130565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41725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395354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7950-E29F-4BCD-B760-6ED219187375}"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215471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C7950-E29F-4BCD-B760-6ED21918737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277893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C7950-E29F-4BCD-B760-6ED219187375}"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34248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C7950-E29F-4BCD-B760-6ED219187375}"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91672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C7950-E29F-4BCD-B760-6ED219187375}"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190919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8C7950-E29F-4BCD-B760-6ED21918737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245894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7950-E29F-4BCD-B760-6ED219187375}"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ADB3-F80C-4D9E-9219-59C974C9374E}" type="slidenum">
              <a:rPr lang="en-IN" smtClean="0"/>
              <a:t>‹#›</a:t>
            </a:fld>
            <a:endParaRPr lang="en-IN"/>
          </a:p>
        </p:txBody>
      </p:sp>
    </p:spTree>
    <p:extLst>
      <p:ext uri="{BB962C8B-B14F-4D97-AF65-F5344CB8AC3E}">
        <p14:creationId xmlns:p14="http://schemas.microsoft.com/office/powerpoint/2010/main" val="62184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8C7950-E29F-4BCD-B760-6ED219187375}" type="datetimeFigureOut">
              <a:rPr lang="en-IN" smtClean="0"/>
              <a:t>11-05-2023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01ADB3-F80C-4D9E-9219-59C974C9374E}" type="slidenum">
              <a:rPr lang="en-IN" smtClean="0"/>
              <a:t>‹#›</a:t>
            </a:fld>
            <a:endParaRPr lang="en-IN"/>
          </a:p>
        </p:txBody>
      </p:sp>
    </p:spTree>
    <p:extLst>
      <p:ext uri="{BB962C8B-B14F-4D97-AF65-F5344CB8AC3E}">
        <p14:creationId xmlns:p14="http://schemas.microsoft.com/office/powerpoint/2010/main" val="322115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CE88-C49E-81C3-8E77-B2D083845A2D}"/>
              </a:ext>
            </a:extLst>
          </p:cNvPr>
          <p:cNvSpPr>
            <a:spLocks noGrp="1"/>
          </p:cNvSpPr>
          <p:nvPr>
            <p:ph type="ctrTitle"/>
          </p:nvPr>
        </p:nvSpPr>
        <p:spPr>
          <a:xfrm>
            <a:off x="1507067" y="2057400"/>
            <a:ext cx="7766936" cy="1993436"/>
          </a:xfrm>
        </p:spPr>
        <p:txBody>
          <a:bodyPr>
            <a:normAutofit fontScale="90000"/>
          </a:bodyPr>
          <a:lstStyle/>
          <a:p>
            <a:r>
              <a:rPr lang="en-US" sz="4500" b="0" i="0" dirty="0">
                <a:solidFill>
                  <a:srgbClr val="131413"/>
                </a:solidFill>
                <a:effectLst/>
                <a:latin typeface="Times New Roman" panose="02020603050405020304" pitchFamily="18" charset="0"/>
                <a:cs typeface="Times New Roman" panose="02020603050405020304" pitchFamily="18" charset="0"/>
              </a:rPr>
              <a:t>Unpaved road detection based on spatial fuzzy clustering algorithm</a:t>
            </a:r>
            <a:r>
              <a:rPr lang="en-US" sz="4500" dirty="0">
                <a:latin typeface="Times New Roman" panose="02020603050405020304" pitchFamily="18" charset="0"/>
                <a:cs typeface="Times New Roman" panose="02020603050405020304" pitchFamily="18" charset="0"/>
              </a:rPr>
              <a:t> </a:t>
            </a:r>
            <a:br>
              <a:rPr lang="en-US" sz="4500" dirty="0">
                <a:latin typeface="Times New Roman" panose="02020603050405020304" pitchFamily="18" charset="0"/>
                <a:cs typeface="Times New Roman" panose="02020603050405020304" pitchFamily="18" charset="0"/>
              </a:rPr>
            </a:br>
            <a:endParaRPr lang="en-IN" sz="4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E6D44B-BE07-E9BC-F343-B2E529E3EBD3}"/>
              </a:ext>
            </a:extLst>
          </p:cNvPr>
          <p:cNvSpPr>
            <a:spLocks noGrp="1"/>
          </p:cNvSpPr>
          <p:nvPr>
            <p:ph type="subTitle" idx="1"/>
          </p:nvPr>
        </p:nvSpPr>
        <p:spPr>
          <a:xfrm>
            <a:off x="1507067" y="3819545"/>
            <a:ext cx="7766936" cy="1328188"/>
          </a:xfrm>
        </p:spPr>
        <p:txBody>
          <a:bodyPr/>
          <a:lstStyle/>
          <a:p>
            <a:r>
              <a:rPr lang="en-US" dirty="0"/>
              <a:t>Sai swaroop K, </a:t>
            </a:r>
            <a:r>
              <a:rPr lang="en-US" dirty="0" err="1"/>
              <a:t>Mtech</a:t>
            </a:r>
            <a:r>
              <a:rPr lang="en-US" dirty="0"/>
              <a:t> CSE</a:t>
            </a:r>
          </a:p>
          <a:p>
            <a:r>
              <a:rPr lang="en-US" dirty="0" err="1"/>
              <a:t>Hrishidev</a:t>
            </a:r>
            <a:r>
              <a:rPr lang="en-US" dirty="0"/>
              <a:t> UT, </a:t>
            </a:r>
            <a:r>
              <a:rPr lang="en-US" dirty="0" err="1"/>
              <a:t>Mtech</a:t>
            </a:r>
            <a:r>
              <a:rPr lang="en-US" dirty="0"/>
              <a:t> CSE</a:t>
            </a:r>
            <a:endParaRPr lang="en-IN" dirty="0"/>
          </a:p>
        </p:txBody>
      </p:sp>
    </p:spTree>
    <p:extLst>
      <p:ext uri="{BB962C8B-B14F-4D97-AF65-F5344CB8AC3E}">
        <p14:creationId xmlns:p14="http://schemas.microsoft.com/office/powerpoint/2010/main" val="264388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4667-3FEC-1E18-D75A-1FEE49D3F5E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9022C51-C4A1-A19C-255E-8B8D9B8C2886}"/>
              </a:ext>
            </a:extLst>
          </p:cNvPr>
          <p:cNvSpPr>
            <a:spLocks noGrp="1"/>
          </p:cNvSpPr>
          <p:nvPr>
            <p:ph idx="1"/>
          </p:nvPr>
        </p:nvSpPr>
        <p:spPr/>
        <p:txBody>
          <a:bodyPr>
            <a:normAutofit/>
          </a:bodyPr>
          <a:lstStyle/>
          <a:p>
            <a:r>
              <a:rPr lang="en-US" dirty="0"/>
              <a:t>The intelligent vehicle remains a core problem in computer vision technology and has numerous potential applications, such as driver assistance, transportation  system scheduling, and searching for the optimum route</a:t>
            </a:r>
          </a:p>
          <a:p>
            <a:r>
              <a:rPr lang="en-US" dirty="0"/>
              <a:t>Vision-based unpaved road detection is a challenging task due to the complex nature scene. </a:t>
            </a:r>
          </a:p>
          <a:p>
            <a:r>
              <a:rPr lang="en-US" dirty="0"/>
              <a:t> In this paper, a novel algorithm is proposed to improve the accuracy and robustness of unpaved road detection and boundary extraction with low computational costs. </a:t>
            </a:r>
          </a:p>
        </p:txBody>
      </p:sp>
    </p:spTree>
    <p:extLst>
      <p:ext uri="{BB962C8B-B14F-4D97-AF65-F5344CB8AC3E}">
        <p14:creationId xmlns:p14="http://schemas.microsoft.com/office/powerpoint/2010/main" val="60131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F839-EC5D-7ECE-F634-CE7AB4536D0D}"/>
              </a:ext>
            </a:extLst>
          </p:cNvPr>
          <p:cNvSpPr>
            <a:spLocks noGrp="1"/>
          </p:cNvSpPr>
          <p:nvPr>
            <p:ph type="title"/>
          </p:nvPr>
        </p:nvSpPr>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A606C676-E446-7CD6-247E-0EE514CA7A76}"/>
              </a:ext>
            </a:extLst>
          </p:cNvPr>
          <p:cNvSpPr>
            <a:spLocks noGrp="1"/>
          </p:cNvSpPr>
          <p:nvPr>
            <p:ph idx="1"/>
          </p:nvPr>
        </p:nvSpPr>
        <p:spPr/>
        <p:txBody>
          <a:bodyPr>
            <a:normAutofit/>
          </a:bodyPr>
          <a:lstStyle/>
          <a:p>
            <a:r>
              <a:rPr lang="en-US" sz="1700" dirty="0"/>
              <a:t>Below are the methods that can be used to detect Unpaved road: </a:t>
            </a:r>
          </a:p>
          <a:p>
            <a:pPr marL="457200" lvl="1" indent="0">
              <a:buNone/>
            </a:pPr>
            <a:r>
              <a:rPr lang="en-US" sz="1700" dirty="0"/>
              <a:t>(1) Vanishing line detection based on the normal distribution with infrared 	images.</a:t>
            </a:r>
          </a:p>
          <a:p>
            <a:pPr marL="457200" lvl="1" indent="0">
              <a:buNone/>
            </a:pPr>
            <a:r>
              <a:rPr lang="en-US" sz="1700" dirty="0"/>
              <a:t>(2) An image segmentation method that uses the double-Otsu algorithm and 	the trapezoid prediction is obtained.</a:t>
            </a:r>
          </a:p>
          <a:p>
            <a:pPr marL="457200" lvl="1" indent="0">
              <a:buNone/>
            </a:pPr>
            <a:r>
              <a:rPr lang="en-US" sz="1700" dirty="0"/>
              <a:t>(3) Image classification with the improved SVM and construction of the 	probability confidence map according to the classification results.</a:t>
            </a:r>
          </a:p>
          <a:p>
            <a:pPr marL="457200" lvl="1" indent="0">
              <a:buNone/>
            </a:pPr>
            <a:r>
              <a:rPr lang="en-US" sz="1700" dirty="0"/>
              <a:t>(4) Spatial fuzzy clustering algorithm based on FCM combined with the   	trapezoidal forecasting model and the probability confidence map to 	complete road recognition.</a:t>
            </a:r>
          </a:p>
        </p:txBody>
      </p:sp>
    </p:spTree>
    <p:extLst>
      <p:ext uri="{BB962C8B-B14F-4D97-AF65-F5344CB8AC3E}">
        <p14:creationId xmlns:p14="http://schemas.microsoft.com/office/powerpoint/2010/main" val="237117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C330-F332-9215-C86F-CD19CC062D28}"/>
              </a:ext>
            </a:extLst>
          </p:cNvPr>
          <p:cNvSpPr>
            <a:spLocks noGrp="1"/>
          </p:cNvSpPr>
          <p:nvPr>
            <p:ph type="title"/>
          </p:nvPr>
        </p:nvSpPr>
        <p:spPr/>
        <p:txBody>
          <a:bodyPr/>
          <a:lstStyle/>
          <a:p>
            <a:r>
              <a:rPr lang="en-IN" dirty="0"/>
              <a:t>Clustering method</a:t>
            </a:r>
          </a:p>
        </p:txBody>
      </p:sp>
      <p:sp>
        <p:nvSpPr>
          <p:cNvPr id="3" name="Content Placeholder 2">
            <a:extLst>
              <a:ext uri="{FF2B5EF4-FFF2-40B4-BE49-F238E27FC236}">
                <a16:creationId xmlns:a16="http://schemas.microsoft.com/office/drawing/2014/main" id="{50B34E63-88B3-3F8E-57E0-0DC274C0941D}"/>
              </a:ext>
            </a:extLst>
          </p:cNvPr>
          <p:cNvSpPr>
            <a:spLocks noGrp="1"/>
          </p:cNvSpPr>
          <p:nvPr>
            <p:ph idx="1"/>
          </p:nvPr>
        </p:nvSpPr>
        <p:spPr/>
        <p:txBody>
          <a:bodyPr/>
          <a:lstStyle/>
          <a:p>
            <a:r>
              <a:rPr lang="en-US" dirty="0"/>
              <a:t>We use Otsu method to obtain connected regions and regard each of them as a data point followed by clustering.</a:t>
            </a:r>
          </a:p>
          <a:p>
            <a:r>
              <a:rPr lang="en-US" dirty="0"/>
              <a:t> The road region is generally in the lower middle image with a relatively stable grayscale value.</a:t>
            </a:r>
          </a:p>
          <a:p>
            <a:r>
              <a:rPr lang="en-US" dirty="0"/>
              <a:t>Divide the road into three categories.</a:t>
            </a:r>
          </a:p>
          <a:p>
            <a:endParaRPr lang="en-US" dirty="0"/>
          </a:p>
        </p:txBody>
      </p:sp>
      <p:pic>
        <p:nvPicPr>
          <p:cNvPr id="5" name="Picture 4">
            <a:extLst>
              <a:ext uri="{FF2B5EF4-FFF2-40B4-BE49-F238E27FC236}">
                <a16:creationId xmlns:a16="http://schemas.microsoft.com/office/drawing/2014/main" id="{41FD67DE-251A-754D-BEB2-36A11E6744DE}"/>
              </a:ext>
            </a:extLst>
          </p:cNvPr>
          <p:cNvPicPr>
            <a:picLocks noChangeAspect="1"/>
          </p:cNvPicPr>
          <p:nvPr/>
        </p:nvPicPr>
        <p:blipFill>
          <a:blip r:embed="rId2"/>
          <a:stretch>
            <a:fillRect/>
          </a:stretch>
        </p:blipFill>
        <p:spPr>
          <a:xfrm>
            <a:off x="3895051" y="3831370"/>
            <a:ext cx="2591025" cy="2209992"/>
          </a:xfrm>
          <a:prstGeom prst="rect">
            <a:avLst/>
          </a:prstGeom>
        </p:spPr>
      </p:pic>
    </p:spTree>
    <p:extLst>
      <p:ext uri="{BB962C8B-B14F-4D97-AF65-F5344CB8AC3E}">
        <p14:creationId xmlns:p14="http://schemas.microsoft.com/office/powerpoint/2010/main" val="186278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5BB8-1C42-C2BA-7E5B-09402558B2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EBCBBE-D4CE-8DD4-93B5-95991D4B2A8D}"/>
              </a:ext>
            </a:extLst>
          </p:cNvPr>
          <p:cNvSpPr>
            <a:spLocks noGrp="1"/>
          </p:cNvSpPr>
          <p:nvPr>
            <p:ph idx="1"/>
          </p:nvPr>
        </p:nvSpPr>
        <p:spPr/>
        <p:txBody>
          <a:bodyPr>
            <a:noAutofit/>
          </a:bodyPr>
          <a:lstStyle/>
          <a:p>
            <a:r>
              <a:rPr lang="en-US" b="0" i="0" dirty="0">
                <a:solidFill>
                  <a:srgbClr val="374151"/>
                </a:solidFill>
                <a:effectLst/>
                <a:latin typeface="Times New Roman" panose="02020603050405020304" pitchFamily="18" charset="0"/>
                <a:cs typeface="Times New Roman" panose="02020603050405020304" pitchFamily="18" charset="0"/>
              </a:rPr>
              <a:t>Otsu method is a thresholding technique that is used to separate an image into two parts: foreground and background.</a:t>
            </a:r>
          </a:p>
          <a:p>
            <a:r>
              <a:rPr lang="en-US" b="0" i="0" dirty="0">
                <a:solidFill>
                  <a:srgbClr val="374151"/>
                </a:solidFill>
                <a:effectLst/>
                <a:latin typeface="Times New Roman" panose="02020603050405020304" pitchFamily="18" charset="0"/>
                <a:cs typeface="Times New Roman" panose="02020603050405020304" pitchFamily="18" charset="0"/>
              </a:rPr>
              <a:t>We apply spatial fuzzy clustering to the image to identify regions of similar intensity. </a:t>
            </a:r>
          </a:p>
          <a:p>
            <a:r>
              <a:rPr lang="en-US" b="0" i="0" dirty="0">
                <a:solidFill>
                  <a:srgbClr val="374151"/>
                </a:solidFill>
                <a:effectLst/>
                <a:latin typeface="Times New Roman" panose="02020603050405020304" pitchFamily="18" charset="0"/>
                <a:cs typeface="Times New Roman" panose="02020603050405020304" pitchFamily="18" charset="0"/>
              </a:rPr>
              <a:t>Fuzzy </a:t>
            </a:r>
            <a:r>
              <a:rPr lang="en-US" dirty="0">
                <a:solidFill>
                  <a:srgbClr val="374151"/>
                </a:solidFill>
                <a:latin typeface="Times New Roman" panose="02020603050405020304" pitchFamily="18" charset="0"/>
                <a:cs typeface="Times New Roman" panose="02020603050405020304" pitchFamily="18" charset="0"/>
              </a:rPr>
              <a:t>c</a:t>
            </a:r>
            <a:r>
              <a:rPr lang="en-US" b="0" i="0" dirty="0">
                <a:solidFill>
                  <a:srgbClr val="374151"/>
                </a:solidFill>
                <a:effectLst/>
                <a:latin typeface="Times New Roman" panose="02020603050405020304" pitchFamily="18" charset="0"/>
                <a:cs typeface="Times New Roman" panose="02020603050405020304" pitchFamily="18" charset="0"/>
              </a:rPr>
              <a:t>-means (FCM) is a clustering algorithm. Unlike traditional clustering methods, where each data point is assigned to a single cluster, FCM allows for a data point to belong to multiple clusters simultaneously with varying degrees of membership.</a:t>
            </a:r>
          </a:p>
          <a:p>
            <a:r>
              <a:rPr lang="en-US" b="0" i="0" dirty="0">
                <a:solidFill>
                  <a:srgbClr val="374151"/>
                </a:solidFill>
                <a:effectLst/>
                <a:latin typeface="Times New Roman" panose="02020603050405020304" pitchFamily="18" charset="0"/>
                <a:cs typeface="Times New Roman" panose="02020603050405020304" pitchFamily="18" charset="0"/>
              </a:rPr>
              <a:t>The algorithm works by iteratively updating the membership values and cluster centroids until convergence is reached. In each iteration, the membership values for each data point are updated based on its distance from each cluster centroid and the degree to which it belongs to each cluster. </a:t>
            </a: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69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1AF-7E4A-E6B3-702F-C082E38C3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613794-B8C0-4543-8328-F8D6621E7084}"/>
              </a:ext>
            </a:extLst>
          </p:cNvPr>
          <p:cNvSpPr>
            <a:spLocks noGrp="1"/>
          </p:cNvSpPr>
          <p:nvPr>
            <p:ph idx="1"/>
          </p:nvPr>
        </p:nvSpPr>
        <p:spPr/>
        <p:txBody>
          <a:bodyPr>
            <a:normAutofit/>
          </a:bodyPr>
          <a:lstStyle/>
          <a:p>
            <a:r>
              <a:rPr lang="en-IN" b="0" i="0" dirty="0">
                <a:solidFill>
                  <a:srgbClr val="374151"/>
                </a:solidFill>
                <a:effectLst/>
                <a:latin typeface="Times New Roman" panose="02020603050405020304" pitchFamily="18" charset="0"/>
                <a:cs typeface="Times New Roman" panose="02020603050405020304" pitchFamily="18" charset="0"/>
              </a:rPr>
              <a:t>Segment the image that </a:t>
            </a:r>
            <a:r>
              <a:rPr lang="en-US" b="0" i="0" dirty="0">
                <a:solidFill>
                  <a:srgbClr val="374151"/>
                </a:solidFill>
                <a:effectLst/>
                <a:latin typeface="Times New Roman" panose="02020603050405020304" pitchFamily="18" charset="0"/>
                <a:cs typeface="Times New Roman" panose="02020603050405020304" pitchFamily="18" charset="0"/>
              </a:rPr>
              <a:t>resulted from the fuzzy clustering into distinct regions of unpaved road and other areas using Morphological Operations </a:t>
            </a:r>
          </a:p>
          <a:p>
            <a:endParaRPr lang="en-US" sz="33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1160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E706-C985-56E3-C97A-27431CAA25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379D27-B96D-0BA5-7054-D50507FCBBC4}"/>
              </a:ext>
            </a:extLst>
          </p:cNvPr>
          <p:cNvSpPr>
            <a:spLocks noGrp="1"/>
          </p:cNvSpPr>
          <p:nvPr>
            <p:ph idx="1"/>
          </p:nvPr>
        </p:nvSpPr>
        <p:spPr/>
        <p:txBody>
          <a:bodyPr>
            <a:normAutofit fontScale="85000" lnSpcReduction="20000"/>
          </a:bodyPr>
          <a:lstStyle/>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Load the image: Load the input image into the program.</a:t>
            </a:r>
          </a:p>
          <a:p>
            <a:pPr algn="l">
              <a:buFont typeface="+mj-lt"/>
              <a:buAutoNum type="arabicPeriod"/>
            </a:pPr>
            <a:r>
              <a:rPr lang="en-US" sz="1900" dirty="0">
                <a:solidFill>
                  <a:srgbClr val="374151"/>
                </a:solidFill>
                <a:latin typeface="Times New Roman" panose="02020603050405020304" pitchFamily="18" charset="0"/>
                <a:cs typeface="Times New Roman" panose="02020603050405020304" pitchFamily="18" charset="0"/>
              </a:rPr>
              <a:t>Softening the image</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Convert the image to grayscale: Convert the input image to grayscale, since Otsu's method requires a grayscale image.</a:t>
            </a:r>
          </a:p>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Apply Otsu's method: Use Otsu's method to threshold the image into a binary image. This will separate the image into regions of high and low intensity, which can be used to identify the unpaved road regions.</a:t>
            </a:r>
          </a:p>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Apply spatial fuzzy clustering: Apply spatial fuzzy clustering to the image to identify regions of similar intensity. This will group together pixels that have similar intensity values and spatial locations.</a:t>
            </a:r>
          </a:p>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Segment the image: Use the results of the fuzzy clustering to segment the image into distinct regions of unpaved road and other areas using Mor</a:t>
            </a:r>
            <a:r>
              <a:rPr lang="en-US" sz="1900" dirty="0">
                <a:solidFill>
                  <a:srgbClr val="374151"/>
                </a:solidFill>
                <a:latin typeface="Times New Roman" panose="02020603050405020304" pitchFamily="18" charset="0"/>
                <a:cs typeface="Times New Roman" panose="02020603050405020304" pitchFamily="18" charset="0"/>
              </a:rPr>
              <a:t>phological operations.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900" b="0" i="0" dirty="0">
                <a:solidFill>
                  <a:srgbClr val="374151"/>
                </a:solidFill>
                <a:effectLst/>
                <a:latin typeface="Times New Roman" panose="02020603050405020304" pitchFamily="18" charset="0"/>
                <a:cs typeface="Times New Roman" panose="02020603050405020304" pitchFamily="18" charset="0"/>
              </a:rPr>
              <a:t>Visualize the results: Visualize the results of the segmentation to identify the unpaved road regions in the input image.</a:t>
            </a:r>
          </a:p>
          <a:p>
            <a:endParaRPr lang="en-IN" dirty="0"/>
          </a:p>
        </p:txBody>
      </p:sp>
    </p:spTree>
    <p:extLst>
      <p:ext uri="{BB962C8B-B14F-4D97-AF65-F5344CB8AC3E}">
        <p14:creationId xmlns:p14="http://schemas.microsoft.com/office/powerpoint/2010/main" val="81523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1109-F132-1484-7943-FCBB3AC227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700F3-DCEE-93EA-D01F-DB6CCD8F6A15}"/>
              </a:ext>
            </a:extLst>
          </p:cNvPr>
          <p:cNvSpPr>
            <a:spLocks noGrp="1"/>
          </p:cNvSpPr>
          <p:nvPr>
            <p:ph idx="1"/>
          </p:nvPr>
        </p:nvSpPr>
        <p:spPr/>
        <p:txBody>
          <a:bodyPr/>
          <a:lstStyle/>
          <a:p>
            <a:endParaRPr lang="en-US" dirty="0"/>
          </a:p>
          <a:p>
            <a:endParaRPr lang="en-IN" dirty="0"/>
          </a:p>
          <a:p>
            <a:pPr marL="0" indent="0" algn="ctr">
              <a:buNone/>
            </a:pPr>
            <a:r>
              <a:rPr lang="en-IN" sz="4100" dirty="0"/>
              <a:t>Thank you</a:t>
            </a:r>
          </a:p>
        </p:txBody>
      </p:sp>
    </p:spTree>
    <p:extLst>
      <p:ext uri="{BB962C8B-B14F-4D97-AF65-F5344CB8AC3E}">
        <p14:creationId xmlns:p14="http://schemas.microsoft.com/office/powerpoint/2010/main" val="1195094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440</TotalTime>
  <Words>556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Unpaved road detection based on spatial fuzzy clustering algorithm  </vt:lpstr>
      <vt:lpstr>Introduction</vt:lpstr>
      <vt:lpstr>Method</vt:lpstr>
      <vt:lpstr>Clustering method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Unpaved road detection based on spatial fuzzy clustering algorithm</dc:title>
  <dc:creator>sai swaroop kottapalli</dc:creator>
  <cp:lastModifiedBy>sai swaroop kottapalli</cp:lastModifiedBy>
  <cp:revision>10</cp:revision>
  <dcterms:created xsi:type="dcterms:W3CDTF">2023-04-04T07:52:03Z</dcterms:created>
  <dcterms:modified xsi:type="dcterms:W3CDTF">2023-05-11T09:29:57Z</dcterms:modified>
</cp:coreProperties>
</file>