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30"/>
  </p:notesMasterIdLst>
  <p:handoutMasterIdLst>
    <p:handoutMasterId r:id="rId31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81" r:id="rId12"/>
    <p:sldId id="282" r:id="rId13"/>
    <p:sldId id="284" r:id="rId14"/>
    <p:sldId id="283" r:id="rId15"/>
    <p:sldId id="285" r:id="rId16"/>
    <p:sldId id="279" r:id="rId17"/>
    <p:sldId id="286" r:id="rId18"/>
    <p:sldId id="287" r:id="rId19"/>
    <p:sldId id="288" r:id="rId20"/>
    <p:sldId id="289" r:id="rId21"/>
    <p:sldId id="301" r:id="rId22"/>
    <p:sldId id="296" r:id="rId23"/>
    <p:sldId id="302" r:id="rId24"/>
    <p:sldId id="292" r:id="rId25"/>
    <p:sldId id="294" r:id="rId26"/>
    <p:sldId id="291" r:id="rId27"/>
    <p:sldId id="293" r:id="rId28"/>
    <p:sldId id="300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6" autoAdjust="0"/>
    <p:restoredTop sz="53287" autoAdjust="0"/>
  </p:normalViewPr>
  <p:slideViewPr>
    <p:cSldViewPr>
      <p:cViewPr varScale="1">
        <p:scale>
          <a:sx n="84" d="100"/>
          <a:sy n="84" d="100"/>
        </p:scale>
        <p:origin x="1962" y="72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Jeśli będą pytania, to proszę na końcu, gdyż chciałbym wiedzieć ile czasu potrzebuję na samą prezentacje i demo, aby zdążyć.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niezmienna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zasób maszyn ma klastrze) na całym klastrze, dzięki czemu może być równolegle przetwarzania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dostępna,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wysyłała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 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Jeśli piszemy kod w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R,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musi najpierw przetłumaczyć kod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uruchamiany na JVM i dalej przekazać do wykonania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executorach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Jeśli jednak używamy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APIs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wydajność jest zbliżona dla każdego języka,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–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clasess</a:t>
            </a:r>
            <a:r>
              <a:rPr lang="pl-PL" dirty="0"/>
              <a:t>, </a:t>
            </a:r>
            <a:r>
              <a:rPr lang="pl-PL" dirty="0" err="1"/>
              <a:t>collections</a:t>
            </a:r>
            <a:r>
              <a:rPr lang="pl-PL" dirty="0"/>
              <a:t> – pozwalające na współbieżne,</a:t>
            </a:r>
            <a:r>
              <a:rPr lang="en-US" sz="1200" dirty="0"/>
              <a:t> </a:t>
            </a:r>
            <a:r>
              <a:rPr lang="pl-PL" sz="1200" dirty="0"/>
              <a:t>nieblokujące przetwarzanie danych.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porównaniu do </a:t>
            </a:r>
            <a:r>
              <a:rPr lang="pl-PL" dirty="0" err="1"/>
              <a:t>Pythona</a:t>
            </a:r>
            <a:r>
              <a:rPr lang="pl-PL" dirty="0"/>
              <a:t> (poniżej 3.5 – </a:t>
            </a:r>
            <a:r>
              <a:rPr lang="pl-PL" dirty="0" err="1"/>
              <a:t>mypy</a:t>
            </a:r>
            <a:r>
              <a:rPr lang="pl-PL" dirty="0"/>
              <a:t>, https://docs.python.org/3/library/typing.html)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b="1" dirty="0"/>
              <a:t>Scala </a:t>
            </a:r>
            <a:r>
              <a:rPr lang="pl-PL" b="1" dirty="0"/>
              <a:t>nie jest doskonała, jak każdy język. </a:t>
            </a:r>
            <a:r>
              <a:rPr lang="pl-PL" dirty="0"/>
              <a:t>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Case classes</a:t>
            </a:r>
            <a:r>
              <a:rPr lang="pl-PL" sz="12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Immutable by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Companion object and factory methods out of the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Implicitly equip the class with meaningful </a:t>
            </a:r>
            <a:r>
              <a:rPr lang="en-GB" sz="1200" i="1" dirty="0" err="1"/>
              <a:t>toString</a:t>
            </a:r>
            <a:r>
              <a:rPr lang="en-GB" sz="1200" dirty="0"/>
              <a:t>, </a:t>
            </a:r>
            <a:r>
              <a:rPr lang="en-GB" sz="1200" i="1" dirty="0"/>
              <a:t>equals</a:t>
            </a:r>
            <a:r>
              <a:rPr lang="en-GB" sz="1200" dirty="0"/>
              <a:t> and </a:t>
            </a:r>
            <a:r>
              <a:rPr lang="en-GB" sz="1200" i="1" dirty="0" err="1"/>
              <a:t>hashCode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Ability to be deconstructed with pattern matching.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Perfect for structural 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Nicely integrates with Spark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P</a:t>
            </a:r>
            <a:r>
              <a:rPr lang="en-US" sz="1200" b="1" dirty="0" err="1"/>
              <a:t>attern</a:t>
            </a:r>
            <a:r>
              <a:rPr lang="en-US" sz="1200" b="1" dirty="0"/>
              <a:t> matching</a:t>
            </a:r>
            <a:r>
              <a:rPr lang="pl-PL" sz="1200" b="1" dirty="0"/>
              <a:t> </a:t>
            </a:r>
            <a:r>
              <a:rPr lang="pl-PL" sz="1200" dirty="0"/>
              <a:t>- </a:t>
            </a:r>
            <a:r>
              <a:rPr lang="en-US" sz="1200" dirty="0"/>
              <a:t>„switch” on steroids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Match against class hierarchies, sequences, and case classes</a:t>
            </a:r>
            <a:r>
              <a:rPr lang="pl-PL" sz="1200" dirty="0"/>
              <a:t> 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Patterns everywhere</a:t>
            </a:r>
            <a:r>
              <a:rPr lang="pl-PL" sz="1200" dirty="0"/>
              <a:t> (</a:t>
            </a:r>
            <a:r>
              <a:rPr lang="pl-PL" sz="1200" b="0" dirty="0"/>
              <a:t>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;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Very powerful in Spark transformations</a:t>
            </a:r>
          </a:p>
          <a:p>
            <a:endParaRPr lang="pl-PL" b="1" dirty="0"/>
          </a:p>
          <a:p>
            <a:r>
              <a:rPr lang="pl-PL" sz="1200" b="1" dirty="0"/>
              <a:t>C</a:t>
            </a:r>
            <a:r>
              <a:rPr lang="en-US" sz="1200" b="1" dirty="0" err="1"/>
              <a:t>ollection</a:t>
            </a:r>
            <a:r>
              <a:rPr lang="pl-PL" sz="1200" b="1" dirty="0"/>
              <a:t>s </a:t>
            </a:r>
            <a:r>
              <a:rPr lang="pl-PL" sz="1200" b="0" dirty="0"/>
              <a:t>- p</a:t>
            </a:r>
            <a:r>
              <a:rPr lang="en-US" sz="1200" dirty="0" err="1"/>
              <a:t>lethora</a:t>
            </a:r>
            <a:r>
              <a:rPr lang="en-US" sz="1200" dirty="0"/>
              <a:t> of types: immutable and mutable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Wide range of operations making your life easy dealing with any kind of data.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. the List </a:t>
            </a:r>
            <a:r>
              <a:rPr lang="pl-PL" sz="1200" dirty="0" err="1"/>
              <a:t>contains</a:t>
            </a:r>
            <a:r>
              <a:rPr lang="pl-PL" sz="1200" dirty="0"/>
              <a:t> </a:t>
            </a:r>
            <a:r>
              <a:rPr lang="pl-PL" sz="1200" dirty="0" err="1"/>
              <a:t>more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200 </a:t>
            </a:r>
            <a:r>
              <a:rPr lang="pl-PL" sz="1200" dirty="0" err="1"/>
              <a:t>methods</a:t>
            </a:r>
            <a:r>
              <a:rPr lang="pl-PL" sz="1200" dirty="0"/>
              <a:t>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Nicely mixes with Spark thanks to </a:t>
            </a:r>
            <a:r>
              <a:rPr lang="en-US" sz="1200" i="1" dirty="0" err="1"/>
              <a:t>implicits</a:t>
            </a:r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Extremely utilized by Spark internals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„Spark - The Ultimate Scala Collections” </a:t>
            </a:r>
            <a:r>
              <a:rPr lang="pl-PL" sz="1200" dirty="0"/>
              <a:t> - </a:t>
            </a:r>
            <a:r>
              <a:rPr lang="en-US" sz="1200" dirty="0"/>
              <a:t>Martin </a:t>
            </a:r>
            <a:r>
              <a:rPr lang="en-US" sz="1200" dirty="0" err="1"/>
              <a:t>Odersky</a:t>
            </a:r>
            <a:endParaRPr lang="en-US" sz="1200" dirty="0"/>
          </a:p>
          <a:p>
            <a:r>
              <a:rPr lang="pl-PL" b="1" dirty="0" err="1"/>
              <a:t>Implicits</a:t>
            </a:r>
            <a:r>
              <a:rPr lang="pl-PL" dirty="0"/>
              <a:t> – w najprostszej postaci to sposób na rozszerzenie obiektu o dodatkowe metody bez modyfikowania kodu źródłowego obiektu. </a:t>
            </a:r>
          </a:p>
          <a:p>
            <a:r>
              <a:rPr lang="pl-PL" dirty="0"/>
              <a:t>Intensywnie używane przez Sparka, np. aby przekształcać </a:t>
            </a:r>
            <a:r>
              <a:rPr lang="pl-PL" dirty="0" err="1"/>
              <a:t>kolekecje</a:t>
            </a:r>
            <a:r>
              <a:rPr lang="pl-PL" dirty="0"/>
              <a:t> </a:t>
            </a:r>
            <a:r>
              <a:rPr lang="pl-PL" dirty="0" err="1"/>
              <a:t>Scalowe</a:t>
            </a:r>
            <a:r>
              <a:rPr lang="pl-PL" dirty="0"/>
              <a:t> na data </a:t>
            </a:r>
            <a:r>
              <a:rPr lang="pl-PL" dirty="0" err="1"/>
              <a:t>framey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586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fast and general engine for distributed large-scale data processing.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cluster resource management system that provides efficient resource isolation and sharing across distributed applications.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distributed highly available database designed to handle large amounts of data across multiple datacenters.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r>
              <a:rPr lang="pl-PL" dirty="0"/>
              <a:t>Krótko o doświadczeniach z każdą technologią w naszej firmie.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</a:t>
            </a:r>
          </a:p>
          <a:p>
            <a:endParaRPr lang="pl-PL" dirty="0"/>
          </a:p>
          <a:p>
            <a:r>
              <a:rPr lang="pl-PL" dirty="0"/>
              <a:t>Najbardziej znane to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sposób Scali na umożliwienie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obiektach bez konieczności pisanie dużej ilości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boiler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plate’u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Wszystko co musisz zrobić to dodać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definicji klasy i dzięki temu na klasie może być wykonany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Immutable</a:t>
            </a:r>
            <a:r>
              <a:rPr lang="pl-PL" sz="1200" b="1" dirty="0"/>
              <a:t> by </a:t>
            </a:r>
            <a:r>
              <a:rPr lang="pl-PL" sz="1200" b="1" dirty="0" err="1"/>
              <a:t>default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pl-PL" sz="1200" dirty="0" err="1"/>
              <a:t>paramtery</a:t>
            </a:r>
            <a:r>
              <a:rPr lang="pl-PL" sz="1200" dirty="0"/>
              <a:t> w konstruktorze klasy to domyślnie </a:t>
            </a:r>
            <a:r>
              <a:rPr lang="pl-PL" sz="1200" dirty="0" err="1"/>
              <a:t>val</a:t>
            </a:r>
            <a:r>
              <a:rPr lang="pl-PL" sz="1200" dirty="0"/>
              <a:t>, tak </a:t>
            </a:r>
            <a:r>
              <a:rPr lang="pl-PL" sz="1200" dirty="0" err="1"/>
              <a:t>wieć</a:t>
            </a:r>
            <a:r>
              <a:rPr lang="pl-PL" sz="1200" dirty="0"/>
              <a:t> </a:t>
            </a:r>
            <a:r>
              <a:rPr lang="pl-PL" sz="1200" dirty="0" err="1"/>
              <a:t>automatucznie</a:t>
            </a:r>
            <a:r>
              <a:rPr lang="pl-PL" sz="1200" dirty="0"/>
              <a:t> generowane są gettery dla każdego parametry al. </a:t>
            </a:r>
            <a:r>
              <a:rPr lang="pl-PL" sz="1200" dirty="0" err="1"/>
              <a:t>Enie</a:t>
            </a:r>
            <a:r>
              <a:rPr lang="pl-PL" sz="1200" dirty="0"/>
              <a:t> ma już </a:t>
            </a:r>
            <a:r>
              <a:rPr lang="pl-PL" sz="1200" dirty="0" err="1"/>
              <a:t>setterów</a:t>
            </a:r>
            <a:r>
              <a:rPr lang="pl-PL" sz="1200" dirty="0"/>
              <a:t>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Companion object </a:t>
            </a:r>
            <a:r>
              <a:rPr lang="pl-PL" sz="1200" b="1" dirty="0"/>
              <a:t>and </a:t>
            </a:r>
            <a:r>
              <a:rPr lang="pl-PL" sz="1200" b="1" dirty="0" err="1"/>
              <a:t>factory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b="1" dirty="0"/>
              <a:t> </a:t>
            </a:r>
            <a:r>
              <a:rPr lang="en-US" sz="1200" b="1" dirty="0"/>
              <a:t>out of the box</a:t>
            </a:r>
            <a:r>
              <a:rPr lang="pl-PL" sz="1200" b="1" dirty="0"/>
              <a:t> </a:t>
            </a:r>
            <a:r>
              <a:rPr lang="pl-PL" sz="1200" dirty="0"/>
              <a:t>– w skrócie oznacza to, że nie musimy używać </a:t>
            </a:r>
            <a:r>
              <a:rPr lang="pl-PL" sz="1200" dirty="0" err="1"/>
              <a:t>keworda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aby stworzyć instancję klasy.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Wszystko to dzięki automatycznie dodanej metodzie </a:t>
            </a:r>
            <a:r>
              <a:rPr lang="pl-PL" sz="1200" dirty="0" err="1"/>
              <a:t>apply</a:t>
            </a:r>
            <a:r>
              <a:rPr lang="pl-PL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Ability to be deconstructed with pattern matching</a:t>
            </a:r>
            <a:r>
              <a:rPr lang="pl-PL" sz="1200" b="1" dirty="0"/>
              <a:t> – </a:t>
            </a:r>
            <a:r>
              <a:rPr lang="pl-PL" sz="1200" b="0" dirty="0"/>
              <a:t>obok metody </a:t>
            </a:r>
            <a:r>
              <a:rPr lang="pl-PL" sz="1200" b="0" dirty="0" err="1"/>
              <a:t>apply</a:t>
            </a:r>
            <a:r>
              <a:rPr lang="pl-PL" sz="1200" b="0" dirty="0"/>
              <a:t> dostajemy również metodę </a:t>
            </a:r>
            <a:r>
              <a:rPr lang="pl-PL" sz="1200" b="0" dirty="0" err="1"/>
              <a:t>unapply</a:t>
            </a:r>
            <a:endParaRPr lang="pl-PL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Patterns everywhere</a:t>
            </a:r>
            <a:r>
              <a:rPr lang="pl-PL" sz="1200" b="1" dirty="0"/>
              <a:t> –</a:t>
            </a:r>
            <a:r>
              <a:rPr lang="pl-PL" sz="1200" b="0" dirty="0"/>
              <a:t> 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dirty="0"/>
              <a:t>W zasadzie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Comparison</a:t>
            </a:r>
            <a:r>
              <a:rPr lang="pl-PL" sz="1200" b="1" dirty="0"/>
              <a:t> to Java </a:t>
            </a:r>
            <a:r>
              <a:rPr lang="pl-PL" sz="1200" b="1" dirty="0" err="1"/>
              <a:t>match</a:t>
            </a:r>
            <a:r>
              <a:rPr lang="pl-PL" sz="1200" b="1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three differences to keep in mind: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an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in Scala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it always results in a value).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Scala’s alternative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“fall through” into the next 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none of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patterns match, an exception named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thrown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12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Powyższy schemat pokazuje wszystkie dostępne kolekcje w pakiecie </a:t>
            </a:r>
            <a:r>
              <a:rPr lang="pl-PL" dirty="0" err="1"/>
              <a:t>scala.collection</a:t>
            </a:r>
            <a:r>
              <a:rPr lang="pl-PL" dirty="0"/>
              <a:t>. Są to zazwyczaj </a:t>
            </a:r>
            <a:r>
              <a:rPr lang="pl-PL" dirty="0" err="1"/>
              <a:t>traity</a:t>
            </a:r>
            <a:r>
              <a:rPr lang="pl-PL" dirty="0"/>
              <a:t> arbo </a:t>
            </a:r>
            <a:r>
              <a:rPr lang="pl-PL" dirty="0" err="1"/>
              <a:t>higl-level</a:t>
            </a:r>
            <a:r>
              <a:rPr lang="pl-PL" dirty="0"/>
              <a:t> </a:t>
            </a:r>
            <a:r>
              <a:rPr lang="pl-PL" dirty="0" err="1"/>
              <a:t>abtrakcyjne</a:t>
            </a:r>
            <a:r>
              <a:rPr lang="pl-PL" dirty="0"/>
              <a:t> klasy, które posiadają zarówno </a:t>
            </a:r>
            <a:r>
              <a:rPr lang="pl-PL" dirty="0" err="1"/>
              <a:t>niemutowalną</a:t>
            </a:r>
            <a:r>
              <a:rPr lang="pl-PL" dirty="0"/>
              <a:t> jak i </a:t>
            </a:r>
            <a:r>
              <a:rPr lang="pl-PL" dirty="0" err="1"/>
              <a:t>mutowalną</a:t>
            </a:r>
            <a:r>
              <a:rPr lang="pl-PL" dirty="0"/>
              <a:t> implementację.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Każdy rodzaj kolekcji może być stworzony używając tego samego </a:t>
            </a:r>
            <a:r>
              <a:rPr lang="pl-PL" b="1" dirty="0"/>
              <a:t>wspólnego </a:t>
            </a:r>
            <a:r>
              <a:rPr lang="pl-PL" b="1" dirty="0" err="1"/>
              <a:t>syntaxu</a:t>
            </a:r>
            <a:r>
              <a:rPr lang="pl-PL" b="1" dirty="0"/>
              <a:t>, </a:t>
            </a:r>
            <a:r>
              <a:rPr lang="pl-PL" dirty="0"/>
              <a:t>nazwa kolekcji i następnie jej elementy.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Domyślnie, Scala preferuje </a:t>
            </a:r>
            <a:r>
              <a:rPr lang="pl-PL" b="1" dirty="0" err="1"/>
              <a:t>niemutowalne</a:t>
            </a:r>
            <a:r>
              <a:rPr lang="pl-PL" b="1" dirty="0"/>
              <a:t> kolekcje</a:t>
            </a:r>
            <a:r>
              <a:rPr lang="pl-PL" dirty="0"/>
              <a:t>, więc jeśli napiszemy w kodzie Set bez żadnego </a:t>
            </a:r>
            <a:r>
              <a:rPr lang="pl-PL" dirty="0" err="1"/>
              <a:t>prefixu</a:t>
            </a:r>
            <a:r>
              <a:rPr lang="pl-PL" dirty="0"/>
              <a:t>, Scala wybierze </a:t>
            </a:r>
            <a:r>
              <a:rPr lang="pl-PL" dirty="0" err="1"/>
              <a:t>niemutowalny</a:t>
            </a:r>
            <a:r>
              <a:rPr lang="pl-PL" dirty="0"/>
              <a:t>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Podobnie jeśli wybierzemy </a:t>
            </a:r>
            <a:r>
              <a:rPr lang="pl-PL" dirty="0" err="1"/>
              <a:t>Iterable</a:t>
            </a:r>
            <a:r>
              <a:rPr lang="pl-PL" dirty="0"/>
              <a:t> otrzymamy </a:t>
            </a:r>
            <a:r>
              <a:rPr lang="pl-PL" dirty="0" err="1"/>
              <a:t>niemutowalną</a:t>
            </a:r>
            <a:r>
              <a:rPr lang="pl-PL" dirty="0"/>
              <a:t> kolekcje typu </a:t>
            </a:r>
            <a:r>
              <a:rPr lang="pl-PL" dirty="0" err="1"/>
              <a:t>iterable</a:t>
            </a:r>
            <a:r>
              <a:rPr lang="pl-PL" dirty="0"/>
              <a:t>. Wynika to z domyślnego </a:t>
            </a:r>
            <a:r>
              <a:rPr lang="pl-PL" dirty="0" err="1"/>
              <a:t>bindingu</a:t>
            </a:r>
            <a:r>
              <a:rPr lang="pl-PL" dirty="0"/>
              <a:t> w </a:t>
            </a:r>
            <a:r>
              <a:rPr lang="pl-PL" dirty="0" err="1"/>
              <a:t>scalapackage</a:t>
            </a:r>
            <a:r>
              <a:rPr lang="pl-PL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scala.collection.immutable.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that's where it is defined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via the alias in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because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always automatically imported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single-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dirty="0"/>
              <a:t>Porównanie </a:t>
            </a:r>
            <a:r>
              <a:rPr lang="pl-PL" dirty="0" err="1"/>
              <a:t>Pandas</a:t>
            </a:r>
            <a:r>
              <a:rPr lang="pl-PL" dirty="0"/>
              <a:t> i Sparka: https://databricks.com/blog/2018/05/03/benchmarking-apache-spark-on-a-single-node-machine.html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“small data” on a laptop to “‘big data” on a cluster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Polyglot</a:t>
            </a:r>
            <a:r>
              <a:rPr lang="pl-PL" sz="1200" b="1" dirty="0"/>
              <a:t> </a:t>
            </a:r>
            <a:r>
              <a:rPr lang="pl-PL" sz="1200" b="1" dirty="0" err="1"/>
              <a:t>programming</a:t>
            </a:r>
            <a:r>
              <a:rPr lang="pl-PL" sz="1200" b="1" dirty="0"/>
              <a:t> </a:t>
            </a:r>
            <a:r>
              <a:rPr lang="pl-PL" sz="1200" b="1" dirty="0" err="1"/>
              <a:t>mode</a:t>
            </a:r>
            <a:r>
              <a:rPr lang="pl-PL" sz="1200" b="1" dirty="0"/>
              <a:t> </a:t>
            </a:r>
            <a:r>
              <a:rPr lang="pl-PL" sz="1200" dirty="0"/>
              <a:t>- i</a:t>
            </a:r>
            <a:r>
              <a:rPr lang="en-US" sz="1200" dirty="0" err="1"/>
              <a:t>ntuitive</a:t>
            </a:r>
            <a:r>
              <a:rPr lang="en-US" sz="1200" dirty="0"/>
              <a:t> and concise high-level APIs in several languages</a:t>
            </a:r>
            <a:endParaRPr lang="pl-PL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Generality</a:t>
            </a:r>
            <a:r>
              <a:rPr lang="en-US" sz="1200" dirty="0"/>
              <a:t> - combines batch processing, streaming, and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8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Możliwość budowy aplikacji łączących różne modele przetwarzania danych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Wszystko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Nasza aplikacja składa się z </a:t>
            </a:r>
            <a:r>
              <a:rPr lang="pl-PL" b="1" dirty="0"/>
              <a:t>driver procesu </a:t>
            </a:r>
            <a:r>
              <a:rPr lang="pl-PL" dirty="0"/>
              <a:t>i </a:t>
            </a:r>
            <a:r>
              <a:rPr lang="pl-PL" b="1" dirty="0" err="1"/>
              <a:t>executor</a:t>
            </a:r>
            <a:r>
              <a:rPr lang="pl-PL" b="1" dirty="0"/>
              <a:t> procesów</a:t>
            </a:r>
            <a:r>
              <a:rPr lang="pl-PL" dirty="0"/>
              <a:t>. </a:t>
            </a:r>
          </a:p>
          <a:p>
            <a:r>
              <a:rPr lang="pl-PL" dirty="0"/>
              <a:t>Driver proces to serce aplikacji, uruchamiania on funkcje </a:t>
            </a:r>
            <a:r>
              <a:rPr lang="pl-PL" dirty="0" err="1"/>
              <a:t>main</a:t>
            </a:r>
            <a:r>
              <a:rPr lang="pl-PL" dirty="0"/>
              <a:t>() naszej aplikacji, działa na jednym z </a:t>
            </a:r>
            <a:r>
              <a:rPr lang="pl-PL" dirty="0" err="1"/>
              <a:t>node’ów</a:t>
            </a:r>
            <a:r>
              <a:rPr lang="pl-PL" dirty="0"/>
              <a:t> na klastrze i jest odpowiedzialny za dystrybucje i </a:t>
            </a:r>
            <a:r>
              <a:rPr lang="pl-PL" dirty="0" err="1"/>
              <a:t>scheduling</a:t>
            </a:r>
            <a:r>
              <a:rPr lang="pl-PL" dirty="0"/>
              <a:t> pracy do wykonania między </a:t>
            </a:r>
            <a:r>
              <a:rPr lang="pl-PL" dirty="0" err="1"/>
              <a:t>executory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MESOS.</a:t>
            </a:r>
          </a:p>
          <a:p>
            <a:r>
              <a:rPr lang="pl-PL" b="1" dirty="0" err="1"/>
              <a:t>Execuotry</a:t>
            </a:r>
            <a:r>
              <a:rPr lang="pl-PL" dirty="0"/>
              <a:t> odpowiedzialne są za wykonanie pracy delegowanej przez driver i raportowanie postępu z powrotem do drivera.</a:t>
            </a:r>
          </a:p>
          <a:p>
            <a:r>
              <a:rPr lang="pl-PL" dirty="0"/>
              <a:t>Spark </a:t>
            </a:r>
            <a:r>
              <a:rPr lang="pl-PL" dirty="0" err="1"/>
              <a:t>Session</a:t>
            </a:r>
            <a:r>
              <a:rPr lang="pl-PL" dirty="0"/>
              <a:t> to punkt wejściowy do </a:t>
            </a:r>
            <a:r>
              <a:rPr lang="pl-PL" dirty="0" err="1"/>
              <a:t>framworka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Yahoo2013S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4/10/10/spark-petabyte-so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  <a:r>
              <a:rPr lang="pl-PL" sz="1800" dirty="0">
                <a:solidFill>
                  <a:srgbClr val="4D4D4D"/>
                </a:solidFill>
              </a:rPr>
              <a:t>.</a:t>
            </a: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55354-6C0F-4EE3-86D6-DBBFB70E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61" y="2267594"/>
            <a:ext cx="6393859" cy="2067761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92080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Performance and access to the latest and greatest features of Spark</a:t>
            </a:r>
          </a:p>
          <a:p>
            <a:r>
              <a:rPr lang="en-GB" sz="2000" dirty="0"/>
              <a:t>Immutable data structures</a:t>
            </a:r>
          </a:p>
          <a:p>
            <a:r>
              <a:rPr lang="en-GB" sz="2000" dirty="0"/>
              <a:t>Type safety and inference</a:t>
            </a:r>
          </a:p>
          <a:p>
            <a:r>
              <a:rPr lang="en-GB" sz="2000" dirty="0"/>
              <a:t>Concise, </a:t>
            </a:r>
            <a:r>
              <a:rPr lang="pl-PL" sz="2000" dirty="0"/>
              <a:t>e</a:t>
            </a:r>
            <a:r>
              <a:rPr lang="en-GB" sz="2000" dirty="0" err="1"/>
              <a:t>xpressive</a:t>
            </a:r>
            <a:r>
              <a:rPr lang="en-GB" sz="2000" dirty="0"/>
              <a:t> </a:t>
            </a:r>
            <a:r>
              <a:rPr lang="pl-PL" sz="2000" dirty="0"/>
              <a:t>c</a:t>
            </a:r>
            <a:r>
              <a:rPr lang="en-GB" sz="2000" dirty="0"/>
              <a:t>ode</a:t>
            </a:r>
          </a:p>
          <a:p>
            <a:r>
              <a:rPr lang="en-GB" sz="20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Libraries</a:t>
            </a:r>
          </a:p>
          <a:p>
            <a:r>
              <a:rPr lang="en-GB" sz="2000" dirty="0"/>
              <a:t>Niche language</a:t>
            </a:r>
          </a:p>
          <a:p>
            <a:r>
              <a:rPr lang="en-GB" sz="2000" dirty="0"/>
              <a:t>Advanced language features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  <a:r>
              <a:rPr lang="pl-PL" sz="2000" dirty="0"/>
              <a:t> and p</a:t>
            </a:r>
            <a:r>
              <a:rPr lang="en-US" sz="2000" dirty="0" err="1"/>
              <a:t>attern</a:t>
            </a:r>
            <a:r>
              <a:rPr lang="en-US" sz="2000" dirty="0"/>
              <a:t>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implici</a:t>
            </a:r>
            <a:r>
              <a:rPr lang="pl-PL" sz="2000" i="1" dirty="0"/>
              <a:t>t</a:t>
            </a:r>
            <a:r>
              <a:rPr lang="en-US" sz="2000" i="1" dirty="0"/>
              <a:t>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73663"/>
            <a:ext cx="7632700" cy="357857"/>
          </a:xfrm>
        </p:spPr>
        <p:txBody>
          <a:bodyPr/>
          <a:lstStyle/>
          <a:p>
            <a:r>
              <a:rPr lang="en-US" dirty="0"/>
              <a:t>One Ring to rule them 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EAADA-B3B8-4AB5-854E-F6A835A7C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14868"/>
            <a:ext cx="11032628" cy="55163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19354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918" y="2392821"/>
            <a:ext cx="1476164" cy="3578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94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51128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chemeClr val="bg2"/>
                </a:solidFill>
              </a:rPr>
              <a:t>SMACK Reference Architecture</a:t>
            </a:r>
            <a:r>
              <a:rPr lang="pl-PL" sz="900" dirty="0">
                <a:solidFill>
                  <a:schemeClr val="bg2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900" dirty="0">
                <a:solidFill>
                  <a:schemeClr val="bg2"/>
                </a:solidFill>
              </a:rPr>
              <a:t>Apache Spark &amp; Scala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  <a:r>
              <a:rPr lang="pl-PL" dirty="0"/>
              <a:t>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Immutable by default</a:t>
            </a:r>
          </a:p>
          <a:p>
            <a:r>
              <a:rPr lang="en-GB" sz="2000" dirty="0"/>
              <a:t>Companion object and factory methods out of the box</a:t>
            </a:r>
          </a:p>
          <a:p>
            <a:r>
              <a:rPr lang="en-GB" sz="2000" dirty="0"/>
              <a:t>Implicitly equip the class with meaningful </a:t>
            </a:r>
            <a:r>
              <a:rPr lang="en-GB" sz="2000" i="1" dirty="0" err="1"/>
              <a:t>toString</a:t>
            </a:r>
            <a:r>
              <a:rPr lang="en-GB" sz="2000" dirty="0"/>
              <a:t>, </a:t>
            </a:r>
            <a:r>
              <a:rPr lang="en-GB" sz="2000" i="1" dirty="0"/>
              <a:t>equals</a:t>
            </a:r>
            <a:r>
              <a:rPr lang="en-GB" sz="2000" dirty="0"/>
              <a:t> and </a:t>
            </a:r>
            <a:r>
              <a:rPr lang="en-GB" sz="2000" i="1" dirty="0" err="1"/>
              <a:t>hashCode</a:t>
            </a:r>
            <a:endParaRPr lang="en-GB" sz="2000" i="1" dirty="0"/>
          </a:p>
          <a:p>
            <a:r>
              <a:rPr lang="en-GB" sz="2000" dirty="0"/>
              <a:t>Ability to be deconstructed with pattern matching.</a:t>
            </a:r>
          </a:p>
          <a:p>
            <a:r>
              <a:rPr lang="en-GB" sz="2000" dirty="0"/>
              <a:t>Perfect for structural data types</a:t>
            </a:r>
          </a:p>
          <a:p>
            <a:r>
              <a:rPr lang="en-GB" sz="2000" dirty="0"/>
              <a:t>Nicely integrates with Spark Dataset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F1665E-1B6C-4E09-8D29-00E49FF55FA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1CAE852-93CB-4B8F-966A-CF15807464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</a:t>
            </a:r>
            <a:r>
              <a:rPr lang="pl-PL" dirty="0"/>
              <a:t>p</a:t>
            </a:r>
            <a:r>
              <a:rPr lang="en-US" dirty="0" err="1"/>
              <a:t>attern</a:t>
            </a:r>
            <a:r>
              <a:rPr lang="en-US" dirty="0"/>
              <a:t>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  <a:r>
              <a:rPr lang="pl-PL" sz="2000" dirty="0"/>
              <a:t> …</a:t>
            </a:r>
          </a:p>
          <a:p>
            <a:r>
              <a:rPr lang="en-GB" sz="2000" dirty="0"/>
              <a:t>Patterns everywhere</a:t>
            </a:r>
            <a:endParaRPr lang="en-US" sz="2000" dirty="0"/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EC1C6C-9913-4DEA-97B6-32853FA54E6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4D3E4DF-9A96-4536-A838-48C4693D24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Excellent performance</a:t>
            </a:r>
          </a:p>
          <a:p>
            <a:r>
              <a:rPr lang="en-GB" sz="2000" dirty="0"/>
              <a:t>Runs (almost) everywhere</a:t>
            </a:r>
          </a:p>
          <a:p>
            <a:r>
              <a:rPr lang="en-GB" sz="2000" dirty="0"/>
              <a:t>Generality</a:t>
            </a:r>
            <a:endParaRPr lang="pl-PL" sz="2000" dirty="0"/>
          </a:p>
          <a:p>
            <a:r>
              <a:rPr lang="en-GB" sz="2000" dirty="0"/>
              <a:t>Polyglot programming mode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</a:t>
            </a:r>
            <a:r>
              <a:rPr lang="pl-PL" dirty="0"/>
              <a:t> </a:t>
            </a:r>
            <a:r>
              <a:rPr lang="en-US" dirty="0"/>
              <a:t>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4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3F735-BAB9-4147-90B7-05A702639313}">
  <ds:schemaRefs>
    <ds:schemaRef ds:uri="http://schemas.microsoft.com/office/infopath/2007/PartnerControls"/>
    <ds:schemaRef ds:uri="http://schemas.microsoft.com/office/2006/metadata/properties"/>
    <ds:schemaRef ds:uri="b6c8aff7-8255-4849-b8e8-fa486e1a95ad"/>
    <ds:schemaRef ds:uri="http://schemas.microsoft.com/sharepoint/v3"/>
    <ds:schemaRef ds:uri="3708c738-35ee-46ab-80c7-a8ab2419782e"/>
    <ds:schemaRef ds:uri="http://schemas.microsoft.com/office/2006/documentManagement/types"/>
    <ds:schemaRef ds:uri="http://schemas.openxmlformats.org/package/2006/metadata/core-properties"/>
    <ds:schemaRef ds:uri="cb0eccee-0f77-49ec-991a-9389dd455cd9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27017</TotalTime>
  <Words>2740</Words>
  <Application>Microsoft Office PowerPoint</Application>
  <PresentationFormat>On-screen Show (16:9)</PresentationFormat>
  <Paragraphs>340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 TB Sort Contest</vt:lpstr>
      <vt:lpstr>Runs (almost) everywhere</vt:lpstr>
      <vt:lpstr>Generality</vt:lpstr>
      <vt:lpstr> Apache Spark Architecture</vt:lpstr>
      <vt:lpstr> Apache Spark APIs</vt:lpstr>
      <vt:lpstr> Transformations and Actions</vt:lpstr>
      <vt:lpstr> High-level APIs in several languages</vt:lpstr>
      <vt:lpstr>Scala</vt:lpstr>
      <vt:lpstr>Why Scala for Spark?</vt:lpstr>
      <vt:lpstr>Why not Scala for Spark?</vt:lpstr>
      <vt:lpstr>Just enough Scala for Spark</vt:lpstr>
      <vt:lpstr>Demo time!</vt:lpstr>
      <vt:lpstr>One Ring to rule them all</vt:lpstr>
      <vt:lpstr>Thank you</vt:lpstr>
      <vt:lpstr>Scala: function as a first class citizen</vt:lpstr>
      <vt:lpstr>Scala: collections</vt:lpstr>
      <vt:lpstr>Scala: case classes</vt:lpstr>
      <vt:lpstr>Scala: pattern matching</vt:lpstr>
      <vt:lpstr>scala.collection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522</cp:revision>
  <dcterms:created xsi:type="dcterms:W3CDTF">2014-02-21T11:11:51Z</dcterms:created>
  <dcterms:modified xsi:type="dcterms:W3CDTF">2019-02-06T14:17:35Z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