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31"/>
  </p:notesMasterIdLst>
  <p:handoutMasterIdLst>
    <p:handoutMasterId r:id="rId32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3" r:id="rId22"/>
    <p:sldId id="291" r:id="rId23"/>
    <p:sldId id="292" r:id="rId24"/>
    <p:sldId id="294" r:id="rId25"/>
    <p:sldId id="300" r:id="rId26"/>
    <p:sldId id="295" r:id="rId27"/>
    <p:sldId id="299" r:id="rId28"/>
    <p:sldId id="301" r:id="rId29"/>
    <p:sldId id="296" r:id="rId30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67940" autoAdjust="0"/>
  </p:normalViewPr>
  <p:slideViewPr>
    <p:cSldViewPr>
      <p:cViewPr varScale="1">
        <p:scale>
          <a:sx n="69" d="100"/>
          <a:sy n="69" d="100"/>
        </p:scale>
        <p:origin x="1050" y="6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29.01.2019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28.01.2019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</a:t>
            </a:r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</a:t>
            </a:r>
            <a:r>
              <a:rPr lang="pl-PL" dirty="0"/>
              <a:t>nie jest doskonała, jak każdy język. 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classes are Scala’s way to allow pattern matching on objects without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requiring a large amount of boilerplate.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all you need to do is add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case keyword to each class that you want to be pattern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CaseClasses</a:t>
            </a:r>
            <a:r>
              <a:rPr lang="pl-PL" dirty="0"/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App</a:t>
            </a:r>
            <a:r>
              <a:rPr lang="pl-PL" dirty="0"/>
              <a:t> {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Character</a:t>
            </a:r>
            <a:r>
              <a:rPr lang="pl-PL" dirty="0"/>
              <a:t>(</a:t>
            </a:r>
            <a:r>
              <a:rPr lang="pl-PL" dirty="0" err="1"/>
              <a:t>PrimaryName</a:t>
            </a:r>
            <a:r>
              <a:rPr lang="pl-PL" dirty="0"/>
              <a:t>: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 </a:t>
            </a:r>
            <a:r>
              <a:rPr lang="pl-PL" dirty="0" err="1"/>
              <a:t>isbThief</a:t>
            </a:r>
            <a:r>
              <a:rPr lang="pl-PL" dirty="0"/>
              <a:t>: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}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pl-PL" dirty="0"/>
              <a:t>=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Frodo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dirty="0"/>
              <a:t>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/>
              <a:t>=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/>
              <a:t>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l-PL" dirty="0"/>
              <a:t>) =&gt;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pl-PL" dirty="0" err="1"/>
              <a:t>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thief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dirty="0"/>
              <a:t>) =&gt;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pl-PL" dirty="0" err="1"/>
              <a:t>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thief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l-PL" dirty="0"/>
              <a:t>}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i="1" dirty="0" err="1">
                <a:effectLst/>
              </a:rPr>
              <a:t>println</a:t>
            </a:r>
            <a:r>
              <a:rPr lang="pl-PL" dirty="0"/>
              <a:t>(</a:t>
            </a:r>
            <a:r>
              <a:rPr lang="pl-PL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</a:t>
            </a:r>
            <a:r>
              <a:rPr lang="pl-PL" dirty="0" err="1"/>
              <a:t>uzyte</a:t>
            </a:r>
            <a:r>
              <a:rPr lang="pl-PL" dirty="0"/>
              <a:t> jako po </a:t>
            </a:r>
            <a:r>
              <a:rPr lang="pl-PL" dirty="0" err="1"/>
              <a:t>prstu</a:t>
            </a:r>
            <a:r>
              <a:rPr lang="pl-PL" dirty="0"/>
              <a:t> typ danych.</a:t>
            </a:r>
          </a:p>
          <a:p>
            <a:r>
              <a:rPr lang="pl-PL" dirty="0"/>
              <a:t>Mogą wiec być </a:t>
            </a:r>
            <a:r>
              <a:rPr lang="pl-PL" dirty="0" err="1"/>
              <a:t>zdefinowane</a:t>
            </a:r>
            <a:r>
              <a:rPr lang="pl-PL" dirty="0"/>
              <a:t>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 </a:t>
            </a:r>
            <a:r>
              <a:rPr lang="pl-PL" dirty="0" err="1"/>
              <a:t>javascirpt</a:t>
            </a:r>
            <a:r>
              <a:rPr lang="pl-PL" dirty="0"/>
              <a:t> jako </a:t>
            </a:r>
            <a:r>
              <a:rPr lang="pl-PL" dirty="0" err="1"/>
              <a:t>lampda</a:t>
            </a:r>
            <a:r>
              <a:rPr lang="pl-PL" dirty="0"/>
              <a:t>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</a:t>
            </a:r>
            <a:r>
              <a:rPr lang="pl-PL" dirty="0" err="1"/>
              <a:t>uzyte</a:t>
            </a:r>
            <a:r>
              <a:rPr lang="pl-PL" dirty="0"/>
              <a:t> jako </a:t>
            </a:r>
            <a:r>
              <a:rPr lang="pl-PL" dirty="0" err="1"/>
              <a:t>paramter</a:t>
            </a:r>
            <a:r>
              <a:rPr lang="pl-PL" dirty="0"/>
              <a:t>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 Najbardziej znane to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SMACK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Spark — a fast and general engine for distributed large-scale data processing.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Mesos — a cluster resource management system that provides efficient resource isolation and sharing across distributed applications.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Cassandra — a distributed highly available database designed to handle large amounts of data across multiple datacenters.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64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5456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Możliwość budowy aplikacji łączących różne modele przetwarzania danych.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Wszytsko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</a:t>
            </a:r>
          </a:p>
          <a:p>
            <a:r>
              <a:rPr lang="en-US" sz="2000" dirty="0"/>
              <a:t>Type safety and inference</a:t>
            </a:r>
          </a:p>
          <a:p>
            <a:r>
              <a:rPr lang="en-US" sz="2000" dirty="0"/>
              <a:t>Immutable data structures</a:t>
            </a:r>
          </a:p>
          <a:p>
            <a:r>
              <a:rPr lang="en-US" sz="2000" dirty="0"/>
              <a:t>Concise, Expressive Code</a:t>
            </a:r>
          </a:p>
          <a:p>
            <a:r>
              <a:rPr lang="en-US" sz="2000" dirty="0"/>
              <a:t>Debugging</a:t>
            </a:r>
          </a:p>
          <a:p>
            <a:r>
              <a:rPr lang="en-US" sz="2000" dirty="0"/>
              <a:t>Access to the latest and greatest features of Spark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Libraries</a:t>
            </a:r>
          </a:p>
          <a:p>
            <a:r>
              <a:rPr lang="en-GB" sz="2000" dirty="0"/>
              <a:t>Niche language</a:t>
            </a:r>
          </a:p>
          <a:p>
            <a:r>
              <a:rPr lang="en-GB" sz="2000" dirty="0"/>
              <a:t>Advanced language features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</a:p>
          <a:p>
            <a:r>
              <a:rPr lang="en-US" sz="2000" dirty="0"/>
              <a:t>Pattern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implictis</a:t>
            </a: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Pattern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Companion object out of the box</a:t>
            </a:r>
          </a:p>
          <a:p>
            <a:r>
              <a:rPr lang="en-US" sz="2000" dirty="0"/>
              <a:t>Implicitly equip the class with meaningful </a:t>
            </a:r>
            <a:r>
              <a:rPr lang="en-US" sz="2000" i="1" dirty="0" err="1"/>
              <a:t>toString</a:t>
            </a:r>
            <a:r>
              <a:rPr lang="en-US" sz="2000" dirty="0"/>
              <a:t>, </a:t>
            </a:r>
            <a:r>
              <a:rPr lang="en-US" sz="2000" i="1" dirty="0"/>
              <a:t>equals</a:t>
            </a:r>
            <a:r>
              <a:rPr lang="en-US" sz="2000" dirty="0"/>
              <a:t> and </a:t>
            </a:r>
            <a:r>
              <a:rPr lang="en-US" sz="2000" i="1" dirty="0" err="1"/>
              <a:t>hashCode</a:t>
            </a:r>
            <a:endParaRPr lang="en-US" sz="2000" i="1" dirty="0"/>
          </a:p>
          <a:p>
            <a:r>
              <a:rPr lang="en-US" sz="2000" dirty="0"/>
              <a:t>Ability to be deconstructed with pattern matching.</a:t>
            </a:r>
          </a:p>
          <a:p>
            <a:r>
              <a:rPr lang="en-US" sz="2000" dirty="0"/>
              <a:t>Perfect for structural data types</a:t>
            </a:r>
          </a:p>
          <a:p>
            <a:r>
              <a:rPr lang="en-US" sz="2000" dirty="0"/>
              <a:t>Nicely integrate</a:t>
            </a:r>
            <a:r>
              <a:rPr lang="pl-PL" sz="2000" dirty="0"/>
              <a:t>s</a:t>
            </a:r>
            <a:r>
              <a:rPr lang="en-US" sz="2000" dirty="0"/>
              <a:t> with Spark Dataset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AE122-B9C7-4721-9FF2-B07CB7F9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" y="3567573"/>
            <a:ext cx="1979712" cy="10866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7C5084-7D8F-49B0-84F1-AC4155DBE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392" y="-20538"/>
            <a:ext cx="659112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 err="1"/>
              <a:t>scala.collection.immutable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32E9D-EB12-4AC2-8FAE-28F6486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" y="275397"/>
            <a:ext cx="8965996" cy="4240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AE122-B9C7-4721-9FF2-B07CB7F9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8" y="3567573"/>
            <a:ext cx="1979712" cy="10866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 err="1"/>
              <a:t>scala.collection.mutable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1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Instead of summary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4543669" y="2988032"/>
            <a:ext cx="2907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07F1-AB44-4D02-9B91-44D2BB2A9CF5}"/>
              </a:ext>
            </a:extLst>
          </p:cNvPr>
          <p:cNvSpPr/>
          <p:nvPr/>
        </p:nvSpPr>
        <p:spPr>
          <a:xfrm>
            <a:off x="1403648" y="974837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Spark and Scala are beautiful examples of what can be achieved by a bunch of dedicated grad students using a language &amp; system originally written by another bunch of dedicated grad students. </a:t>
            </a:r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B3835"/>
                </a:solidFill>
                <a:latin typeface="Helvetica Neue"/>
              </a:rPr>
              <a:t>I am looking forward to the next steps of their co-evolution</a:t>
            </a:r>
            <a:r>
              <a:rPr lang="pl-PL" dirty="0">
                <a:solidFill>
                  <a:srgbClr val="3B3835"/>
                </a:solidFill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Excellent performance</a:t>
            </a:r>
          </a:p>
          <a:p>
            <a:r>
              <a:rPr lang="en-US" sz="2000" dirty="0"/>
              <a:t>Intuitive and concise high-level APIs in several languages</a:t>
            </a:r>
          </a:p>
          <a:p>
            <a:r>
              <a:rPr lang="en-US" sz="2000" dirty="0"/>
              <a:t>Runs (almost) everywhere</a:t>
            </a:r>
          </a:p>
          <a:p>
            <a:r>
              <a:rPr lang="en-US" sz="2000" dirty="0"/>
              <a:t>Generality - combines batch processing, streaming, and 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22369</TotalTime>
  <Words>1884</Words>
  <Application>Microsoft Office PowerPoint</Application>
  <PresentationFormat>On-screen Show (16:9)</PresentationFormat>
  <Paragraphs>205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Helvetica Neue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100TB Sort Contest</vt:lpstr>
      <vt:lpstr> High-level APIs in several languages</vt:lpstr>
      <vt:lpstr>Runs (almost) everywhere</vt:lpstr>
      <vt:lpstr>Generality</vt:lpstr>
      <vt:lpstr> Apache Spark APIs</vt:lpstr>
      <vt:lpstr> Apache Spark Architecture</vt:lpstr>
      <vt:lpstr> Transformations and Actions</vt:lpstr>
      <vt:lpstr>Scala</vt:lpstr>
      <vt:lpstr>Why Scala for Spark?</vt:lpstr>
      <vt:lpstr>Why not Scala for Spark?</vt:lpstr>
      <vt:lpstr>Just enough Scala for Spark</vt:lpstr>
      <vt:lpstr>Scala: Pattern matching</vt:lpstr>
      <vt:lpstr>Scala: case class</vt:lpstr>
      <vt:lpstr>Scala: function as a first class citizen</vt:lpstr>
      <vt:lpstr>Scala: collections</vt:lpstr>
      <vt:lpstr>scala.collection</vt:lpstr>
      <vt:lpstr>scala.collection.immutable</vt:lpstr>
      <vt:lpstr>scala.collection.mutable</vt:lpstr>
      <vt:lpstr>Demo time!</vt:lpstr>
      <vt:lpstr>Instead of summary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364</cp:revision>
  <dcterms:created xsi:type="dcterms:W3CDTF">2014-02-21T11:11:51Z</dcterms:created>
  <dcterms:modified xsi:type="dcterms:W3CDTF">2019-01-29T19:18:47Z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