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29"/>
  </p:notesMasterIdLst>
  <p:handoutMasterIdLst>
    <p:handoutMasterId r:id="rId30"/>
  </p:handoutMasterIdLst>
  <p:sldIdLst>
    <p:sldId id="258" r:id="rId6"/>
    <p:sldId id="273" r:id="rId7"/>
    <p:sldId id="298" r:id="rId8"/>
    <p:sldId id="297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3" r:id="rId23"/>
    <p:sldId id="292" r:id="rId24"/>
    <p:sldId id="294" r:id="rId25"/>
    <p:sldId id="300" r:id="rId26"/>
    <p:sldId id="301" r:id="rId27"/>
    <p:sldId id="296" r:id="rId2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74394" autoAdjust="0"/>
  </p:normalViewPr>
  <p:slideViewPr>
    <p:cSldViewPr>
      <p:cViewPr varScale="1">
        <p:scale>
          <a:sx n="76" d="100"/>
          <a:sy n="76" d="100"/>
        </p:scale>
        <p:origin x="870" y="54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Komercyjne doświadczenia jakie mamy w naszej firmie ze Sparkiem i Scalą (</a:t>
            </a:r>
            <a:r>
              <a:rPr lang="pl-PL" dirty="0" err="1"/>
              <a:t>Firehose</a:t>
            </a:r>
            <a:r>
              <a:rPr lang="pl-PL" dirty="0"/>
              <a:t>) i SMACKIEM (Spark, </a:t>
            </a:r>
            <a:r>
              <a:rPr lang="pl-PL" dirty="0" err="1"/>
              <a:t>Yarn</a:t>
            </a:r>
            <a:r>
              <a:rPr lang="pl-PL" dirty="0"/>
              <a:t>, </a:t>
            </a:r>
            <a:r>
              <a:rPr lang="pl-PL" dirty="0" err="1"/>
              <a:t>Hbase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Driver proces jest odpowiedziany za wykonanie naszego programu na wszystkich </a:t>
            </a:r>
            <a:r>
              <a:rPr lang="pl-PL" dirty="0" err="1"/>
              <a:t>executorach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 czy KUBERNETES.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danych: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– 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clasess</a:t>
            </a:r>
            <a:r>
              <a:rPr lang="pl-PL" dirty="0"/>
              <a:t>, </a:t>
            </a:r>
            <a:r>
              <a:rPr lang="pl-PL" dirty="0" err="1"/>
              <a:t>collections</a:t>
            </a:r>
            <a:r>
              <a:rPr lang="pl-PL" dirty="0"/>
              <a:t> - </a:t>
            </a:r>
            <a:r>
              <a:rPr lang="en-US" sz="1200" dirty="0"/>
              <a:t>allowing for parallel, lock-free data processing</a:t>
            </a:r>
            <a:endParaRPr lang="pl-PL" dirty="0"/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porównaniu do </a:t>
            </a:r>
            <a:r>
              <a:rPr lang="pl-PL" dirty="0" err="1"/>
              <a:t>Pythona</a:t>
            </a:r>
            <a:r>
              <a:rPr lang="pl-PL" dirty="0"/>
              <a:t> (poniżej 3.5 – </a:t>
            </a:r>
            <a:r>
              <a:rPr lang="pl-PL" dirty="0" err="1"/>
              <a:t>mypy</a:t>
            </a:r>
            <a:r>
              <a:rPr lang="pl-PL" dirty="0"/>
              <a:t>, https://docs.python.org/3/library/typing.html)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  <a:r>
              <a:rPr lang="en-US" dirty="0"/>
              <a:t>and several features of Scala make your code even more concise. </a:t>
            </a:r>
            <a:endParaRPr lang="pl-PL" dirty="0"/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</a:t>
            </a:r>
            <a:r>
              <a:rPr lang="pl-PL" dirty="0"/>
              <a:t>nie jest doskonała, jak każdy język. 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kolekcji,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elementów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sposób Scali na umożliwienie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obiektach bez konieczności pisanie dużej ilości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boiler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plate’u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Wszystko co musisz zrobić to dodać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definicji klasy i dzięki temu na klasie może być wykonany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Immutable</a:t>
            </a:r>
            <a:r>
              <a:rPr lang="pl-PL" sz="1200" b="1" dirty="0"/>
              <a:t> by </a:t>
            </a:r>
            <a:r>
              <a:rPr lang="pl-PL" sz="1200" b="1" dirty="0" err="1"/>
              <a:t>default</a:t>
            </a:r>
            <a:r>
              <a:rPr lang="pl-PL" sz="1200" b="1" dirty="0"/>
              <a:t> </a:t>
            </a:r>
            <a:r>
              <a:rPr lang="pl-PL" sz="1200" dirty="0"/>
              <a:t>– </a:t>
            </a:r>
            <a:r>
              <a:rPr lang="pl-PL" sz="1200" dirty="0" err="1"/>
              <a:t>paramtery</a:t>
            </a:r>
            <a:r>
              <a:rPr lang="pl-PL" sz="1200" dirty="0"/>
              <a:t> w konstruktorze klasy to domyślnie </a:t>
            </a:r>
            <a:r>
              <a:rPr lang="pl-PL" sz="1200" dirty="0" err="1"/>
              <a:t>val</a:t>
            </a:r>
            <a:r>
              <a:rPr lang="pl-PL" sz="1200" dirty="0"/>
              <a:t>, tak </a:t>
            </a:r>
            <a:r>
              <a:rPr lang="pl-PL" sz="1200" dirty="0" err="1"/>
              <a:t>wieć</a:t>
            </a:r>
            <a:r>
              <a:rPr lang="pl-PL" sz="1200" dirty="0"/>
              <a:t> </a:t>
            </a:r>
            <a:r>
              <a:rPr lang="pl-PL" sz="1200" dirty="0" err="1"/>
              <a:t>automatucznie</a:t>
            </a:r>
            <a:r>
              <a:rPr lang="pl-PL" sz="1200" dirty="0"/>
              <a:t> generowane są gettery dla każdego parametry al. </a:t>
            </a:r>
            <a:r>
              <a:rPr lang="pl-PL" sz="1200" dirty="0" err="1"/>
              <a:t>Enie</a:t>
            </a:r>
            <a:r>
              <a:rPr lang="pl-PL" sz="1200" dirty="0"/>
              <a:t> ma już </a:t>
            </a:r>
            <a:r>
              <a:rPr lang="pl-PL" sz="1200" dirty="0" err="1"/>
              <a:t>setterów</a:t>
            </a:r>
            <a:r>
              <a:rPr lang="pl-PL" sz="1200" dirty="0"/>
              <a:t>.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Companion object </a:t>
            </a:r>
            <a:r>
              <a:rPr lang="pl-PL" sz="1200" b="1" dirty="0"/>
              <a:t>and </a:t>
            </a:r>
            <a:r>
              <a:rPr lang="pl-PL" sz="1200" b="1" dirty="0" err="1"/>
              <a:t>factory</a:t>
            </a:r>
            <a:r>
              <a:rPr lang="pl-PL" sz="1200" b="1" dirty="0"/>
              <a:t> </a:t>
            </a:r>
            <a:r>
              <a:rPr lang="pl-PL" sz="1200" b="1" dirty="0" err="1"/>
              <a:t>methods</a:t>
            </a:r>
            <a:r>
              <a:rPr lang="pl-PL" sz="1200" b="1" dirty="0"/>
              <a:t> </a:t>
            </a:r>
            <a:r>
              <a:rPr lang="en-US" sz="1200" b="1" dirty="0"/>
              <a:t>out of the box</a:t>
            </a:r>
            <a:r>
              <a:rPr lang="pl-PL" sz="1200" b="1" dirty="0"/>
              <a:t> </a:t>
            </a:r>
            <a:r>
              <a:rPr lang="pl-PL" sz="1200" dirty="0"/>
              <a:t>– w skrócie oznacza to, że nie musimy używać </a:t>
            </a:r>
            <a:r>
              <a:rPr lang="pl-PL" sz="1200" dirty="0" err="1"/>
              <a:t>keworda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aby stworzyć instancję klasy.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Wszystko to dzięki automatycznie dodanej metodzie </a:t>
            </a:r>
            <a:r>
              <a:rPr lang="pl-PL" sz="1200" dirty="0" err="1"/>
              <a:t>apply</a:t>
            </a:r>
            <a:r>
              <a:rPr lang="pl-PL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Ability to be deconstructed with pattern matching</a:t>
            </a:r>
            <a:r>
              <a:rPr lang="pl-PL" sz="1200" b="1" dirty="0"/>
              <a:t> – </a:t>
            </a:r>
            <a:r>
              <a:rPr lang="pl-PL" sz="1200" b="0" dirty="0"/>
              <a:t>obok metody </a:t>
            </a:r>
            <a:r>
              <a:rPr lang="pl-PL" sz="1200" b="0" dirty="0" err="1"/>
              <a:t>apply</a:t>
            </a:r>
            <a:r>
              <a:rPr lang="pl-PL" sz="1200" b="0" dirty="0"/>
              <a:t> dostajemy również metodę </a:t>
            </a:r>
            <a:r>
              <a:rPr lang="pl-PL" sz="1200" b="0" dirty="0" err="1"/>
              <a:t>unapply</a:t>
            </a:r>
            <a:endParaRPr lang="pl-PL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Patterns everywhere</a:t>
            </a:r>
            <a:r>
              <a:rPr lang="pl-PL" sz="1200" b="1" dirty="0"/>
              <a:t> –</a:t>
            </a:r>
            <a:r>
              <a:rPr lang="pl-PL" sz="1200" b="0" dirty="0"/>
              <a:t> bardzo przydatne do dekonstrukcji </a:t>
            </a:r>
            <a:r>
              <a:rPr lang="pl-PL" sz="1200" b="0" dirty="0" err="1"/>
              <a:t>tupli</a:t>
            </a:r>
            <a:r>
              <a:rPr lang="pl-PL" sz="1200" b="0" dirty="0"/>
              <a:t> czy </a:t>
            </a:r>
            <a:r>
              <a:rPr lang="pl-PL" sz="1200" b="0" dirty="0" err="1"/>
              <a:t>case</a:t>
            </a:r>
            <a:r>
              <a:rPr lang="pl-PL" sz="1200" b="0" dirty="0"/>
              <a:t> </a:t>
            </a:r>
            <a:r>
              <a:rPr lang="pl-PL" sz="1200" b="0" dirty="0" err="1"/>
              <a:t>class</a:t>
            </a:r>
            <a:r>
              <a:rPr lang="pl-PL" sz="1200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dirty="0"/>
              <a:t>W zasadzie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sequence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użyte w nawiasach wąsatych (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braces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mogą być użyte wszędzie tam gdzie można użyć literału funkcji.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Comparison</a:t>
            </a:r>
            <a:r>
              <a:rPr lang="pl-PL" sz="1200" b="1" dirty="0"/>
              <a:t> to Java </a:t>
            </a:r>
            <a:r>
              <a:rPr lang="pl-PL" sz="1200" b="1" dirty="0" err="1"/>
              <a:t>match</a:t>
            </a:r>
            <a:r>
              <a:rPr lang="pl-PL" sz="1200" b="1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there are three differences to keep in mind: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is an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in Scala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(i.e., it always results in a value).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Scala’s alternative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 “fall through” into the next case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none of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patterns match, an exception named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thrown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sz="12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First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użyte jako po prostu typ danych.</a:t>
            </a:r>
          </a:p>
          <a:p>
            <a:r>
              <a:rPr lang="pl-PL" dirty="0"/>
              <a:t>Mogą wiec być zdefiniowane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/</a:t>
            </a:r>
            <a:r>
              <a:rPr lang="pl-PL" dirty="0" err="1"/>
              <a:t>javascirpt</a:t>
            </a:r>
            <a:r>
              <a:rPr lang="pl-PL" dirty="0"/>
              <a:t> jako lambda,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użyte jako parametr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 Najbardziej znane to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SMACK acronym was coined by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Mesosphere, a company that, in collaboration with Cisco, bundled these technologies together in a product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Infinity, which was designed to solve some big data challenges where the streaming is fundamental.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Spark — a fast and general engine for distributed large-scale data processing.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Mesos — a cluster resource management system that provides efficient resource isolation and sharing across distributed applications.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toolkit and runtime for building highly concurrent, distributed, and resilient message-driven applications on the JVM.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Cassandra — a distributed highly available database designed to handle large amounts of data across multiple datacenters.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Kafka — a high-throughput, low-latency distributed messaging system/commit log designed for handling real-time data feeds.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Powyższy schemat pokazuje wszystkie dostępne kolekcje w pakiecie </a:t>
            </a:r>
            <a:r>
              <a:rPr lang="pl-PL" dirty="0" err="1"/>
              <a:t>scala.collection</a:t>
            </a:r>
            <a:r>
              <a:rPr lang="pl-PL" dirty="0"/>
              <a:t>. Są to zazwyczaj </a:t>
            </a:r>
            <a:r>
              <a:rPr lang="pl-PL" dirty="0" err="1"/>
              <a:t>traity</a:t>
            </a:r>
            <a:r>
              <a:rPr lang="pl-PL" dirty="0"/>
              <a:t> arbo </a:t>
            </a:r>
            <a:r>
              <a:rPr lang="pl-PL" dirty="0" err="1"/>
              <a:t>higl-level</a:t>
            </a:r>
            <a:r>
              <a:rPr lang="pl-PL" dirty="0"/>
              <a:t> </a:t>
            </a:r>
            <a:r>
              <a:rPr lang="pl-PL" dirty="0" err="1"/>
              <a:t>abtrakcyjne</a:t>
            </a:r>
            <a:r>
              <a:rPr lang="pl-PL" dirty="0"/>
              <a:t> klasy., które posiadają zarówno </a:t>
            </a:r>
            <a:r>
              <a:rPr lang="pl-PL" dirty="0" err="1"/>
              <a:t>niemutowalną</a:t>
            </a:r>
            <a:r>
              <a:rPr lang="pl-PL" dirty="0"/>
              <a:t> jak i </a:t>
            </a:r>
            <a:r>
              <a:rPr lang="pl-PL" dirty="0" err="1"/>
              <a:t>mutowalną</a:t>
            </a:r>
            <a:r>
              <a:rPr lang="pl-PL" dirty="0"/>
              <a:t> implementację.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Każdy rodzaj kolekcji może być stworzony używając tego samego wspólnego </a:t>
            </a:r>
            <a:r>
              <a:rPr lang="pl-PL" dirty="0" err="1"/>
              <a:t>syntaxu</a:t>
            </a:r>
            <a:r>
              <a:rPr lang="pl-PL" dirty="0"/>
              <a:t>, nazwa kolekcji i następnie jej elementy.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Domyślnie, Scala preferuje </a:t>
            </a:r>
            <a:r>
              <a:rPr lang="pl-PL" dirty="0" err="1"/>
              <a:t>niemutowalne</a:t>
            </a:r>
            <a:r>
              <a:rPr lang="pl-PL" dirty="0"/>
              <a:t> kolekcje, więc jeśli napiszemy w kodzie Set bez żadnego </a:t>
            </a:r>
            <a:r>
              <a:rPr lang="pl-PL" dirty="0" err="1"/>
              <a:t>prefixu</a:t>
            </a:r>
            <a:r>
              <a:rPr lang="pl-PL" dirty="0"/>
              <a:t>, Scala wybierze </a:t>
            </a:r>
            <a:r>
              <a:rPr lang="pl-PL" dirty="0" err="1"/>
              <a:t>niemutowalny</a:t>
            </a:r>
            <a:r>
              <a:rPr lang="pl-PL" dirty="0"/>
              <a:t>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Podobnie jeśli wybierzemy </a:t>
            </a:r>
            <a:r>
              <a:rPr lang="pl-PL" dirty="0" err="1"/>
              <a:t>Iterable</a:t>
            </a:r>
            <a:r>
              <a:rPr lang="pl-PL" dirty="0"/>
              <a:t> otrzymamy </a:t>
            </a:r>
            <a:r>
              <a:rPr lang="pl-PL" dirty="0" err="1"/>
              <a:t>niemutowalną</a:t>
            </a:r>
            <a:r>
              <a:rPr lang="pl-PL" dirty="0"/>
              <a:t> kolekcje typu </a:t>
            </a:r>
            <a:r>
              <a:rPr lang="pl-PL" dirty="0" err="1"/>
              <a:t>iterable</a:t>
            </a:r>
            <a:r>
              <a:rPr lang="pl-PL" dirty="0"/>
              <a:t>. Wynika to z domyślnego </a:t>
            </a:r>
            <a:r>
              <a:rPr lang="pl-PL" dirty="0" err="1"/>
              <a:t>bindingu</a:t>
            </a:r>
            <a:r>
              <a:rPr lang="pl-PL" dirty="0"/>
              <a:t> w </a:t>
            </a:r>
            <a:r>
              <a:rPr lang="pl-PL" dirty="0" err="1"/>
              <a:t>scalapackage</a:t>
            </a:r>
            <a:r>
              <a:rPr lang="pl-PL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Przykład: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scala.collection.immutable.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that's where it is defined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via the alias in the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because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always automatically imported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54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112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5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otrzymuje korzyści z optymalizacji na niższym poziomie.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Możliwość budowy aplikacji łączących różne modele przetwarzania danych.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Wszytsko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</a:t>
            </a:r>
            <a:r>
              <a:rPr lang="pl-PL" dirty="0" err="1"/>
              <a:t>zasówb</a:t>
            </a:r>
            <a:r>
              <a:rPr lang="pl-PL" dirty="0"/>
              <a:t> maszyn ma klastrze)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</a:t>
            </a:r>
            <a:r>
              <a:rPr lang="pl-PL" dirty="0" err="1"/>
              <a:t>wysyała</a:t>
            </a:r>
            <a:r>
              <a:rPr lang="pl-PL" dirty="0"/>
              <a:t>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723878"/>
            <a:ext cx="5112494" cy="108012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r>
              <a:rPr lang="pl-PL" sz="1400" dirty="0"/>
              <a:t>Krzysztof Stanaszek</a:t>
            </a:r>
          </a:p>
          <a:p>
            <a:r>
              <a:rPr lang="pl-PL" sz="1400" dirty="0" err="1"/>
              <a:t>zJava</a:t>
            </a:r>
            <a:r>
              <a:rPr lang="pl-PL" sz="1400" dirty="0"/>
              <a:t>, 06.02.2019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491630"/>
            <a:ext cx="7632700" cy="2322258"/>
          </a:xfrm>
        </p:spPr>
        <p:txBody>
          <a:bodyPr/>
          <a:lstStyle/>
          <a:p>
            <a:r>
              <a:rPr lang="en-US" dirty="0"/>
              <a:t>SMACK Reference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APIs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6" y="975360"/>
            <a:ext cx="480712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17" y="975360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995653"/>
            <a:ext cx="3996444" cy="3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Object-Oriented Meets Functional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54" y="2113280"/>
            <a:ext cx="2909491" cy="10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92080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Performance and access to the latest and greatest features of Spark</a:t>
            </a:r>
          </a:p>
          <a:p>
            <a:r>
              <a:rPr lang="en-GB" sz="2000" dirty="0"/>
              <a:t>Immutable data structures</a:t>
            </a:r>
          </a:p>
          <a:p>
            <a:r>
              <a:rPr lang="en-GB" sz="2000" dirty="0"/>
              <a:t>Type safety and inference</a:t>
            </a:r>
          </a:p>
          <a:p>
            <a:r>
              <a:rPr lang="en-GB" sz="2000" dirty="0"/>
              <a:t>Concise, Expressive Code</a:t>
            </a:r>
          </a:p>
          <a:p>
            <a:r>
              <a:rPr lang="en-GB" sz="2000" dirty="0"/>
              <a:t>Debugging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GB" dirty="0"/>
              <a:t>Why not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Libraries</a:t>
            </a:r>
          </a:p>
          <a:p>
            <a:r>
              <a:rPr lang="en-GB" sz="2000" dirty="0"/>
              <a:t>Niche language</a:t>
            </a:r>
          </a:p>
          <a:p>
            <a:r>
              <a:rPr lang="en-GB" sz="2000" dirty="0"/>
              <a:t>Advanced language features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Just enough Scala for Spark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Immutable variables and tuples</a:t>
            </a:r>
          </a:p>
          <a:p>
            <a:r>
              <a:rPr lang="en-US" sz="2000" dirty="0"/>
              <a:t>Case classes</a:t>
            </a:r>
          </a:p>
          <a:p>
            <a:r>
              <a:rPr lang="en-US" sz="2000" dirty="0"/>
              <a:t>Pattern matching</a:t>
            </a:r>
          </a:p>
          <a:p>
            <a:r>
              <a:rPr lang="en-US" sz="2000" dirty="0"/>
              <a:t>Function as a first class citizen </a:t>
            </a:r>
          </a:p>
          <a:p>
            <a:r>
              <a:rPr lang="en-US" sz="2000" dirty="0"/>
              <a:t>Rich collection API and </a:t>
            </a:r>
            <a:r>
              <a:rPr lang="en-US" sz="2000" i="1" dirty="0" err="1"/>
              <a:t>implictis</a:t>
            </a:r>
            <a:endParaRPr lang="en-US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case class</a:t>
            </a:r>
            <a:r>
              <a:rPr lang="pl-PL" dirty="0"/>
              <a:t>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Immutable by default</a:t>
            </a:r>
          </a:p>
          <a:p>
            <a:r>
              <a:rPr lang="en-GB" sz="2000" dirty="0"/>
              <a:t>Companion object and factory methods out of the box</a:t>
            </a:r>
          </a:p>
          <a:p>
            <a:r>
              <a:rPr lang="en-GB" sz="2000" dirty="0"/>
              <a:t>Implicitly equip the class with meaningful </a:t>
            </a:r>
            <a:r>
              <a:rPr lang="en-GB" sz="2000" i="1" dirty="0" err="1"/>
              <a:t>toString</a:t>
            </a:r>
            <a:r>
              <a:rPr lang="en-GB" sz="2000" dirty="0"/>
              <a:t>, </a:t>
            </a:r>
            <a:r>
              <a:rPr lang="en-GB" sz="2000" i="1" dirty="0"/>
              <a:t>equals</a:t>
            </a:r>
            <a:r>
              <a:rPr lang="en-GB" sz="2000" dirty="0"/>
              <a:t> and </a:t>
            </a:r>
            <a:r>
              <a:rPr lang="en-GB" sz="2000" i="1" dirty="0" err="1"/>
              <a:t>hashCode</a:t>
            </a:r>
            <a:endParaRPr lang="en-GB" sz="2000" i="1" dirty="0"/>
          </a:p>
          <a:p>
            <a:r>
              <a:rPr lang="en-GB" sz="2000" dirty="0"/>
              <a:t>Ability to be deconstructed with pattern matching.</a:t>
            </a:r>
          </a:p>
          <a:p>
            <a:r>
              <a:rPr lang="en-GB" sz="2000" dirty="0"/>
              <a:t>Perfect for structural data types</a:t>
            </a:r>
          </a:p>
          <a:p>
            <a:r>
              <a:rPr lang="en-GB" sz="2000" dirty="0"/>
              <a:t>Nicely integrates with Spark Dataset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</a:t>
            </a:r>
            <a:r>
              <a:rPr lang="pl-PL" dirty="0"/>
              <a:t>p</a:t>
            </a:r>
            <a:r>
              <a:rPr lang="en-US" dirty="0" err="1"/>
              <a:t>attern</a:t>
            </a:r>
            <a:r>
              <a:rPr lang="en-US" dirty="0"/>
              <a:t> matching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„switch” on steroids</a:t>
            </a:r>
          </a:p>
          <a:p>
            <a:r>
              <a:rPr lang="en-US" sz="2000" dirty="0"/>
              <a:t>Match against class hierarchies, sequences, and case classes</a:t>
            </a:r>
            <a:r>
              <a:rPr lang="pl-PL" sz="2000" dirty="0"/>
              <a:t> …</a:t>
            </a:r>
          </a:p>
          <a:p>
            <a:r>
              <a:rPr lang="en-GB" sz="2000" dirty="0"/>
              <a:t>Patterns everywhere</a:t>
            </a:r>
            <a:endParaRPr lang="en-US" sz="2000" dirty="0"/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function as a first class</a:t>
            </a:r>
            <a:r>
              <a:rPr lang="pl-PL" dirty="0"/>
              <a:t> </a:t>
            </a:r>
            <a:r>
              <a:rPr lang="en-US" dirty="0"/>
              <a:t>citizen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Pure – no side effects</a:t>
            </a:r>
          </a:p>
          <a:p>
            <a:r>
              <a:rPr lang="en-US" sz="2000" dirty="0"/>
              <a:t>High-Order – can accept as a argument or return another function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Meet SMACK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park/</a:t>
            </a: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cala – </a:t>
            </a:r>
            <a:r>
              <a:rPr lang="en-US" sz="1800" dirty="0">
                <a:solidFill>
                  <a:srgbClr val="007DBA"/>
                </a:solidFill>
              </a:rPr>
              <a:t>M</a:t>
            </a:r>
            <a:r>
              <a:rPr lang="en-US" sz="1800" dirty="0">
                <a:solidFill>
                  <a:srgbClr val="4D4D4D"/>
                </a:solidFill>
              </a:rPr>
              <a:t>esos – </a:t>
            </a:r>
            <a:r>
              <a:rPr lang="en-US" sz="1800" dirty="0" err="1">
                <a:solidFill>
                  <a:srgbClr val="007DBA"/>
                </a:solidFill>
              </a:rPr>
              <a:t>A</a:t>
            </a:r>
            <a:r>
              <a:rPr lang="en-US" sz="1800" dirty="0" err="1">
                <a:solidFill>
                  <a:srgbClr val="4D4D4D"/>
                </a:solidFill>
              </a:rPr>
              <a:t>kka</a:t>
            </a:r>
            <a:r>
              <a:rPr lang="en-US" sz="1800" dirty="0">
                <a:solidFill>
                  <a:srgbClr val="4D4D4D"/>
                </a:solidFill>
              </a:rPr>
              <a:t> – </a:t>
            </a:r>
            <a:r>
              <a:rPr lang="en-US" sz="1800" dirty="0">
                <a:solidFill>
                  <a:srgbClr val="007DBA"/>
                </a:solidFill>
              </a:rPr>
              <a:t>C</a:t>
            </a:r>
            <a:r>
              <a:rPr lang="en-US" sz="1800" dirty="0">
                <a:solidFill>
                  <a:srgbClr val="4D4D4D"/>
                </a:solidFill>
              </a:rPr>
              <a:t>assandra - </a:t>
            </a:r>
            <a:r>
              <a:rPr lang="en-US" sz="1800" dirty="0">
                <a:solidFill>
                  <a:srgbClr val="007DBA"/>
                </a:solidFill>
              </a:rPr>
              <a:t>K</a:t>
            </a:r>
            <a:r>
              <a:rPr lang="en-US" sz="1800" dirty="0">
                <a:solidFill>
                  <a:srgbClr val="4D4D4D"/>
                </a:solidFill>
              </a:rPr>
              <a:t>afka 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162F3-18C8-432E-A855-B4EE4BB1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43" y="1842793"/>
            <a:ext cx="3868714" cy="14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collections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Plethora of types: immutable and mutable types</a:t>
            </a:r>
          </a:p>
          <a:p>
            <a:r>
              <a:rPr lang="en-US" sz="2000" dirty="0"/>
              <a:t>Wide range of operations making your life easy dealing with any kind of data.</a:t>
            </a:r>
          </a:p>
          <a:p>
            <a:r>
              <a:rPr lang="en-US" sz="2000" dirty="0"/>
              <a:t>Nicely mixes with Spark thanks to </a:t>
            </a:r>
            <a:r>
              <a:rPr lang="en-US" sz="2000" i="1" dirty="0" err="1"/>
              <a:t>implicits</a:t>
            </a:r>
            <a:endParaRPr lang="en-US" sz="2000" i="1" dirty="0"/>
          </a:p>
          <a:p>
            <a:r>
              <a:rPr lang="en-US" sz="2000" dirty="0"/>
              <a:t>Extremely utilized by Spark internals</a:t>
            </a:r>
          </a:p>
          <a:p>
            <a:pPr marL="0" indent="0">
              <a:buNone/>
            </a:pPr>
            <a:r>
              <a:rPr lang="pl-PL" sz="2000" dirty="0"/>
              <a:t>	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en-US" sz="2000" dirty="0"/>
              <a:t>„Spark - The Ultimate Scala Collections”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					</a:t>
            </a:r>
            <a:r>
              <a:rPr lang="en-US" sz="2000" dirty="0"/>
              <a:t>Martin </a:t>
            </a:r>
            <a:r>
              <a:rPr lang="en-US" sz="2000" dirty="0" err="1"/>
              <a:t>Odersky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D6412-FC69-40AA-AC6C-D958A07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94" y="400114"/>
            <a:ext cx="4688195" cy="42117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pl-PL" dirty="0"/>
              <a:t>scala.</a:t>
            </a:r>
            <a:r>
              <a:rPr lang="en-US" dirty="0"/>
              <a:t>collection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56DCA-B868-4D47-BD58-83473A5F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1" y="967978"/>
            <a:ext cx="4464421" cy="15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4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213893"/>
            <a:ext cx="1800200" cy="357857"/>
          </a:xfrm>
        </p:spPr>
        <p:txBody>
          <a:bodyPr/>
          <a:lstStyle/>
          <a:p>
            <a:r>
              <a:rPr lang="pl-PL" dirty="0"/>
              <a:t>Demo </a:t>
            </a:r>
            <a:r>
              <a:rPr lang="pl-PL" dirty="0" err="1"/>
              <a:t>time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3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Instead of summary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4543669" y="2988032"/>
            <a:ext cx="2907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307F1-AB44-4D02-9B91-44D2BB2A9CF5}"/>
              </a:ext>
            </a:extLst>
          </p:cNvPr>
          <p:cNvSpPr/>
          <p:nvPr/>
        </p:nvSpPr>
        <p:spPr>
          <a:xfrm>
            <a:off x="1403648" y="974837"/>
            <a:ext cx="6336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Spark and Scala are beautiful examples of what can be achieved by a bunch of dedicated grad students using a language &amp; system originally written by another bunch of dedicated grad students. </a:t>
            </a:r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r>
              <a:rPr lang="en-US" dirty="0">
                <a:solidFill>
                  <a:srgbClr val="3B3835"/>
                </a:solidFill>
                <a:latin typeface="Helvetica Neue"/>
              </a:rPr>
              <a:t>I am looking forward to the next steps of their co-evolution</a:t>
            </a:r>
            <a:r>
              <a:rPr lang="pl-PL" dirty="0">
                <a:solidFill>
                  <a:srgbClr val="3B3835"/>
                </a:solidFill>
                <a:latin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 stands for Spark/Scala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CAF5A-B8CF-4670-B0D8-C70CA943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342DD-E7C8-4574-9FF9-953F65CE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unified analytics engine for large-scale data processing.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24" y="2113280"/>
            <a:ext cx="2294952" cy="12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Excellent performance</a:t>
            </a:r>
          </a:p>
          <a:p>
            <a:r>
              <a:rPr lang="en-US" sz="2000" dirty="0"/>
              <a:t>Intuitive and concise high-level APIs in several languages</a:t>
            </a:r>
          </a:p>
          <a:p>
            <a:r>
              <a:rPr lang="en-US" sz="2000" dirty="0"/>
              <a:t>Runs (almost) everywhere</a:t>
            </a:r>
          </a:p>
          <a:p>
            <a:r>
              <a:rPr lang="en-US" sz="2000" dirty="0"/>
              <a:t>Generality - combines batch processing, streaming, and 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Excellent performance: 100TB Sort Contest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4520"/>
              </p:ext>
            </p:extLst>
          </p:nvPr>
        </p:nvGraphicFramePr>
        <p:xfrm>
          <a:off x="1670362" y="1200627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801285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High-level APIs 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1656080"/>
            <a:ext cx="4680520" cy="17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Runs (almost) everywhere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Hadoop (HDFS) clusters</a:t>
            </a:r>
          </a:p>
          <a:p>
            <a:r>
              <a:rPr lang="en-US" sz="2000" dirty="0"/>
              <a:t>HBase, Cassandra - integrates nicely with </a:t>
            </a:r>
            <a:r>
              <a:rPr lang="pl-PL" sz="2000" dirty="0"/>
              <a:t>N</a:t>
            </a:r>
            <a:r>
              <a:rPr lang="en-US" sz="2000" dirty="0" err="1"/>
              <a:t>oSQL</a:t>
            </a:r>
            <a:endParaRPr lang="en-US" sz="2000" dirty="0"/>
          </a:p>
          <a:p>
            <a:r>
              <a:rPr lang="en-US" sz="2000" dirty="0"/>
              <a:t>From CSV to Parquet</a:t>
            </a:r>
          </a:p>
          <a:p>
            <a:r>
              <a:rPr lang="en-US" sz="2000" dirty="0"/>
              <a:t>Deployed on YARN/Mesos and Docker/Kubernetes </a:t>
            </a:r>
          </a:p>
          <a:p>
            <a:r>
              <a:rPr lang="en-US" sz="2000" dirty="0"/>
              <a:t>Cloud: AWS, Azure and GCP</a:t>
            </a:r>
          </a:p>
          <a:p>
            <a:r>
              <a:rPr lang="en-US" sz="2000" dirty="0"/>
              <a:t>Development: Linux/Win/Mac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7" y="1224550"/>
            <a:ext cx="2553859" cy="2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76" y="1432560"/>
            <a:ext cx="494084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3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23698</TotalTime>
  <Words>2167</Words>
  <Application>Microsoft Office PowerPoint</Application>
  <PresentationFormat>On-screen Show (16:9)</PresentationFormat>
  <Paragraphs>226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Helvetica Neue</vt:lpstr>
      <vt:lpstr>PT Sans</vt:lpstr>
      <vt:lpstr>Source Sans Pro</vt:lpstr>
      <vt:lpstr>Wingdings</vt:lpstr>
      <vt:lpstr>Objectivity PowerPoint Template - Neue</vt:lpstr>
      <vt:lpstr>SMACK Reference Architecture</vt:lpstr>
      <vt:lpstr>Meet SMACK</vt:lpstr>
      <vt:lpstr>S stands for Spark/Scala</vt:lpstr>
      <vt:lpstr>Apache Spark</vt:lpstr>
      <vt:lpstr>Why Apache Spark?</vt:lpstr>
      <vt:lpstr> Excellent performance: 100TB Sort Contest</vt:lpstr>
      <vt:lpstr> High-level APIs in several languages</vt:lpstr>
      <vt:lpstr>Runs (almost) everywhere</vt:lpstr>
      <vt:lpstr>Generality</vt:lpstr>
      <vt:lpstr> Apache Spark APIs</vt:lpstr>
      <vt:lpstr> Apache Spark Architecture</vt:lpstr>
      <vt:lpstr> Transformations and Actions</vt:lpstr>
      <vt:lpstr>Scala</vt:lpstr>
      <vt:lpstr>Why Scala for Spark?</vt:lpstr>
      <vt:lpstr>Why not Scala for Spark?</vt:lpstr>
      <vt:lpstr>Just enough Scala for Spark</vt:lpstr>
      <vt:lpstr>Scala: case classes</vt:lpstr>
      <vt:lpstr>Scala: pattern matching</vt:lpstr>
      <vt:lpstr>Scala: function as a first class citizen</vt:lpstr>
      <vt:lpstr>Scala: collections</vt:lpstr>
      <vt:lpstr>scala.collection</vt:lpstr>
      <vt:lpstr>Demo time!</vt:lpstr>
      <vt:lpstr>Instead of summary 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416</cp:revision>
  <dcterms:created xsi:type="dcterms:W3CDTF">2014-02-21T11:11:51Z</dcterms:created>
  <dcterms:modified xsi:type="dcterms:W3CDTF">2019-01-30T17:30:38Z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