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1"/>
  </p:notesMasterIdLst>
  <p:handoutMasterIdLst>
    <p:handoutMasterId r:id="rId22"/>
  </p:handoutMasterIdLst>
  <p:sldIdLst>
    <p:sldId id="258" r:id="rId6"/>
    <p:sldId id="273" r:id="rId7"/>
    <p:sldId id="277" r:id="rId8"/>
    <p:sldId id="278" r:id="rId9"/>
    <p:sldId id="276" r:id="rId10"/>
    <p:sldId id="281" r:id="rId11"/>
    <p:sldId id="282" r:id="rId12"/>
    <p:sldId id="284" r:id="rId13"/>
    <p:sldId id="279" r:id="rId14"/>
    <p:sldId id="283" r:id="rId15"/>
    <p:sldId id="285" r:id="rId16"/>
    <p:sldId id="280" r:id="rId17"/>
    <p:sldId id="274" r:id="rId18"/>
    <p:sldId id="275" r:id="rId19"/>
    <p:sldId id="272" r:id="rId20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6404" autoAdjust="0"/>
  </p:normalViewPr>
  <p:slideViewPr>
    <p:cSldViewPr>
      <p:cViewPr varScale="1">
        <p:scale>
          <a:sx n="117" d="100"/>
          <a:sy n="117" d="100"/>
        </p:scale>
        <p:origin x="156" y="102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21.01.2019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21.01.2019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HISpark</a:t>
            </a:r>
            <a:r>
              <a:rPr lang="pl-PL" dirty="0"/>
              <a:t>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r>
              <a:rPr lang="pl-PL" dirty="0"/>
              <a:t>- RDD (</a:t>
            </a:r>
            <a:r>
              <a:rPr lang="pl-PL" dirty="0" err="1"/>
              <a:t>Resilient</a:t>
            </a:r>
            <a:r>
              <a:rPr lang="pl-PL" dirty="0"/>
              <a:t> Distributed </a:t>
            </a:r>
            <a:r>
              <a:rPr lang="pl-PL" dirty="0" err="1"/>
              <a:t>Datasets</a:t>
            </a:r>
            <a:r>
              <a:rPr lang="pl-PL" dirty="0"/>
              <a:t>)– 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RDD oferuje 2 typy operacji: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dirty="0"/>
              <a:t>Transformacje – ponieważ RDD jest 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kazda</a:t>
            </a:r>
            <a:r>
              <a:rPr lang="pl-PL" dirty="0"/>
              <a:t> transformacja tworzy nowe RDD z </a:t>
            </a:r>
            <a:r>
              <a:rPr lang="pl-PL" dirty="0" err="1"/>
              <a:t>poprzeniego</a:t>
            </a:r>
            <a:r>
              <a:rPr lang="pl-PL" dirty="0"/>
              <a:t>.</a:t>
            </a:r>
          </a:p>
          <a:p>
            <a:r>
              <a:rPr lang="pl-PL" dirty="0"/>
              <a:t>Akcje – wyliczają ostateczny </a:t>
            </a:r>
            <a:r>
              <a:rPr lang="pl-PL" dirty="0" err="1"/>
              <a:t>resultat</a:t>
            </a:r>
            <a:r>
              <a:rPr lang="pl-PL" dirty="0"/>
              <a:t>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/>
              <a:t> system.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088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open?id=0B2X-1iGRmn2cdG9hbDJlTXJnbXc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as a </a:t>
            </a:r>
            <a:r>
              <a:rPr lang="pl-PL" dirty="0" err="1"/>
              <a:t>next</a:t>
            </a:r>
            <a:r>
              <a:rPr lang="pl-PL" dirty="0"/>
              <a:t>-gen ETL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and Scala in Tandem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</a:t>
            </a:r>
            <a:r>
              <a:rPr lang="pl-PL" dirty="0" err="1"/>
              <a:t>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10" y="987574"/>
            <a:ext cx="5145580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RDD: </a:t>
            </a: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9501"/>
            <a:ext cx="4981104" cy="42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7604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Bulleted and numbered lists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focusing on long term engagements, we </a:t>
            </a:r>
            <a:r>
              <a:rPr lang="en-US" dirty="0" err="1"/>
              <a:t>maximise</a:t>
            </a:r>
            <a:r>
              <a:rPr lang="en-US" dirty="0"/>
              <a:t> value for our clients:</a:t>
            </a:r>
          </a:p>
          <a:p>
            <a:r>
              <a:rPr lang="en-US" dirty="0"/>
              <a:t>Individuals and teams build strong domain knowledge across a number of dimensions: business operation, </a:t>
            </a:r>
            <a:r>
              <a:rPr lang="en-US" dirty="0" err="1"/>
              <a:t>organisational</a:t>
            </a:r>
            <a:r>
              <a:rPr lang="en-US" dirty="0"/>
              <a:t>, technical architecture to name a few</a:t>
            </a:r>
          </a:p>
          <a:p>
            <a:r>
              <a:rPr lang="en-US" dirty="0"/>
              <a:t>We believe in our values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Excellence</a:t>
            </a:r>
          </a:p>
          <a:p>
            <a:pPr lvl="1"/>
            <a:r>
              <a:rPr lang="en-US" dirty="0"/>
              <a:t>Agility</a:t>
            </a:r>
          </a:p>
          <a:p>
            <a:r>
              <a:rPr lang="en-US" dirty="0"/>
              <a:t>When we create long term relationships, the risks on us and our clients reduces;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focusing on long term engagements, we </a:t>
            </a:r>
            <a:r>
              <a:rPr lang="en-US" dirty="0" err="1"/>
              <a:t>maximise</a:t>
            </a:r>
            <a:r>
              <a:rPr lang="en-US" dirty="0"/>
              <a:t> value for our clients:</a:t>
            </a:r>
          </a:p>
          <a:p>
            <a:r>
              <a:rPr lang="en-US" dirty="0"/>
              <a:t>Individuals and teams build strong domain knowledge across a number of dimensions: business operation, </a:t>
            </a:r>
            <a:r>
              <a:rPr lang="en-US" dirty="0" err="1"/>
              <a:t>organisational</a:t>
            </a:r>
            <a:r>
              <a:rPr lang="en-US" dirty="0"/>
              <a:t>, technical architecture to name a few</a:t>
            </a:r>
          </a:p>
          <a:p>
            <a:r>
              <a:rPr lang="en-US" dirty="0"/>
              <a:t>We believe in our values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Excellence</a:t>
            </a:r>
          </a:p>
          <a:p>
            <a:pPr lvl="1"/>
            <a:r>
              <a:rPr lang="en-US" dirty="0"/>
              <a:t>Agility</a:t>
            </a:r>
          </a:p>
          <a:p>
            <a:r>
              <a:rPr lang="en-US" dirty="0"/>
              <a:t>When we create long term relationships, the risks on us and our clients reduces; </a:t>
            </a:r>
          </a:p>
        </p:txBody>
      </p:sp>
    </p:spTree>
    <p:extLst>
      <p:ext uri="{BB962C8B-B14F-4D97-AF65-F5344CB8AC3E}">
        <p14:creationId xmlns:p14="http://schemas.microsoft.com/office/powerpoint/2010/main" val="400467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Basic rules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755651" y="915543"/>
            <a:ext cx="3671888" cy="3816795"/>
          </a:xfrm>
        </p:spPr>
        <p:txBody>
          <a:bodyPr/>
          <a:lstStyle/>
          <a:p>
            <a:r>
              <a:rPr lang="en-US" dirty="0"/>
              <a:t>Install PT Sans – </a:t>
            </a:r>
            <a:r>
              <a:rPr lang="en-US" dirty="0">
                <a:hlinkClick r:id="rId2"/>
              </a:rPr>
              <a:t>download here</a:t>
            </a:r>
            <a:endParaRPr lang="en-US" dirty="0"/>
          </a:p>
          <a:p>
            <a:r>
              <a:rPr lang="en-US" dirty="0"/>
              <a:t>Use slide templates according to their purpose </a:t>
            </a:r>
            <a:r>
              <a:rPr lang="en-US" dirty="0">
                <a:solidFill>
                  <a:schemeClr val="bg2"/>
                </a:solidFill>
              </a:rPr>
              <a:t>(see image on the right)</a:t>
            </a:r>
          </a:p>
          <a:p>
            <a:r>
              <a:rPr lang="en-US" dirty="0"/>
              <a:t>Use consistent style of all diagrams, charts and pictures</a:t>
            </a:r>
          </a:p>
          <a:p>
            <a:r>
              <a:rPr lang="en-US" dirty="0"/>
              <a:t>Do not use </a:t>
            </a:r>
            <a:r>
              <a:rPr lang="en-US" strike="sngStrike" dirty="0"/>
              <a:t>UPPERCASE</a:t>
            </a:r>
          </a:p>
          <a:p>
            <a:r>
              <a:rPr lang="en-US" dirty="0"/>
              <a:t>Do not rescale images</a:t>
            </a:r>
          </a:p>
          <a:p>
            <a:r>
              <a:rPr lang="en-US" dirty="0"/>
              <a:t>Do not place content outside margin</a:t>
            </a:r>
          </a:p>
          <a:p>
            <a:pPr marL="165600" indent="-165600">
              <a:buClr>
                <a:srgbClr val="1895D3"/>
              </a:buClr>
            </a:pPr>
            <a:r>
              <a:rPr lang="en-US" sz="1400" dirty="0"/>
              <a:t>Do not use effects like shadows </a:t>
            </a:r>
          </a:p>
          <a:p>
            <a:pPr marL="0" indent="0">
              <a:buClr>
                <a:srgbClr val="1895D3"/>
              </a:buClr>
              <a:buNone/>
            </a:pPr>
            <a:r>
              <a:rPr lang="en-US" sz="1400" dirty="0"/>
              <a:t>   and so one</a:t>
            </a:r>
            <a:r>
              <a:rPr lang="is-IS" sz="1400" dirty="0"/>
              <a:t>…</a:t>
            </a:r>
            <a:endParaRPr lang="en-US" sz="1400" dirty="0"/>
          </a:p>
          <a:p>
            <a:pPr marL="165600" indent="-165600">
              <a:buClr>
                <a:srgbClr val="1895D3"/>
              </a:buClr>
            </a:pPr>
            <a:r>
              <a:rPr lang="en-US" sz="1400" dirty="0"/>
              <a:t>Do not justify text</a:t>
            </a:r>
          </a:p>
          <a:p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755650" y="4299942"/>
            <a:ext cx="3671888" cy="428908"/>
          </a:xfrm>
          <a:prstGeom prst="rect">
            <a:avLst/>
          </a:prstGeom>
        </p:spPr>
        <p:txBody>
          <a:bodyPr lIns="0" tIns="0" rIns="0" bIns="0"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solidFill>
                  <a:schemeClr val="bg2"/>
                </a:solidFill>
              </a:rPr>
              <a:t>You can put i.e. Presentation Title instead of “Date” and Confidentiality level in “Footer” frame.</a:t>
            </a:r>
          </a:p>
          <a:p>
            <a:pPr marL="0" indent="0">
              <a:buNone/>
            </a:pPr>
            <a:r>
              <a:rPr lang="en-US" sz="900" u="sng" dirty="0">
                <a:solidFill>
                  <a:schemeClr val="bg2"/>
                </a:solidFill>
              </a:rPr>
              <a:t>File</a:t>
            </a:r>
            <a:r>
              <a:rPr lang="en-US" sz="900" dirty="0">
                <a:solidFill>
                  <a:schemeClr val="bg2"/>
                </a:solidFill>
              </a:rPr>
              <a:t> &gt; </a:t>
            </a:r>
            <a:r>
              <a:rPr lang="en-US" sz="900" u="sng" dirty="0">
                <a:solidFill>
                  <a:schemeClr val="bg2"/>
                </a:solidFill>
              </a:rPr>
              <a:t>Page Setup</a:t>
            </a:r>
            <a:r>
              <a:rPr lang="en-US" sz="900" dirty="0">
                <a:solidFill>
                  <a:schemeClr val="bg2"/>
                </a:solidFill>
              </a:rPr>
              <a:t> &gt; </a:t>
            </a:r>
            <a:r>
              <a:rPr lang="en-US" sz="900" u="sng" dirty="0">
                <a:solidFill>
                  <a:schemeClr val="bg2"/>
                </a:solidFill>
              </a:rPr>
              <a:t>Header/Footer</a:t>
            </a:r>
            <a:r>
              <a:rPr lang="en-US" sz="900" dirty="0">
                <a:solidFill>
                  <a:schemeClr val="bg2"/>
                </a:solidFill>
              </a:rPr>
              <a:t>  </a:t>
            </a:r>
          </a:p>
        </p:txBody>
      </p:sp>
      <p:pic>
        <p:nvPicPr>
          <p:cNvPr id="9" name="Picture 8" descr="tab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4" y="690932"/>
            <a:ext cx="2593429" cy="389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3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0" y="1962894"/>
            <a:ext cx="358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Apache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Excellent</a:t>
            </a:r>
            <a:r>
              <a:rPr lang="pl-PL" sz="2000" dirty="0"/>
              <a:t> performance</a:t>
            </a:r>
          </a:p>
          <a:p>
            <a:r>
              <a:rPr lang="en-US" sz="2000" dirty="0"/>
              <a:t>Intuitive and concise </a:t>
            </a:r>
            <a:r>
              <a:rPr lang="pl-PL" sz="2000" dirty="0"/>
              <a:t>high-</a:t>
            </a:r>
            <a:r>
              <a:rPr lang="pl-PL" sz="2000" dirty="0" err="1"/>
              <a:t>level</a:t>
            </a:r>
            <a:r>
              <a:rPr lang="pl-PL" sz="2000" dirty="0"/>
              <a:t> </a:t>
            </a:r>
            <a:r>
              <a:rPr lang="pl-PL" sz="2000" dirty="0" err="1"/>
              <a:t>APIs</a:t>
            </a:r>
            <a:r>
              <a:rPr lang="pl-PL" sz="2000" dirty="0"/>
              <a:t> </a:t>
            </a:r>
            <a:r>
              <a:rPr lang="en-US" sz="2000" dirty="0"/>
              <a:t>in several languages</a:t>
            </a:r>
          </a:p>
          <a:p>
            <a:r>
              <a:rPr lang="pl-PL" sz="2000" dirty="0" err="1"/>
              <a:t>Runs</a:t>
            </a:r>
            <a:r>
              <a:rPr lang="pl-PL" sz="2000" dirty="0"/>
              <a:t> (</a:t>
            </a:r>
            <a:r>
              <a:rPr lang="pl-PL" sz="2000" dirty="0" err="1"/>
              <a:t>almost</a:t>
            </a:r>
            <a:r>
              <a:rPr lang="pl-PL" sz="2000" dirty="0"/>
              <a:t>) </a:t>
            </a:r>
            <a:r>
              <a:rPr lang="pl-PL" sz="2000" dirty="0" err="1"/>
              <a:t>everywhere</a:t>
            </a:r>
            <a:endParaRPr lang="pl-PL" sz="2000" dirty="0"/>
          </a:p>
          <a:p>
            <a:r>
              <a:rPr lang="pl-PL" sz="2000" dirty="0" err="1"/>
              <a:t>Generality</a:t>
            </a:r>
            <a:r>
              <a:rPr lang="pl-PL" sz="2000" dirty="0"/>
              <a:t> - c</a:t>
            </a:r>
            <a:r>
              <a:rPr lang="en-US" sz="2000" dirty="0" err="1"/>
              <a:t>ombine</a:t>
            </a:r>
            <a:r>
              <a:rPr lang="en-US" sz="2000" dirty="0"/>
              <a:t> </a:t>
            </a:r>
            <a:r>
              <a:rPr lang="pl-PL" sz="2000" dirty="0" err="1"/>
              <a:t>batch</a:t>
            </a:r>
            <a:r>
              <a:rPr lang="pl-PL" sz="2000" dirty="0"/>
              <a:t> </a:t>
            </a:r>
            <a:r>
              <a:rPr lang="pl-PL" sz="2000" dirty="0" err="1"/>
              <a:t>processing</a:t>
            </a:r>
            <a:r>
              <a:rPr lang="en-US" sz="2000" dirty="0"/>
              <a:t>, streaming, and </a:t>
            </a:r>
            <a:r>
              <a:rPr lang="pl-PL" sz="2000" dirty="0"/>
              <a:t>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6992"/>
              </p:ext>
            </p:extLst>
          </p:nvPr>
        </p:nvGraphicFramePr>
        <p:xfrm>
          <a:off x="1668676" y="1141888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7311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Runs</a:t>
            </a:r>
            <a:r>
              <a:rPr lang="pl-PL" sz="2000" dirty="0"/>
              <a:t> on </a:t>
            </a:r>
            <a:r>
              <a:rPr lang="pl-PL" sz="2000" dirty="0" err="1"/>
              <a:t>Hadoop</a:t>
            </a:r>
            <a:r>
              <a:rPr lang="pl-PL" sz="2000" dirty="0"/>
              <a:t>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read</a:t>
            </a:r>
            <a:r>
              <a:rPr lang="pl-PL" sz="2000" dirty="0"/>
              <a:t> HDFS and </a:t>
            </a:r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 err="1"/>
              <a:t>Supports</a:t>
            </a:r>
            <a:r>
              <a:rPr lang="pl-PL" sz="2000" dirty="0"/>
              <a:t> </a:t>
            </a:r>
            <a:r>
              <a:rPr lang="pl-PL" sz="2000" dirty="0" err="1"/>
              <a:t>multiple</a:t>
            </a:r>
            <a:r>
              <a:rPr lang="pl-PL" sz="2000" dirty="0"/>
              <a:t> data </a:t>
            </a:r>
            <a:r>
              <a:rPr lang="pl-PL" sz="2000" dirty="0" err="1"/>
              <a:t>formats</a:t>
            </a:r>
            <a:r>
              <a:rPr lang="pl-PL" sz="2000" dirty="0"/>
              <a:t>, </a:t>
            </a:r>
            <a:r>
              <a:rPr lang="pl-PL" sz="2000" dirty="0" err="1"/>
              <a:t>starting</a:t>
            </a:r>
            <a:r>
              <a:rPr lang="pl-PL" sz="2000" dirty="0"/>
              <a:t> 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hosted</a:t>
            </a:r>
            <a:r>
              <a:rPr lang="pl-PL" sz="2000" dirty="0"/>
              <a:t> on Linux and Win in </a:t>
            </a:r>
            <a:r>
              <a:rPr lang="pl-PL" sz="2000" dirty="0" err="1"/>
              <a:t>standalone</a:t>
            </a:r>
            <a:r>
              <a:rPr lang="pl-PL" sz="2000" dirty="0"/>
              <a:t> </a:t>
            </a:r>
            <a:r>
              <a:rPr lang="pl-PL" sz="2000" dirty="0" err="1"/>
              <a:t>mode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 for </a:t>
            </a:r>
            <a:r>
              <a:rPr lang="pl-PL" sz="2000" dirty="0" err="1"/>
              <a:t>dev</a:t>
            </a:r>
            <a:r>
              <a:rPr lang="pl-PL" sz="2000" dirty="0"/>
              <a:t> </a:t>
            </a:r>
            <a:r>
              <a:rPr lang="pl-PL" sz="2000" dirty="0" err="1"/>
              <a:t>purposes</a:t>
            </a:r>
            <a:r>
              <a:rPr lang="pl-PL" sz="2000" dirty="0"/>
              <a:t>)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6501B-7203-4C5E-B187-C4BF9027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5" y="1563638"/>
            <a:ext cx="3960440" cy="1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26072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17549</TotalTime>
  <Words>771</Words>
  <Application>Microsoft Office PowerPoint</Application>
  <PresentationFormat>On-screen Show (16:9)</PresentationFormat>
  <Paragraphs>117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PT Sans</vt:lpstr>
      <vt:lpstr>Source Sans Pro</vt:lpstr>
      <vt:lpstr>Wingdings</vt:lpstr>
      <vt:lpstr>Objectivity PowerPoint Template - Neue</vt:lpstr>
      <vt:lpstr>Apache Spark and Scala in Tandem</vt:lpstr>
      <vt:lpstr>Apache Spark</vt:lpstr>
      <vt:lpstr>Why Apache Spark?</vt:lpstr>
      <vt:lpstr> Excellent performance: 100TB Sort Contest</vt:lpstr>
      <vt:lpstr>Stack Overflow Survey 2018</vt:lpstr>
      <vt:lpstr>Runs (almost) everywhere</vt:lpstr>
      <vt:lpstr>Generality</vt:lpstr>
      <vt:lpstr> Apache Spark Architecture</vt:lpstr>
      <vt:lpstr> High-level APIs in several languages</vt:lpstr>
      <vt:lpstr> Apache Spark APIs</vt:lpstr>
      <vt:lpstr> RDD: Transformations and Actions</vt:lpstr>
      <vt:lpstr>PowerPoint Presentation</vt:lpstr>
      <vt:lpstr>Bulleted and numbered lists</vt:lpstr>
      <vt:lpstr>Stack overflow survey 2018</vt:lpstr>
      <vt:lpstr>Basic rules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110</cp:revision>
  <dcterms:created xsi:type="dcterms:W3CDTF">2014-02-21T11:11:51Z</dcterms:created>
  <dcterms:modified xsi:type="dcterms:W3CDTF">2019-01-22T07:38:05Z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