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8" r:id="rId6"/>
    <p:sldId id="273" r:id="rId7"/>
    <p:sldId id="277" r:id="rId8"/>
    <p:sldId id="278" r:id="rId9"/>
    <p:sldId id="276" r:id="rId10"/>
    <p:sldId id="281" r:id="rId11"/>
    <p:sldId id="282" r:id="rId12"/>
    <p:sldId id="284" r:id="rId13"/>
    <p:sldId id="279" r:id="rId14"/>
    <p:sldId id="283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0" r:id="rId26"/>
    <p:sldId id="296" r:id="rId27"/>
    <p:sldId id="275" r:id="rId2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76404" autoAdjust="0"/>
  </p:normalViewPr>
  <p:slideViewPr>
    <p:cSldViewPr>
      <p:cViewPr varScale="1">
        <p:scale>
          <a:sx n="78" d="100"/>
          <a:sy n="78" d="100"/>
        </p:scale>
        <p:origin x="810" y="54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First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citizien</a:t>
            </a:r>
            <a:r>
              <a:rPr lang="pl-PL" dirty="0"/>
              <a:t> – </a:t>
            </a:r>
            <a:r>
              <a:rPr lang="pl-PL" dirty="0" err="1"/>
              <a:t>sa</a:t>
            </a:r>
            <a:r>
              <a:rPr lang="pl-PL" dirty="0"/>
              <a:t> wszechobecne i mogą być definiowane w klasie jako </a:t>
            </a:r>
            <a:r>
              <a:rPr lang="pl-PL" dirty="0" err="1"/>
              <a:t>zmiannna</a:t>
            </a:r>
            <a:r>
              <a:rPr lang="pl-PL" dirty="0"/>
              <a:t> (</a:t>
            </a:r>
            <a:r>
              <a:rPr lang="pl-PL" dirty="0" err="1"/>
              <a:t>val</a:t>
            </a:r>
            <a:r>
              <a:rPr lang="pl-PL" dirty="0"/>
              <a:t>/</a:t>
            </a:r>
            <a:r>
              <a:rPr lang="pl-PL" dirty="0" err="1"/>
              <a:t>var</a:t>
            </a:r>
            <a:r>
              <a:rPr lang="pl-PL" dirty="0"/>
              <a:t>) a nawet jako </a:t>
            </a:r>
          </a:p>
          <a:p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dirty="0"/>
              <a:t>High-order </a:t>
            </a:r>
            <a:r>
              <a:rPr lang="pl-PL" dirty="0" err="1"/>
              <a:t>funcions</a:t>
            </a:r>
            <a:r>
              <a:rPr lang="pl-PL" dirty="0"/>
              <a:t> – przyjmują w argumencie inna funkcje bądź zwracają funkcje</a:t>
            </a:r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types, regular expressions, numeric ranges, and data structure contents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77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HISpark</a:t>
            </a:r>
            <a:r>
              <a:rPr lang="pl-PL" dirty="0"/>
              <a:t>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dirty="0"/>
              <a:t>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)– 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Ditributet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(broadcast) 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</a:t>
            </a:r>
            <a:r>
              <a:rPr lang="pl-PL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 Zamiast 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RDD oferuje 2 typy operacji: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dirty="0"/>
              <a:t>Transformacje – ponieważ RDD jest 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kazda</a:t>
            </a:r>
            <a:r>
              <a:rPr lang="pl-PL" dirty="0"/>
              <a:t> transformacja tworzy nowe RDD z </a:t>
            </a:r>
            <a:r>
              <a:rPr lang="pl-PL" dirty="0" err="1"/>
              <a:t>poprzeniego</a:t>
            </a:r>
            <a:r>
              <a:rPr lang="pl-PL" dirty="0"/>
              <a:t>.</a:t>
            </a:r>
          </a:p>
          <a:p>
            <a:r>
              <a:rPr lang="pl-PL" dirty="0"/>
              <a:t>Akcje – wyliczają ostateczny </a:t>
            </a:r>
            <a:r>
              <a:rPr lang="pl-PL" dirty="0" err="1"/>
              <a:t>resultat</a:t>
            </a:r>
            <a:r>
              <a:rPr lang="pl-PL" dirty="0"/>
              <a:t>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r>
              <a:rPr lang="en-US" dirty="0"/>
              <a:t>Type Safety</a:t>
            </a:r>
            <a:r>
              <a:rPr lang="pl-PL" dirty="0"/>
              <a:t> 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 </a:t>
            </a:r>
            <a:r>
              <a:rPr lang="pl-PL" dirty="0" err="1"/>
              <a:t>statycze</a:t>
            </a:r>
            <a:r>
              <a:rPr lang="pl-PL" dirty="0"/>
              <a:t> </a:t>
            </a:r>
            <a:r>
              <a:rPr lang="pl-PL" dirty="0" err="1"/>
              <a:t>typowajie</a:t>
            </a:r>
            <a:r>
              <a:rPr lang="pl-PL" dirty="0"/>
              <a:t>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.</a:t>
            </a:r>
          </a:p>
          <a:p>
            <a:r>
              <a:rPr lang="pl-PL" dirty="0" err="1"/>
              <a:t>Immutable</a:t>
            </a:r>
            <a:r>
              <a:rPr lang="pl-PL" dirty="0"/>
              <a:t> data </a:t>
            </a:r>
            <a:r>
              <a:rPr lang="pl-PL" dirty="0" err="1"/>
              <a:t>striuctrues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dirty="0"/>
              <a:t>Concise, Expressive Code</a:t>
            </a:r>
            <a:r>
              <a:rPr lang="pl-PL" dirty="0"/>
              <a:t> –  w </a:t>
            </a:r>
            <a:r>
              <a:rPr lang="pl-PL" dirty="0" err="1"/>
              <a:t>porównianiu</a:t>
            </a:r>
            <a:r>
              <a:rPr lang="pl-PL" dirty="0"/>
              <a:t>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dirty="0"/>
              <a:t>Debugging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RDD: </a:t>
            </a: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4D4D4D"/>
                </a:solidFill>
              </a:rPr>
              <a:t>Object-</a:t>
            </a:r>
            <a:r>
              <a:rPr lang="pl-PL" sz="1800" dirty="0" err="1">
                <a:solidFill>
                  <a:srgbClr val="4D4D4D"/>
                </a:solidFill>
              </a:rPr>
              <a:t>Oriented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Meets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Functional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88534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Performance</a:t>
            </a:r>
          </a:p>
          <a:p>
            <a:r>
              <a:rPr lang="pl-PL" sz="2000" dirty="0" err="1"/>
              <a:t>Type</a:t>
            </a:r>
            <a:r>
              <a:rPr lang="pl-PL" sz="2000" dirty="0"/>
              <a:t> </a:t>
            </a:r>
            <a:r>
              <a:rPr lang="pl-PL" sz="2000" dirty="0" err="1"/>
              <a:t>safety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mmutable</a:t>
            </a:r>
            <a:r>
              <a:rPr lang="en-US" sz="2000" dirty="0"/>
              <a:t> data structures</a:t>
            </a:r>
          </a:p>
          <a:p>
            <a:r>
              <a:rPr lang="en-US" sz="2000" dirty="0"/>
              <a:t>Concise, Expressive Code</a:t>
            </a:r>
            <a:endParaRPr lang="pl-PL" sz="2000" dirty="0"/>
          </a:p>
          <a:p>
            <a:r>
              <a:rPr lang="pl-PL" sz="2000" dirty="0"/>
              <a:t>Debugging</a:t>
            </a:r>
          </a:p>
          <a:p>
            <a:r>
              <a:rPr lang="pl-PL" sz="2000" dirty="0"/>
              <a:t>A</a:t>
            </a:r>
            <a:r>
              <a:rPr lang="en-US" sz="2000" dirty="0" err="1"/>
              <a:t>ccess</a:t>
            </a:r>
            <a:r>
              <a:rPr lang="en-US" sz="2000" dirty="0"/>
              <a:t> to the latest and greatest features of Spark</a:t>
            </a: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Libraries</a:t>
            </a:r>
          </a:p>
          <a:p>
            <a:r>
              <a:rPr lang="pl-PL" sz="2000" dirty="0" err="1"/>
              <a:t>Niche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endParaRPr lang="pl-PL" sz="2000" dirty="0"/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Scala for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Immutable</a:t>
            </a:r>
            <a:r>
              <a:rPr lang="pl-PL" sz="2000" dirty="0"/>
              <a:t> </a:t>
            </a:r>
            <a:r>
              <a:rPr lang="pl-PL" sz="2000" dirty="0" err="1"/>
              <a:t>variables</a:t>
            </a:r>
            <a:endParaRPr lang="pl-PL" sz="2000" dirty="0"/>
          </a:p>
          <a:p>
            <a:r>
              <a:rPr lang="pl-PL" sz="2000" dirty="0"/>
              <a:t>Case </a:t>
            </a:r>
            <a:r>
              <a:rPr lang="pl-PL" sz="2000" dirty="0" err="1"/>
              <a:t>clases</a:t>
            </a:r>
            <a:r>
              <a:rPr lang="pl-PL" sz="2000" dirty="0"/>
              <a:t> and </a:t>
            </a:r>
            <a:r>
              <a:rPr lang="pl-PL" sz="2000" dirty="0" err="1"/>
              <a:t>tuples</a:t>
            </a:r>
            <a:endParaRPr lang="pl-PL" sz="2000" dirty="0"/>
          </a:p>
          <a:p>
            <a:r>
              <a:rPr lang="pl-PL" sz="2000" dirty="0" err="1"/>
              <a:t>Pattern</a:t>
            </a:r>
            <a:r>
              <a:rPr lang="pl-PL" sz="2000" dirty="0"/>
              <a:t> </a:t>
            </a:r>
            <a:r>
              <a:rPr lang="pl-PL" sz="2000" dirty="0" err="1"/>
              <a:t>matching</a:t>
            </a:r>
            <a:endParaRPr lang="pl-PL" sz="2000" dirty="0"/>
          </a:p>
          <a:p>
            <a:r>
              <a:rPr lang="pl-PL" sz="2000" dirty="0" err="1"/>
              <a:t>Higher</a:t>
            </a:r>
            <a:r>
              <a:rPr lang="pl-PL" sz="2000" dirty="0"/>
              <a:t>-Order </a:t>
            </a:r>
            <a:r>
              <a:rPr lang="pl-PL" sz="2000" dirty="0" err="1"/>
              <a:t>Functions</a:t>
            </a:r>
            <a:endParaRPr lang="pl-PL" sz="2000" dirty="0"/>
          </a:p>
          <a:p>
            <a:r>
              <a:rPr lang="pl-PL" sz="2000" dirty="0" err="1"/>
              <a:t>Collections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I</a:t>
            </a:r>
            <a:r>
              <a:rPr lang="en-US" sz="2000" dirty="0" err="1"/>
              <a:t>mplicitly</a:t>
            </a:r>
            <a:r>
              <a:rPr lang="en-US" sz="2000" dirty="0"/>
              <a:t> equip the class with meaningful </a:t>
            </a:r>
            <a:r>
              <a:rPr lang="en-US" sz="2000" dirty="0" err="1"/>
              <a:t>toString</a:t>
            </a:r>
            <a:r>
              <a:rPr lang="en-US" sz="2000" dirty="0"/>
              <a:t>, equals and </a:t>
            </a:r>
            <a:r>
              <a:rPr lang="en-US" sz="2000" dirty="0" err="1"/>
              <a:t>hashCode</a:t>
            </a:r>
            <a:endParaRPr lang="pl-PL" sz="2000" dirty="0"/>
          </a:p>
          <a:p>
            <a:r>
              <a:rPr lang="pl-PL" sz="2000" dirty="0"/>
              <a:t>A</a:t>
            </a:r>
            <a:r>
              <a:rPr lang="en-US" sz="2000" dirty="0" err="1"/>
              <a:t>bility</a:t>
            </a:r>
            <a:r>
              <a:rPr lang="en-US" sz="2000" dirty="0"/>
              <a:t> to be deconstructed with pattern matching.</a:t>
            </a:r>
          </a:p>
          <a:p>
            <a:r>
              <a:rPr lang="pl-PL" sz="2000" dirty="0" err="1">
                <a:highlight>
                  <a:srgbClr val="FFFF00"/>
                </a:highlight>
              </a:rPr>
              <a:t>Immutable</a:t>
            </a:r>
            <a:r>
              <a:rPr lang="pl-PL" sz="2000" dirty="0">
                <a:highlight>
                  <a:srgbClr val="FFFF00"/>
                </a:highlight>
              </a:rPr>
              <a:t> out of the </a:t>
            </a:r>
            <a:r>
              <a:rPr lang="pl-PL" sz="2000" dirty="0" err="1">
                <a:highlight>
                  <a:srgbClr val="FFFF00"/>
                </a:highlight>
              </a:rPr>
              <a:t>box</a:t>
            </a:r>
            <a:endParaRPr lang="pl-PL" sz="2000" dirty="0">
              <a:highlight>
                <a:srgbClr val="FFFF00"/>
              </a:highlight>
            </a:endParaRPr>
          </a:p>
          <a:p>
            <a:r>
              <a:rPr lang="pl-PL" sz="2000" dirty="0"/>
              <a:t>Perfect for </a:t>
            </a:r>
            <a:r>
              <a:rPr lang="pl-PL" sz="2000" dirty="0" err="1"/>
              <a:t>structural</a:t>
            </a:r>
            <a:r>
              <a:rPr lang="pl-PL" sz="2000" dirty="0"/>
              <a:t> data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 err="1"/>
              <a:t>Nicely</a:t>
            </a:r>
            <a:r>
              <a:rPr lang="pl-PL" sz="2000" dirty="0"/>
              <a:t> </a:t>
            </a:r>
            <a:r>
              <a:rPr lang="pl-PL" sz="2000" dirty="0" err="1"/>
              <a:t>intergrate</a:t>
            </a:r>
            <a:r>
              <a:rPr lang="pl-PL" sz="2000" dirty="0"/>
              <a:t> with Spark </a:t>
            </a:r>
            <a:r>
              <a:rPr lang="pl-PL" sz="2000" dirty="0" err="1"/>
              <a:t>DataSet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CF9A5A-F107-4354-AF52-F3C94614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28" y="3928933"/>
            <a:ext cx="777679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PrimaryName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First </a:t>
            </a:r>
            <a:r>
              <a:rPr lang="pl-PL" sz="2000" dirty="0" err="1"/>
              <a:t>class</a:t>
            </a:r>
            <a:r>
              <a:rPr lang="pl-PL" sz="2000" dirty="0"/>
              <a:t> </a:t>
            </a:r>
            <a:r>
              <a:rPr lang="pl-PL" sz="2000" dirty="0" err="1"/>
              <a:t>citiziens</a:t>
            </a:r>
            <a:r>
              <a:rPr lang="pl-PL" sz="2000" dirty="0"/>
              <a:t>	</a:t>
            </a:r>
          </a:p>
          <a:p>
            <a:r>
              <a:rPr lang="pl-PL" sz="2000" dirty="0" err="1"/>
              <a:t>Pure</a:t>
            </a:r>
            <a:r>
              <a:rPr lang="pl-PL" sz="2000" dirty="0"/>
              <a:t> – no </a:t>
            </a:r>
            <a:r>
              <a:rPr lang="pl-PL" sz="2000" dirty="0" err="1"/>
              <a:t>side</a:t>
            </a:r>
            <a:r>
              <a:rPr lang="pl-PL" sz="2000" dirty="0"/>
              <a:t> </a:t>
            </a:r>
            <a:r>
              <a:rPr lang="pl-PL" sz="2000" dirty="0" err="1"/>
              <a:t>effects</a:t>
            </a:r>
            <a:endParaRPr lang="pl-PL" sz="2000" dirty="0"/>
          </a:p>
          <a:p>
            <a:r>
              <a:rPr lang="pl-PL" sz="2000" dirty="0"/>
              <a:t>High-Order –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accpet</a:t>
            </a:r>
            <a:r>
              <a:rPr lang="pl-PL" sz="2000" dirty="0"/>
              <a:t> as a argument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reurn</a:t>
            </a:r>
            <a:r>
              <a:rPr lang="pl-PL" sz="2000" dirty="0"/>
              <a:t> </a:t>
            </a:r>
            <a:r>
              <a:rPr lang="pl-PL" sz="2000" dirty="0" err="1"/>
              <a:t>another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„</a:t>
            </a:r>
            <a:r>
              <a:rPr lang="pl-PL" sz="2000" dirty="0" err="1"/>
              <a:t>switch</a:t>
            </a:r>
            <a:r>
              <a:rPr lang="pl-PL" sz="2000" dirty="0"/>
              <a:t>” on </a:t>
            </a:r>
            <a:r>
              <a:rPr lang="pl-PL" sz="2000" dirty="0" err="1"/>
              <a:t>steroids</a:t>
            </a:r>
            <a:endParaRPr lang="pl-PL" sz="2000" dirty="0"/>
          </a:p>
          <a:p>
            <a:r>
              <a:rPr lang="en-US" sz="2000" dirty="0"/>
              <a:t>Match against class hierarchies, sequences, and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Plethora</a:t>
            </a:r>
            <a:r>
              <a:rPr lang="pl-PL" sz="2000" dirty="0"/>
              <a:t> of </a:t>
            </a:r>
            <a:r>
              <a:rPr lang="pl-PL" sz="2000" dirty="0" err="1"/>
              <a:t>types</a:t>
            </a:r>
            <a:r>
              <a:rPr lang="pl-PL" sz="2000" dirty="0"/>
              <a:t>: </a:t>
            </a:r>
            <a:r>
              <a:rPr lang="pl-PL" sz="2000" dirty="0" err="1"/>
              <a:t>immutable</a:t>
            </a:r>
            <a:r>
              <a:rPr lang="pl-PL" sz="2000" dirty="0"/>
              <a:t> and </a:t>
            </a:r>
            <a:r>
              <a:rPr lang="pl-PL" sz="2000" dirty="0" err="1"/>
              <a:t>mutable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/>
              <a:t>W</a:t>
            </a:r>
            <a:r>
              <a:rPr lang="en-US" sz="2000" dirty="0"/>
              <a:t>ide range of operations</a:t>
            </a:r>
            <a:r>
              <a:rPr lang="pl-PL" sz="2000" dirty="0"/>
              <a:t> </a:t>
            </a:r>
            <a:r>
              <a:rPr lang="pl-PL" sz="2000" dirty="0" err="1"/>
              <a:t>making</a:t>
            </a:r>
            <a:r>
              <a:rPr lang="en-US" sz="2000" dirty="0"/>
              <a:t> your life easy dealing with any kind of data.</a:t>
            </a:r>
            <a:endParaRPr lang="pl-PL" sz="2000" dirty="0"/>
          </a:p>
          <a:p>
            <a:r>
              <a:rPr lang="pl-PL" sz="2000" dirty="0" err="1"/>
              <a:t>Nicley</a:t>
            </a:r>
            <a:r>
              <a:rPr lang="pl-PL" sz="2000" dirty="0"/>
              <a:t> </a:t>
            </a:r>
            <a:r>
              <a:rPr lang="pl-PL" sz="2000" dirty="0" err="1"/>
              <a:t>mixes</a:t>
            </a:r>
            <a:r>
              <a:rPr lang="pl-PL" sz="2000" dirty="0"/>
              <a:t> with Spark </a:t>
            </a:r>
            <a:r>
              <a:rPr lang="pl-PL" sz="2000" dirty="0" err="1"/>
              <a:t>thanks</a:t>
            </a:r>
            <a:r>
              <a:rPr lang="pl-PL" sz="2000" dirty="0"/>
              <a:t> to </a:t>
            </a:r>
            <a:r>
              <a:rPr lang="pl-PL" sz="2000" dirty="0" err="1"/>
              <a:t>implicits</a:t>
            </a:r>
            <a:endParaRPr lang="pl-PL" sz="2000" dirty="0"/>
          </a:p>
          <a:p>
            <a:r>
              <a:rPr lang="pl-PL" sz="2000" dirty="0" err="1"/>
              <a:t>Extremely</a:t>
            </a:r>
            <a:r>
              <a:rPr lang="pl-PL" sz="2000" dirty="0"/>
              <a:t> </a:t>
            </a:r>
            <a:r>
              <a:rPr lang="pl-PL" sz="2000" dirty="0" err="1"/>
              <a:t>utilized</a:t>
            </a:r>
            <a:r>
              <a:rPr lang="pl-PL" sz="2000" dirty="0"/>
              <a:t> by Spark </a:t>
            </a:r>
            <a:r>
              <a:rPr lang="pl-PL" sz="2000" dirty="0" err="1"/>
              <a:t>internals</a:t>
            </a:r>
            <a:endParaRPr lang="pl-PL" sz="2000" dirty="0"/>
          </a:p>
          <a:p>
            <a:r>
              <a:rPr lang="pl-PL" sz="2000" dirty="0"/>
              <a:t>„Spark - The Ultimate Scala </a:t>
            </a:r>
            <a:r>
              <a:rPr lang="pl-PL" sz="2000" dirty="0" err="1"/>
              <a:t>Collections</a:t>
            </a:r>
            <a:r>
              <a:rPr lang="pl-PL" sz="2000" dirty="0"/>
              <a:t>” – Martin </a:t>
            </a:r>
            <a:r>
              <a:rPr lang="pl-PL" sz="2000" dirty="0" err="1"/>
              <a:t>Odersky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" y="771550"/>
            <a:ext cx="9144000" cy="43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-gen ETL?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Comparison</a:t>
            </a:r>
            <a:r>
              <a:rPr lang="pl-PL" sz="2000" dirty="0"/>
              <a:t> to GUI </a:t>
            </a:r>
            <a:r>
              <a:rPr lang="pl-PL" sz="2000" dirty="0" err="1"/>
              <a:t>based</a:t>
            </a:r>
            <a:r>
              <a:rPr lang="pl-PL" sz="2000" dirty="0"/>
              <a:t> ETL</a:t>
            </a:r>
          </a:p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driven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(no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Wizard</a:t>
            </a:r>
            <a:r>
              <a:rPr lang="pl-PL" sz="2000" dirty="0"/>
              <a:t> </a:t>
            </a:r>
            <a:r>
              <a:rPr lang="pl-PL" sz="2000" dirty="0" err="1"/>
              <a:t>Hell</a:t>
            </a:r>
            <a:r>
              <a:rPr lang="pl-PL" sz="2000" dirty="0"/>
              <a:t>!)</a:t>
            </a:r>
          </a:p>
          <a:p>
            <a:r>
              <a:rPr lang="pl-PL" sz="2000" dirty="0" err="1"/>
              <a:t>Better</a:t>
            </a:r>
            <a:r>
              <a:rPr lang="pl-PL" sz="2000" dirty="0"/>
              <a:t> team-</a:t>
            </a:r>
            <a:r>
              <a:rPr lang="pl-PL" sz="2000" dirty="0" err="1"/>
              <a:t>based</a:t>
            </a:r>
            <a:r>
              <a:rPr lang="pl-PL" sz="2000" dirty="0"/>
              <a:t> development</a:t>
            </a:r>
          </a:p>
          <a:p>
            <a:r>
              <a:rPr lang="pl-PL" sz="2000" dirty="0"/>
              <a:t>Unit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647601" y="3219822"/>
            <a:ext cx="7848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https://www.red-gate.com/simple-talk/sql/bi/scala-apache-spark-tandem-next-generation-etl-framework/</a:t>
            </a:r>
          </a:p>
        </p:txBody>
      </p:sp>
    </p:spTree>
    <p:extLst>
      <p:ext uri="{BB962C8B-B14F-4D97-AF65-F5344CB8AC3E}">
        <p14:creationId xmlns:p14="http://schemas.microsoft.com/office/powerpoint/2010/main" val="153714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Instead</a:t>
            </a:r>
            <a:r>
              <a:rPr lang="pl-PL" dirty="0"/>
              <a:t> of </a:t>
            </a:r>
            <a:r>
              <a:rPr lang="pl-PL" dirty="0" err="1"/>
              <a:t>summary</a:t>
            </a:r>
            <a:r>
              <a:rPr lang="pl-PL" dirty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1728030" y="3219822"/>
            <a:ext cx="5535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AEB1F-85ED-4AF8-94B1-B9110E38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99" y="1089903"/>
            <a:ext cx="5383801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6992"/>
              </p:ext>
            </p:extLst>
          </p:nvPr>
        </p:nvGraphicFramePr>
        <p:xfrm>
          <a:off x="1668676" y="1141888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7311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Runs</a:t>
            </a:r>
            <a:r>
              <a:rPr lang="pl-PL" sz="2000" dirty="0"/>
              <a:t> on </a:t>
            </a:r>
            <a:r>
              <a:rPr lang="pl-PL" sz="2000" dirty="0" err="1"/>
              <a:t>Hadoop</a:t>
            </a:r>
            <a:r>
              <a:rPr lang="pl-PL" sz="2000" dirty="0"/>
              <a:t>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read</a:t>
            </a:r>
            <a:r>
              <a:rPr lang="pl-PL" sz="2000" dirty="0"/>
              <a:t> HDFS and </a:t>
            </a:r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 err="1"/>
              <a:t>Supports</a:t>
            </a:r>
            <a:r>
              <a:rPr lang="pl-PL" sz="2000" dirty="0"/>
              <a:t> </a:t>
            </a:r>
            <a:r>
              <a:rPr lang="pl-PL" sz="2000" dirty="0" err="1"/>
              <a:t>multiple</a:t>
            </a:r>
            <a:r>
              <a:rPr lang="pl-PL" sz="2000" dirty="0"/>
              <a:t> data </a:t>
            </a:r>
            <a:r>
              <a:rPr lang="pl-PL" sz="2000" dirty="0" err="1"/>
              <a:t>formats</a:t>
            </a:r>
            <a:r>
              <a:rPr lang="pl-PL" sz="2000" dirty="0"/>
              <a:t>, </a:t>
            </a:r>
            <a:r>
              <a:rPr lang="pl-PL" sz="2000" dirty="0" err="1"/>
              <a:t>starting</a:t>
            </a:r>
            <a:r>
              <a:rPr lang="pl-PL" sz="2000" dirty="0"/>
              <a:t> 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hosted</a:t>
            </a:r>
            <a:r>
              <a:rPr lang="pl-PL" sz="2000" dirty="0"/>
              <a:t> on Linux and Win in </a:t>
            </a:r>
            <a:r>
              <a:rPr lang="pl-PL" sz="2000" dirty="0" err="1"/>
              <a:t>standalone</a:t>
            </a:r>
            <a:r>
              <a:rPr lang="pl-PL" sz="2000" dirty="0"/>
              <a:t> </a:t>
            </a:r>
            <a:r>
              <a:rPr lang="pl-PL" sz="2000" dirty="0" err="1"/>
              <a:t>mode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 for </a:t>
            </a:r>
            <a:r>
              <a:rPr lang="pl-PL" sz="2000" dirty="0" err="1"/>
              <a:t>dev</a:t>
            </a:r>
            <a:r>
              <a:rPr lang="pl-PL" sz="2000" dirty="0"/>
              <a:t> </a:t>
            </a:r>
            <a:r>
              <a:rPr lang="pl-PL" sz="2000" dirty="0" err="1"/>
              <a:t>purposes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501B-7203-4C5E-B187-C4BF902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1563638"/>
            <a:ext cx="3960440" cy="1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19484</TotalTime>
  <Words>1288</Words>
  <Application>Microsoft Office PowerPoint</Application>
  <PresentationFormat>On-screen Show (16:9)</PresentationFormat>
  <Paragraphs>170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Stack Overflow Survey 2018</vt:lpstr>
      <vt:lpstr>Runs (almost) everywhere</vt:lpstr>
      <vt:lpstr>Generality</vt:lpstr>
      <vt:lpstr> Apache Spark Architecture</vt:lpstr>
      <vt:lpstr> High-level APIs in several languages</vt:lpstr>
      <vt:lpstr> Apache Spark APIs</vt:lpstr>
      <vt:lpstr> RDD: Transformations and Actions</vt:lpstr>
      <vt:lpstr>Scala</vt:lpstr>
      <vt:lpstr>Why Scala for Spark?</vt:lpstr>
      <vt:lpstr>Why not Scala for Spark?</vt:lpstr>
      <vt:lpstr>Just enough Scala for Spark</vt:lpstr>
      <vt:lpstr>Scala: case class</vt:lpstr>
      <vt:lpstr>Scala: Functions</vt:lpstr>
      <vt:lpstr>Scala: Pattern matching</vt:lpstr>
      <vt:lpstr>Scala: collections</vt:lpstr>
      <vt:lpstr>Scala: collections</vt:lpstr>
      <vt:lpstr>Next-gen ETL? </vt:lpstr>
      <vt:lpstr>Instead of summary </vt:lpstr>
      <vt:lpstr>Stack overflow survey 2018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197</cp:revision>
  <dcterms:created xsi:type="dcterms:W3CDTF">2014-02-21T11:11:51Z</dcterms:created>
  <dcterms:modified xsi:type="dcterms:W3CDTF">2019-01-23T16:20:58Z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