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5"/>
  </p:sldMasterIdLst>
  <p:notesMasterIdLst>
    <p:notesMasterId r:id="rId29"/>
  </p:notesMasterIdLst>
  <p:handoutMasterIdLst>
    <p:handoutMasterId r:id="rId30"/>
  </p:handoutMasterIdLst>
  <p:sldIdLst>
    <p:sldId id="258" r:id="rId6"/>
    <p:sldId id="273" r:id="rId7"/>
    <p:sldId id="277" r:id="rId8"/>
    <p:sldId id="278" r:id="rId9"/>
    <p:sldId id="276" r:id="rId10"/>
    <p:sldId id="281" r:id="rId11"/>
    <p:sldId id="279" r:id="rId12"/>
    <p:sldId id="282" r:id="rId13"/>
    <p:sldId id="284" r:id="rId14"/>
    <p:sldId id="283" r:id="rId15"/>
    <p:sldId id="285" r:id="rId16"/>
    <p:sldId id="286" r:id="rId17"/>
    <p:sldId id="287" r:id="rId18"/>
    <p:sldId id="288" r:id="rId19"/>
    <p:sldId id="289" r:id="rId20"/>
    <p:sldId id="291" r:id="rId21"/>
    <p:sldId id="292" r:id="rId22"/>
    <p:sldId id="293" r:id="rId23"/>
    <p:sldId id="294" r:id="rId24"/>
    <p:sldId id="295" r:id="rId25"/>
    <p:sldId id="290" r:id="rId26"/>
    <p:sldId id="296" r:id="rId27"/>
    <p:sldId id="275" r:id="rId28"/>
  </p:sldIdLst>
  <p:sldSz cx="9144000" cy="5143500" type="screen16x9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981">
          <p15:clr>
            <a:srgbClr val="A4A3A4"/>
          </p15:clr>
        </p15:guide>
        <p15:guide id="4" orient="horz" pos="453">
          <p15:clr>
            <a:srgbClr val="A4A3A4"/>
          </p15:clr>
        </p15:guide>
        <p15:guide id="5" pos="476">
          <p15:clr>
            <a:srgbClr val="A4A3A4"/>
          </p15:clr>
        </p15:guide>
        <p15:guide id="6" pos="2789">
          <p15:clr>
            <a:srgbClr val="A4A3A4"/>
          </p15:clr>
        </p15:guide>
        <p15:guide id="7" pos="2970">
          <p15:clr>
            <a:srgbClr val="A4A3A4"/>
          </p15:clr>
        </p15:guide>
        <p15:guide id="8" pos="5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jito Network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BA"/>
    <a:srgbClr val="4D4D4D"/>
    <a:srgbClr val="012281"/>
    <a:srgbClr val="B3B3B3"/>
    <a:srgbClr val="0C68AC"/>
    <a:srgbClr val="F5F5F3"/>
    <a:srgbClr val="EFF9FE"/>
    <a:srgbClr val="003594"/>
    <a:srgbClr val="10069F"/>
    <a:srgbClr val="18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78" autoAdjust="0"/>
    <p:restoredTop sz="67940" autoAdjust="0"/>
  </p:normalViewPr>
  <p:slideViewPr>
    <p:cSldViewPr>
      <p:cViewPr varScale="1">
        <p:scale>
          <a:sx n="104" d="100"/>
          <a:sy n="104" d="100"/>
        </p:scale>
        <p:origin x="804" y="90"/>
      </p:cViewPr>
      <p:guideLst>
        <p:guide orient="horz" pos="2160"/>
        <p:guide pos="2880"/>
        <p:guide orient="horz" pos="2981"/>
        <p:guide orient="horz" pos="453"/>
        <p:guide pos="476"/>
        <p:guide pos="2789"/>
        <p:guide pos="297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352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EAEA-49F6-47D1-81B5-6AE13276E2F7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4C50-AB42-42C5-8856-75CE68E4C43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460027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l-PL"/>
              <a:t>asd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FA37D-DE2B-47E9-A168-88AE1559A114}" type="datetimeFigureOut">
              <a:rPr lang="pl-PL" smtClean="0"/>
              <a:t>22.01.2019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28433-27DB-4051-849E-CD983169707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33253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Będę używał makaronizmów czy też jak to się mówi korpomowy aby opowiadać o Sparku i Scali</a:t>
            </a:r>
          </a:p>
          <a:p>
            <a:pPr marL="171450" indent="-171450">
              <a:buFontTx/>
              <a:buChar char="-"/>
            </a:pPr>
            <a:r>
              <a:rPr lang="pl-PL" dirty="0"/>
              <a:t>Doświadczenia jakie mamy w naszej firmie</a:t>
            </a:r>
          </a:p>
          <a:p>
            <a:pPr marL="171450" indent="-171450">
              <a:buFontTx/>
              <a:buChar char="-"/>
            </a:pPr>
            <a:r>
              <a:rPr lang="pl-PL" dirty="0"/>
              <a:t>Co to jest akronim ETL – </a:t>
            </a:r>
            <a:r>
              <a:rPr lang="pl-PL" dirty="0" err="1"/>
              <a:t>Extract</a:t>
            </a:r>
            <a:r>
              <a:rPr lang="pl-PL" dirty="0"/>
              <a:t> </a:t>
            </a:r>
            <a:r>
              <a:rPr lang="pl-PL" dirty="0" err="1"/>
              <a:t>Transform</a:t>
            </a:r>
            <a:r>
              <a:rPr lang="pl-PL" dirty="0"/>
              <a:t> </a:t>
            </a:r>
            <a:r>
              <a:rPr lang="pl-PL" dirty="0" err="1"/>
              <a:t>Load</a:t>
            </a:r>
            <a:r>
              <a:rPr lang="pl-P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0809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  <a:r>
              <a:rPr lang="pl-PL" dirty="0"/>
              <a:t> - Spark jest napisany w Scali, dzięki czemu uzyskujemy najlepszą (native) wydajność i największą spójność i pokrycie między API Scali i API Sparka.</a:t>
            </a:r>
          </a:p>
          <a:p>
            <a:r>
              <a:rPr lang="en-US" dirty="0"/>
              <a:t>Type Safety</a:t>
            </a:r>
            <a:r>
              <a:rPr lang="pl-PL" dirty="0"/>
              <a:t> – w </a:t>
            </a:r>
            <a:r>
              <a:rPr lang="pl-PL" dirty="0" err="1"/>
              <a:t>prówaniu</a:t>
            </a:r>
            <a:r>
              <a:rPr lang="pl-PL" dirty="0"/>
              <a:t> do </a:t>
            </a:r>
            <a:r>
              <a:rPr lang="pl-PL" dirty="0" err="1"/>
              <a:t>Pythona</a:t>
            </a:r>
            <a:r>
              <a:rPr lang="pl-PL" dirty="0"/>
              <a:t> i R, korzyści ze Scali to  </a:t>
            </a:r>
            <a:r>
              <a:rPr lang="pl-PL" dirty="0" err="1"/>
              <a:t>statycze</a:t>
            </a:r>
            <a:r>
              <a:rPr lang="pl-PL" dirty="0"/>
              <a:t> </a:t>
            </a:r>
            <a:r>
              <a:rPr lang="pl-PL" dirty="0" err="1"/>
              <a:t>typowajie</a:t>
            </a:r>
            <a:r>
              <a:rPr lang="pl-PL" dirty="0"/>
              <a:t> (</a:t>
            </a:r>
            <a:r>
              <a:rPr lang="en-US" dirty="0"/>
              <a:t>static typing</a:t>
            </a:r>
            <a:r>
              <a:rPr lang="pl-PL" dirty="0"/>
              <a:t>) i  </a:t>
            </a:r>
            <a:r>
              <a:rPr lang="en-US" dirty="0"/>
              <a:t>type inference</a:t>
            </a:r>
            <a:r>
              <a:rPr lang="pl-PL" dirty="0"/>
              <a:t>.</a:t>
            </a:r>
          </a:p>
          <a:p>
            <a:r>
              <a:rPr lang="pl-PL" dirty="0" err="1"/>
              <a:t>Immutable</a:t>
            </a:r>
            <a:r>
              <a:rPr lang="pl-PL" dirty="0"/>
              <a:t> data </a:t>
            </a:r>
            <a:r>
              <a:rPr lang="pl-PL" dirty="0" err="1"/>
              <a:t>striuctrues</a:t>
            </a:r>
            <a:r>
              <a:rPr lang="pl-PL" dirty="0"/>
              <a:t> - </a:t>
            </a:r>
            <a:r>
              <a:rPr lang="en-US" sz="1200" dirty="0"/>
              <a:t>allowing for parallel, lock-free data processing,</a:t>
            </a:r>
            <a:endParaRPr lang="pl-PL" dirty="0"/>
          </a:p>
          <a:p>
            <a:r>
              <a:rPr lang="en-US" dirty="0"/>
              <a:t>Concise, Expressive Code</a:t>
            </a:r>
            <a:r>
              <a:rPr lang="pl-PL" dirty="0"/>
              <a:t> –  w </a:t>
            </a:r>
            <a:r>
              <a:rPr lang="pl-PL" dirty="0" err="1"/>
              <a:t>porównianiu</a:t>
            </a:r>
            <a:r>
              <a:rPr lang="pl-PL" dirty="0"/>
              <a:t> do Javy, kod jest bardziej zwięzły (</a:t>
            </a:r>
            <a:r>
              <a:rPr lang="pl-PL" dirty="0" err="1"/>
              <a:t>concise</a:t>
            </a:r>
            <a:r>
              <a:rPr lang="pl-PL" dirty="0"/>
              <a:t>) dzięki czumu zwiększa Twoją produktywność. </a:t>
            </a:r>
            <a:r>
              <a:rPr lang="en-US" dirty="0"/>
              <a:t>and several features of Scala make your code even more concise. This elevates your productivity and makes it easier to imagine a design approach and then write it down without having to translate the idea to a less flexible API that reflects idiomatic language constraints. (You'll see this in action as we go.)</a:t>
            </a:r>
            <a:endParaRPr lang="pl-PL" dirty="0"/>
          </a:p>
          <a:p>
            <a:r>
              <a:rPr lang="pl-PL" dirty="0"/>
              <a:t>Debugging – kiedy pojawiają się problemy z kodem, zrozumie </a:t>
            </a:r>
            <a:r>
              <a:rPr lang="pl-PL" dirty="0" err="1"/>
              <a:t>exception</a:t>
            </a:r>
            <a:r>
              <a:rPr lang="pl-PL" dirty="0"/>
              <a:t>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trace</a:t>
            </a:r>
            <a:r>
              <a:rPr lang="pl-PL" dirty="0"/>
              <a:t> jest prostsze jeśli znasz </a:t>
            </a:r>
            <a:r>
              <a:rPr lang="pl-PL" dirty="0" err="1"/>
              <a:t>Scale</a:t>
            </a:r>
            <a:r>
              <a:rPr lang="pl-PL" dirty="0"/>
              <a:t>. </a:t>
            </a:r>
            <a:r>
              <a:rPr lang="en-US" dirty="0"/>
              <a:t>Unfortunately, the "abstraction leaks" when problems occur.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04810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 Scala?</a:t>
            </a:r>
          </a:p>
          <a:p>
            <a:r>
              <a:rPr lang="en-US" dirty="0"/>
              <a:t>Scala isn't perfect. There are two disadvantages compared to Python and 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Libraries</a:t>
            </a:r>
            <a:r>
              <a:rPr lang="pl-PL" dirty="0"/>
              <a:t> - </a:t>
            </a:r>
            <a:r>
              <a:rPr lang="en-US" dirty="0"/>
              <a:t>Python </a:t>
            </a:r>
            <a:r>
              <a:rPr lang="pl-PL" dirty="0"/>
              <a:t>i</a:t>
            </a:r>
            <a:r>
              <a:rPr lang="en-US" dirty="0"/>
              <a:t> R </a:t>
            </a:r>
            <a:r>
              <a:rPr lang="pl-PL" dirty="0"/>
              <a:t> posiada bogaty </a:t>
            </a:r>
            <a:r>
              <a:rPr lang="pl-PL" dirty="0" err="1"/>
              <a:t>echosytem</a:t>
            </a:r>
            <a:r>
              <a:rPr lang="pl-PL" dirty="0"/>
              <a:t> bibliotek i duże </a:t>
            </a:r>
            <a:r>
              <a:rPr lang="pl-PL" dirty="0" err="1"/>
              <a:t>community</a:t>
            </a:r>
            <a:r>
              <a:rPr lang="pl-PL" dirty="0"/>
              <a:t>. Scala stara się gonić </a:t>
            </a:r>
            <a:r>
              <a:rPr lang="pl-PL" dirty="0" err="1"/>
              <a:t>Pythona</a:t>
            </a:r>
            <a:r>
              <a:rPr lang="pl-PL" dirty="0"/>
              <a:t>, ale to jak z analogią psa i uciekającego </a:t>
            </a:r>
            <a:r>
              <a:rPr lang="pl-PL" dirty="0" err="1"/>
              <a:t>któlika</a:t>
            </a:r>
            <a:r>
              <a:rPr lang="pl-PL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Advanced Language Features:</a:t>
            </a:r>
            <a:r>
              <a:rPr lang="pl-PL" dirty="0"/>
              <a:t> - opanowanie API Scali to nie </a:t>
            </a:r>
            <a:r>
              <a:rPr lang="pl-PL" dirty="0" err="1"/>
              <a:t>laday</a:t>
            </a:r>
            <a:r>
              <a:rPr lang="pl-PL" dirty="0"/>
              <a:t> wyczyn. Jeśli jednak nie rozumiesz jak działa bardziej wyszukane konstrukcje jak </a:t>
            </a:r>
            <a:r>
              <a:rPr lang="pl-PL" dirty="0" err="1"/>
              <a:t>patter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, </a:t>
            </a:r>
            <a:r>
              <a:rPr lang="pl-PL" dirty="0" err="1"/>
              <a:t>implicits</a:t>
            </a:r>
            <a:r>
              <a:rPr lang="pl-PL" dirty="0"/>
              <a:t>, można się </a:t>
            </a:r>
            <a:r>
              <a:rPr lang="pl-PL" dirty="0" err="1"/>
              <a:t>zfrsutrować</a:t>
            </a:r>
            <a:r>
              <a:rPr lang="pl-PL" dirty="0"/>
              <a:t>. Całe szczęście Spark ukrywa większość zaawansowanych konstrukcji Scali przed nami.</a:t>
            </a:r>
          </a:p>
        </p:txBody>
      </p:sp>
    </p:spTree>
    <p:extLst>
      <p:ext uri="{BB962C8B-B14F-4D97-AF65-F5344CB8AC3E}">
        <p14:creationId xmlns:p14="http://schemas.microsoft.com/office/powerpoint/2010/main" val="1147915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30357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67287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First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r>
              <a:rPr lang="pl-PL" dirty="0"/>
              <a:t> – </a:t>
            </a:r>
            <a:r>
              <a:rPr lang="pl-PL" dirty="0" err="1"/>
              <a:t>sa</a:t>
            </a:r>
            <a:r>
              <a:rPr lang="pl-PL" dirty="0"/>
              <a:t> wszechobecne, nie są tylko </a:t>
            </a:r>
            <a:r>
              <a:rPr lang="pl-PL" dirty="0" err="1"/>
              <a:t>delarowane</a:t>
            </a:r>
            <a:r>
              <a:rPr lang="pl-PL" dirty="0"/>
              <a:t> i wykonywane ale mogą być </a:t>
            </a:r>
            <a:r>
              <a:rPr lang="pl-PL" dirty="0" err="1"/>
              <a:t>uzyte</a:t>
            </a:r>
            <a:r>
              <a:rPr lang="pl-PL" dirty="0"/>
              <a:t> jako po </a:t>
            </a:r>
            <a:r>
              <a:rPr lang="pl-PL" dirty="0" err="1"/>
              <a:t>prstu</a:t>
            </a:r>
            <a:r>
              <a:rPr lang="pl-PL" dirty="0"/>
              <a:t> typ danych.</a:t>
            </a:r>
          </a:p>
          <a:p>
            <a:r>
              <a:rPr lang="pl-PL" dirty="0"/>
              <a:t>Mogą wiec być </a:t>
            </a:r>
            <a:r>
              <a:rPr lang="pl-PL" dirty="0" err="1"/>
              <a:t>zdefinowane</a:t>
            </a:r>
            <a:r>
              <a:rPr lang="pl-PL" dirty="0"/>
              <a:t> jako literał, jako literał bez nazwy (czyli to co znamy z </a:t>
            </a:r>
            <a:r>
              <a:rPr lang="pl-PL" dirty="0" err="1"/>
              <a:t>javy</a:t>
            </a:r>
            <a:r>
              <a:rPr lang="pl-PL" dirty="0"/>
              <a:t> </a:t>
            </a:r>
            <a:r>
              <a:rPr lang="pl-PL" dirty="0" err="1"/>
              <a:t>javascirpt</a:t>
            </a:r>
            <a:r>
              <a:rPr lang="pl-PL" dirty="0"/>
              <a:t> jako </a:t>
            </a:r>
            <a:r>
              <a:rPr lang="pl-PL" dirty="0" err="1"/>
              <a:t>lampda</a:t>
            </a:r>
            <a:r>
              <a:rPr lang="pl-PL" dirty="0"/>
              <a:t>, bądź anonimowa funkcja), mogą być zapisane jako </a:t>
            </a:r>
            <a:r>
              <a:rPr lang="pl-PL" dirty="0" err="1"/>
              <a:t>value</a:t>
            </a:r>
            <a:r>
              <a:rPr lang="pl-PL" dirty="0"/>
              <a:t> bądź </a:t>
            </a:r>
            <a:r>
              <a:rPr lang="pl-PL" dirty="0" err="1"/>
              <a:t>variable</a:t>
            </a:r>
            <a:r>
              <a:rPr lang="pl-PL" dirty="0"/>
              <a:t> oraz </a:t>
            </a:r>
            <a:r>
              <a:rPr lang="pl-PL" dirty="0" err="1"/>
              <a:t>uzyte</a:t>
            </a:r>
            <a:r>
              <a:rPr lang="pl-PL" dirty="0"/>
              <a:t> jako </a:t>
            </a:r>
            <a:r>
              <a:rPr lang="pl-PL" dirty="0" err="1"/>
              <a:t>paramter</a:t>
            </a:r>
            <a:r>
              <a:rPr lang="pl-PL" dirty="0"/>
              <a:t> do innej funkcji bądź nawet zwrócone z innej funkcji.</a:t>
            </a:r>
          </a:p>
          <a:p>
            <a:r>
              <a:rPr lang="pl-PL" dirty="0" err="1"/>
              <a:t>Pure</a:t>
            </a:r>
            <a:r>
              <a:rPr lang="pl-PL" dirty="0"/>
              <a:t> </a:t>
            </a:r>
            <a:r>
              <a:rPr lang="pl-PL" dirty="0" err="1"/>
              <a:t>functions</a:t>
            </a:r>
            <a:r>
              <a:rPr lang="pl-PL" dirty="0"/>
              <a:t> – nie maja </a:t>
            </a:r>
            <a:r>
              <a:rPr lang="pl-PL" dirty="0" err="1"/>
              <a:t>side</a:t>
            </a:r>
            <a:r>
              <a:rPr lang="pl-PL" dirty="0"/>
              <a:t> </a:t>
            </a:r>
            <a:r>
              <a:rPr lang="pl-PL" dirty="0" err="1"/>
              <a:t>effectów</a:t>
            </a:r>
            <a:r>
              <a:rPr lang="pl-PL" dirty="0"/>
              <a:t>, czyli nie modyfikują stanu, są </a:t>
            </a:r>
            <a:r>
              <a:rPr lang="pl-PL" dirty="0" err="1"/>
              <a:t>stateless</a:t>
            </a:r>
            <a:endParaRPr lang="pl-PL" dirty="0"/>
          </a:p>
          <a:p>
            <a:r>
              <a:rPr lang="pl-PL" dirty="0"/>
              <a:t>High-order </a:t>
            </a:r>
            <a:r>
              <a:rPr lang="pl-PL" dirty="0" err="1"/>
              <a:t>funcions</a:t>
            </a:r>
            <a:r>
              <a:rPr lang="pl-PL" dirty="0"/>
              <a:t> – przyjmują w argumencie inna funkcje bądź zwracają funkcje. Najbardziej znane to 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map() i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reduce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().</a:t>
            </a: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map()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higher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-order </a:t>
            </a:r>
            <a:r>
              <a:rPr lang="pl-PL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takes a function parameter and uses it to convert one or more items to a new value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and/or type. 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reduce() higher-order function takes a function parameter and uses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to reduce a collection of multiple items down to a single item.</a:t>
            </a:r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pl-PL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popular Map/Reduce computing paradigm uses this concept to tackle large computing challenges, by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mapping the computation across a range of distributed nodes and reducing their results</a:t>
            </a:r>
            <a:r>
              <a:rPr lang="pl-PL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back to a meaningful size.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59792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types, regular expressions, numeric ranges, and data structure contents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72114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260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767643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4777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78492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Spark jest w zasadzie dzisiaj standardem jeśli chodzi o przetwarzanie danych, od małych zbiorów aż po PETA-</a:t>
            </a:r>
            <a:r>
              <a:rPr lang="pl-PL" dirty="0" err="1"/>
              <a:t>byte</a:t>
            </a:r>
            <a:r>
              <a:rPr lang="pl-PL" dirty="0"/>
              <a:t> </a:t>
            </a:r>
            <a:r>
              <a:rPr lang="pl-PL" dirty="0" err="1"/>
              <a:t>size</a:t>
            </a:r>
            <a:r>
              <a:rPr lang="pl-PL" dirty="0"/>
              <a:t> „data </a:t>
            </a:r>
            <a:r>
              <a:rPr lang="pl-PL" dirty="0" err="1"/>
              <a:t>lake’i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485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0561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sz="1200" dirty="0" err="1"/>
              <a:t>Runs</a:t>
            </a:r>
            <a:r>
              <a:rPr lang="pl-PL" sz="1200" dirty="0"/>
              <a:t> on </a:t>
            </a:r>
            <a:r>
              <a:rPr lang="pl-PL" sz="1200" dirty="0" err="1"/>
              <a:t>Hadoop</a:t>
            </a:r>
            <a:r>
              <a:rPr lang="pl-PL" sz="1200" dirty="0"/>
              <a:t> </a:t>
            </a:r>
            <a:r>
              <a:rPr lang="pl-PL" sz="1200" dirty="0" err="1"/>
              <a:t>clusters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</a:t>
            </a:r>
            <a:r>
              <a:rPr lang="pl-PL" sz="1200" dirty="0" err="1"/>
              <a:t>read</a:t>
            </a:r>
            <a:r>
              <a:rPr lang="pl-PL" sz="1200" dirty="0"/>
              <a:t> HDFS and </a:t>
            </a:r>
            <a:r>
              <a:rPr lang="pl-PL" sz="1200" dirty="0" err="1"/>
              <a:t>Hbase</a:t>
            </a:r>
            <a:r>
              <a:rPr lang="pl-PL" sz="1200" dirty="0"/>
              <a:t>, </a:t>
            </a:r>
            <a:r>
              <a:rPr lang="pl-PL" sz="1200" dirty="0" err="1"/>
              <a:t>integrate</a:t>
            </a:r>
            <a:r>
              <a:rPr lang="pl-PL" sz="1200" dirty="0"/>
              <a:t> </a:t>
            </a:r>
            <a:r>
              <a:rPr lang="pl-PL" sz="1200" dirty="0" err="1"/>
              <a:t>nicely</a:t>
            </a:r>
            <a:r>
              <a:rPr lang="pl-PL" sz="1200" dirty="0"/>
              <a:t> with </a:t>
            </a:r>
            <a:r>
              <a:rPr lang="pl-PL" sz="1200" dirty="0" err="1"/>
              <a:t>noSQL</a:t>
            </a:r>
            <a:endParaRPr lang="pl-PL" sz="1200" dirty="0"/>
          </a:p>
          <a:p>
            <a:r>
              <a:rPr lang="pl-PL" sz="1200" dirty="0" err="1"/>
              <a:t>Supports</a:t>
            </a:r>
            <a:r>
              <a:rPr lang="pl-PL" sz="1200" dirty="0"/>
              <a:t> </a:t>
            </a:r>
            <a:r>
              <a:rPr lang="pl-PL" sz="1200" dirty="0" err="1"/>
              <a:t>multiple</a:t>
            </a:r>
            <a:r>
              <a:rPr lang="pl-PL" sz="1200" dirty="0"/>
              <a:t> data </a:t>
            </a:r>
            <a:r>
              <a:rPr lang="pl-PL" sz="1200" dirty="0" err="1"/>
              <a:t>formats</a:t>
            </a:r>
            <a:r>
              <a:rPr lang="pl-PL" sz="1200" dirty="0"/>
              <a:t>, </a:t>
            </a:r>
            <a:r>
              <a:rPr lang="pl-PL" sz="1200" dirty="0" err="1"/>
              <a:t>starting</a:t>
            </a:r>
            <a:r>
              <a:rPr lang="pl-PL" sz="1200" dirty="0"/>
              <a:t> from CSV to </a:t>
            </a:r>
            <a:r>
              <a:rPr lang="pl-PL" sz="1200" dirty="0" err="1"/>
              <a:t>Avro</a:t>
            </a:r>
            <a:r>
              <a:rPr lang="pl-PL" sz="1200" dirty="0"/>
              <a:t> and </a:t>
            </a:r>
            <a:r>
              <a:rPr lang="pl-PL" sz="1200" dirty="0" err="1"/>
              <a:t>Parquet</a:t>
            </a:r>
            <a:endParaRPr lang="pl-PL" sz="1200" dirty="0"/>
          </a:p>
          <a:p>
            <a:r>
              <a:rPr lang="en-US" sz="1200" dirty="0"/>
              <a:t>Deployed on </a:t>
            </a:r>
            <a:r>
              <a:rPr lang="pl-PL" sz="1200" dirty="0"/>
              <a:t>YARN/</a:t>
            </a:r>
            <a:r>
              <a:rPr lang="en-US" sz="1200" dirty="0"/>
              <a:t>Mesos</a:t>
            </a:r>
            <a:r>
              <a:rPr lang="pl-PL" sz="1200" dirty="0"/>
              <a:t> and </a:t>
            </a:r>
            <a:r>
              <a:rPr lang="en-US" sz="1200" dirty="0"/>
              <a:t>Docker</a:t>
            </a:r>
            <a:r>
              <a:rPr lang="pl-PL" sz="1200" dirty="0"/>
              <a:t>/</a:t>
            </a:r>
            <a:r>
              <a:rPr lang="pl-PL" sz="1200" dirty="0" err="1"/>
              <a:t>Kubernetes</a:t>
            </a:r>
            <a:r>
              <a:rPr lang="en-US" sz="1200" dirty="0"/>
              <a:t> across AWS and Azure</a:t>
            </a:r>
            <a:endParaRPr lang="pl-PL" sz="1200" dirty="0"/>
          </a:p>
          <a:p>
            <a:r>
              <a:rPr lang="pl-PL" sz="1200" dirty="0" err="1"/>
              <a:t>Can</a:t>
            </a:r>
            <a:r>
              <a:rPr lang="pl-PL" sz="1200" dirty="0"/>
              <a:t> be </a:t>
            </a:r>
            <a:r>
              <a:rPr lang="pl-PL" sz="1200" dirty="0" err="1"/>
              <a:t>hosted</a:t>
            </a:r>
            <a:r>
              <a:rPr lang="pl-PL" sz="1200" dirty="0"/>
              <a:t> on Linux and Win in </a:t>
            </a:r>
            <a:r>
              <a:rPr lang="pl-PL" sz="1200" dirty="0" err="1"/>
              <a:t>standalone</a:t>
            </a:r>
            <a:r>
              <a:rPr lang="pl-PL" sz="1200" dirty="0"/>
              <a:t> </a:t>
            </a:r>
            <a:r>
              <a:rPr lang="pl-PL" sz="1200" dirty="0" err="1"/>
              <a:t>mode</a:t>
            </a:r>
            <a:r>
              <a:rPr lang="pl-PL" sz="1200" dirty="0"/>
              <a:t> (</a:t>
            </a:r>
            <a:r>
              <a:rPr lang="pl-PL" sz="1200" dirty="0" err="1"/>
              <a:t>e.g</a:t>
            </a:r>
            <a:r>
              <a:rPr lang="pl-PL" sz="1200" dirty="0"/>
              <a:t> for </a:t>
            </a:r>
            <a:r>
              <a:rPr lang="pl-PL" sz="1200" dirty="0" err="1"/>
              <a:t>dev</a:t>
            </a:r>
            <a:r>
              <a:rPr lang="pl-PL" sz="1200" dirty="0"/>
              <a:t> </a:t>
            </a:r>
            <a:r>
              <a:rPr lang="pl-PL" sz="1200" dirty="0" err="1"/>
              <a:t>purposes</a:t>
            </a:r>
            <a:r>
              <a:rPr lang="pl-PL" sz="1200" dirty="0"/>
              <a:t>)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7116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Scala/Java/C# bardziej dla software </a:t>
            </a:r>
            <a:r>
              <a:rPr lang="pl-PL" dirty="0" err="1"/>
              <a:t>engineerów</a:t>
            </a:r>
            <a:r>
              <a:rPr lang="pl-PL" dirty="0"/>
              <a:t>. </a:t>
            </a:r>
            <a:r>
              <a:rPr lang="pl-PL" dirty="0" err="1"/>
              <a:t>Python</a:t>
            </a:r>
            <a:r>
              <a:rPr lang="pl-PL" dirty="0"/>
              <a:t>/R bardziej dla data </a:t>
            </a:r>
            <a:r>
              <a:rPr lang="pl-PL" dirty="0" err="1"/>
              <a:t>scientistów</a:t>
            </a:r>
            <a:r>
              <a:rPr lang="pl-PL" dirty="0"/>
              <a:t>. SQL to DBA. </a:t>
            </a:r>
          </a:p>
          <a:p>
            <a:r>
              <a:rPr lang="pl-PL" dirty="0"/>
              <a:t>Obecnie najbardziej rozwijane to Scala i </a:t>
            </a:r>
            <a:r>
              <a:rPr lang="pl-PL" dirty="0" err="1"/>
              <a:t>Python</a:t>
            </a:r>
            <a:r>
              <a:rPr lang="pl-PL" dirty="0"/>
              <a:t>.</a:t>
            </a:r>
          </a:p>
          <a:p>
            <a:r>
              <a:rPr lang="pl-PL" dirty="0"/>
              <a:t>Z racji że Spark jest napisany w Scali, jest ona obecnie najpowszechniej używanym językiem Big Data.</a:t>
            </a:r>
          </a:p>
          <a:p>
            <a:r>
              <a:rPr lang="pl-PL" dirty="0"/>
              <a:t>Sam Spark mocno się przyczynił to popularyzacji Scali.</a:t>
            </a:r>
          </a:p>
        </p:txBody>
      </p:sp>
    </p:spTree>
    <p:extLst>
      <p:ext uri="{BB962C8B-B14F-4D97-AF65-F5344CB8AC3E}">
        <p14:creationId xmlns:p14="http://schemas.microsoft.com/office/powerpoint/2010/main" val="32997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Driver proces jest odpowiedziany za wykonanie naszego programu na wszystkich </a:t>
            </a:r>
            <a:r>
              <a:rPr lang="pl-PL" dirty="0" err="1"/>
              <a:t>executorach</a:t>
            </a:r>
            <a:r>
              <a:rPr lang="pl-PL" dirty="0"/>
              <a:t>. W tym celu wykorzystuje </a:t>
            </a:r>
            <a:r>
              <a:rPr lang="pl-PL" dirty="0" err="1"/>
              <a:t>cluster</a:t>
            </a:r>
            <a:r>
              <a:rPr lang="pl-PL" dirty="0"/>
              <a:t> managera aby wiedzieć które zasoby są dostępne.</a:t>
            </a:r>
          </a:p>
          <a:p>
            <a:r>
              <a:rPr lang="pl-PL" dirty="0"/>
              <a:t>Cluster managerem może być np. YARN, MESOS czy KUBERNETES.</a:t>
            </a:r>
          </a:p>
        </p:txBody>
      </p:sp>
    </p:spTree>
    <p:extLst>
      <p:ext uri="{BB962C8B-B14F-4D97-AF65-F5344CB8AC3E}">
        <p14:creationId xmlns:p14="http://schemas.microsoft.com/office/powerpoint/2010/main" val="3532789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HISpark</a:t>
            </a:r>
            <a:r>
              <a:rPr lang="pl-PL" dirty="0"/>
              <a:t> (jak każdy </a:t>
            </a:r>
            <a:r>
              <a:rPr lang="pl-PL" dirty="0" err="1"/>
              <a:t>framework</a:t>
            </a:r>
            <a:r>
              <a:rPr lang="pl-PL" dirty="0"/>
              <a:t>) wprowadza kilka abstrakcji. Każda z tych abstrakcji w zasadzie reprezentuje rozporoszoną (</a:t>
            </a:r>
            <a:r>
              <a:rPr lang="pl-PL" dirty="0" err="1"/>
              <a:t>distributed</a:t>
            </a:r>
            <a:r>
              <a:rPr lang="pl-PL" dirty="0"/>
              <a:t>) kolekcję danych.</a:t>
            </a:r>
          </a:p>
          <a:p>
            <a:pPr marL="171450" indent="-171450">
              <a:buFontTx/>
              <a:buChar char="-"/>
            </a:pPr>
            <a:r>
              <a:rPr lang="pl-PL" dirty="0"/>
              <a:t>RDD (</a:t>
            </a:r>
            <a:r>
              <a:rPr lang="pl-PL" dirty="0" err="1"/>
              <a:t>Resilient</a:t>
            </a:r>
            <a:r>
              <a:rPr lang="pl-PL" dirty="0"/>
              <a:t> Distributed </a:t>
            </a:r>
            <a:r>
              <a:rPr lang="pl-PL" dirty="0" err="1"/>
              <a:t>Datasets</a:t>
            </a:r>
            <a:r>
              <a:rPr lang="pl-PL" dirty="0"/>
              <a:t>)– podstawowa abstrakcja Sparka w wersja od 1 do 2, bez względu jaki typ kolekcji użyjemy, ostatecznie Spark kompiluje do RDD.  RDD to </a:t>
            </a:r>
            <a:r>
              <a:rPr lang="pl-PL" dirty="0" err="1"/>
              <a:t>niemienna</a:t>
            </a:r>
            <a:r>
              <a:rPr lang="pl-PL" dirty="0"/>
              <a:t> (</a:t>
            </a:r>
            <a:r>
              <a:rPr lang="pl-PL" dirty="0" err="1"/>
              <a:t>immutable</a:t>
            </a:r>
            <a:r>
              <a:rPr lang="pl-PL" dirty="0"/>
              <a:t>) kolekcja danych, partycjonowana (dzielona na </a:t>
            </a:r>
            <a:r>
              <a:rPr lang="pl-PL" dirty="0" err="1"/>
              <a:t>chunki</a:t>
            </a:r>
            <a:r>
              <a:rPr lang="pl-PL" dirty="0"/>
              <a:t> aby móc wykorzystać cały potencjał </a:t>
            </a:r>
            <a:r>
              <a:rPr lang="pl-PL" dirty="0" err="1"/>
              <a:t>zasówb</a:t>
            </a:r>
            <a:r>
              <a:rPr lang="pl-PL" dirty="0"/>
              <a:t> maszyn ma klastrze) na całym klastrze, dzięki czemu może być równolegle </a:t>
            </a:r>
            <a:r>
              <a:rPr lang="pl-PL" dirty="0" err="1"/>
              <a:t>przetwrzana</a:t>
            </a:r>
            <a:r>
              <a:rPr lang="pl-PL" dirty="0"/>
              <a:t> (in </a:t>
            </a:r>
            <a:r>
              <a:rPr lang="pl-PL" dirty="0" err="1"/>
              <a:t>parallel</a:t>
            </a:r>
            <a:r>
              <a:rPr lang="pl-PL" dirty="0"/>
              <a:t>). Wierszem w takiej kolekcji jest po prostu jakiś obiekt w języku programowania który używasz. Dzięki temu mamy pełną kontrolę na przechowywanymi obiektami, ale nie bez kompromisów. Każda manipulacja na swoich obiektach, zmusza Cię do wynalezienia na nowo koła (np. </a:t>
            </a:r>
            <a:r>
              <a:rPr lang="pl-PL" dirty="0" err="1"/>
              <a:t>serliazacja</a:t>
            </a:r>
            <a:r>
              <a:rPr lang="pl-PL" dirty="0"/>
              <a:t>). </a:t>
            </a:r>
            <a:r>
              <a:rPr lang="pl-PL" dirty="0" err="1"/>
              <a:t>Resilient</a:t>
            </a:r>
            <a:r>
              <a:rPr lang="pl-PL" dirty="0"/>
              <a:t> oznacza </a:t>
            </a:r>
            <a:r>
              <a:rPr lang="pl-PL" dirty="0" err="1"/>
              <a:t>fault</a:t>
            </a:r>
            <a:r>
              <a:rPr lang="pl-PL" dirty="0"/>
              <a:t>-tolerant, czyli jeśli jakaś partycja z powodu awarii </a:t>
            </a:r>
            <a:r>
              <a:rPr lang="pl-PL" dirty="0" err="1"/>
              <a:t>noda</a:t>
            </a:r>
            <a:r>
              <a:rPr lang="pl-PL" dirty="0"/>
              <a:t> w </a:t>
            </a:r>
            <a:r>
              <a:rPr lang="pl-PL" dirty="0" err="1"/>
              <a:t>clustrze</a:t>
            </a:r>
            <a:r>
              <a:rPr lang="pl-PL" dirty="0"/>
              <a:t> </a:t>
            </a:r>
            <a:r>
              <a:rPr lang="pl-PL" dirty="0" err="1"/>
              <a:t>nię</a:t>
            </a:r>
            <a:r>
              <a:rPr lang="pl-PL" dirty="0"/>
              <a:t> będzie </a:t>
            </a:r>
            <a:r>
              <a:rPr lang="pl-PL" dirty="0" err="1"/>
              <a:t>dostepna</a:t>
            </a:r>
            <a:r>
              <a:rPr lang="pl-PL" dirty="0"/>
              <a:t>, Spark jest w stanie ją ponownie odbudować (dzięki RDD </a:t>
            </a:r>
            <a:r>
              <a:rPr lang="pl-PL" dirty="0" err="1"/>
              <a:t>lineage</a:t>
            </a:r>
            <a:r>
              <a:rPr lang="pl-PL" dirty="0"/>
              <a:t>).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Ditributet</a:t>
            </a:r>
            <a:r>
              <a:rPr lang="pl-PL" dirty="0"/>
              <a:t> </a:t>
            </a:r>
            <a:r>
              <a:rPr lang="pl-PL" dirty="0" err="1"/>
              <a:t>values</a:t>
            </a:r>
            <a:r>
              <a:rPr lang="pl-PL" dirty="0"/>
              <a:t> (broadcast) – pozwala na </a:t>
            </a:r>
            <a:r>
              <a:rPr lang="pl-PL" dirty="0" err="1"/>
              <a:t>wyslanie</a:t>
            </a:r>
            <a:r>
              <a:rPr lang="pl-PL" dirty="0"/>
              <a:t> stosukowo dużych ale tylko do odczytu </a:t>
            </a:r>
            <a:r>
              <a:rPr lang="pl-PL" dirty="0" err="1"/>
              <a:t>datasetów</a:t>
            </a:r>
            <a:r>
              <a:rPr lang="pl-PL" dirty="0"/>
              <a:t>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(</a:t>
            </a:r>
            <a:r>
              <a:rPr lang="pl-PL" dirty="0" err="1"/>
              <a:t>executorów</a:t>
            </a:r>
            <a:r>
              <a:rPr lang="pl-PL" dirty="0"/>
              <a:t>). Znacznie redukuje </a:t>
            </a:r>
            <a:r>
              <a:rPr lang="pl-PL" dirty="0" err="1"/>
              <a:t>netwokr</a:t>
            </a:r>
            <a:r>
              <a:rPr lang="pl-PL" dirty="0"/>
              <a:t> transfer. Domyślnie bowiem Spark </a:t>
            </a:r>
            <a:r>
              <a:rPr lang="pl-PL" dirty="0" err="1"/>
              <a:t>wysyała</a:t>
            </a:r>
            <a:r>
              <a:rPr lang="pl-PL" dirty="0"/>
              <a:t> każdą zmienna do </a:t>
            </a:r>
            <a:r>
              <a:rPr lang="pl-PL" dirty="0" err="1"/>
              <a:t>worker</a:t>
            </a:r>
            <a:r>
              <a:rPr lang="pl-PL" dirty="0"/>
              <a:t> </a:t>
            </a:r>
            <a:r>
              <a:rPr lang="pl-PL" dirty="0" err="1"/>
              <a:t>nodów</a:t>
            </a:r>
            <a:r>
              <a:rPr lang="pl-PL" dirty="0"/>
              <a:t> dla każdej operacji </a:t>
            </a:r>
            <a:r>
              <a:rPr lang="pl-PL" dirty="0" err="1"/>
              <a:t>mna</a:t>
            </a:r>
            <a:r>
              <a:rPr lang="pl-PL" dirty="0"/>
              <a:t> danych.</a:t>
            </a:r>
          </a:p>
          <a:p>
            <a:pPr marL="171450" indent="-171450">
              <a:buFontTx/>
              <a:buChar char="-"/>
            </a:pPr>
            <a:r>
              <a:rPr lang="pl-PL" dirty="0" err="1"/>
              <a:t>DataFramne</a:t>
            </a:r>
            <a:r>
              <a:rPr lang="pl-PL" dirty="0"/>
              <a:t> – najprościej to tabela z kolumnami i wierszami, jak arkusz kalkulacyjny w Excelu. </a:t>
            </a:r>
            <a:r>
              <a:rPr lang="pl-PL" dirty="0" err="1"/>
              <a:t>Dataframe</a:t>
            </a:r>
            <a:r>
              <a:rPr lang="pl-PL" dirty="0"/>
              <a:t> jest jednak rozproszony na całym klastrze, gdyż po pierwsze mógłby nie zmieścić się na jednej maszynie, lub ta maszyna nie byłaby w stanie go przetworzyć albo trwałoby to bardzo długo. </a:t>
            </a:r>
          </a:p>
          <a:p>
            <a:pPr marL="0" indent="0">
              <a:buFontTx/>
              <a:buNone/>
            </a:pPr>
            <a:r>
              <a:rPr lang="pl-PL" dirty="0"/>
              <a:t>- </a:t>
            </a:r>
            <a:r>
              <a:rPr lang="pl-PL" dirty="0" err="1"/>
              <a:t>Dataset</a:t>
            </a:r>
            <a:r>
              <a:rPr lang="pl-PL" dirty="0"/>
              <a:t> – </a:t>
            </a:r>
            <a:r>
              <a:rPr lang="pl-PL" dirty="0" err="1"/>
              <a:t>strongly-typed</a:t>
            </a:r>
            <a:r>
              <a:rPr lang="pl-PL" dirty="0"/>
              <a:t> </a:t>
            </a:r>
            <a:r>
              <a:rPr lang="pl-PL" dirty="0" err="1"/>
              <a:t>dafaframe</a:t>
            </a:r>
            <a:r>
              <a:rPr lang="pl-PL" dirty="0"/>
              <a:t>. Zamiast </a:t>
            </a:r>
          </a:p>
        </p:txBody>
      </p:sp>
    </p:spTree>
    <p:extLst>
      <p:ext uri="{BB962C8B-B14F-4D97-AF65-F5344CB8AC3E}">
        <p14:creationId xmlns:p14="http://schemas.microsoft.com/office/powerpoint/2010/main" val="1396449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RDD oferuje 2 typy operacji: </a:t>
            </a:r>
            <a:r>
              <a:rPr lang="pl-PL" dirty="0" err="1"/>
              <a:t>tranformacje</a:t>
            </a:r>
            <a:r>
              <a:rPr lang="pl-PL" dirty="0"/>
              <a:t> i akcje.</a:t>
            </a:r>
          </a:p>
          <a:p>
            <a:r>
              <a:rPr lang="pl-PL" dirty="0"/>
              <a:t>Transformacje – ponieważ RDD jest </a:t>
            </a:r>
            <a:r>
              <a:rPr lang="pl-PL" dirty="0" err="1"/>
              <a:t>immutable</a:t>
            </a:r>
            <a:r>
              <a:rPr lang="pl-PL" dirty="0"/>
              <a:t> </a:t>
            </a:r>
            <a:r>
              <a:rPr lang="pl-PL" dirty="0" err="1"/>
              <a:t>kazda</a:t>
            </a:r>
            <a:r>
              <a:rPr lang="pl-PL" dirty="0"/>
              <a:t> transformacja tworzy nowe RDD z </a:t>
            </a:r>
            <a:r>
              <a:rPr lang="pl-PL" dirty="0" err="1"/>
              <a:t>poprzeniego</a:t>
            </a:r>
            <a:r>
              <a:rPr lang="pl-PL" dirty="0"/>
              <a:t>.</a:t>
            </a:r>
          </a:p>
          <a:p>
            <a:r>
              <a:rPr lang="pl-PL" dirty="0"/>
              <a:t>Akcje – wyliczają ostateczny </a:t>
            </a:r>
            <a:r>
              <a:rPr lang="pl-PL" dirty="0" err="1"/>
              <a:t>resultat</a:t>
            </a:r>
            <a:r>
              <a:rPr lang="pl-PL" dirty="0"/>
              <a:t> obliczeń zwracając go do </a:t>
            </a:r>
            <a:r>
              <a:rPr lang="pl-PL" dirty="0" err="1"/>
              <a:t>divera</a:t>
            </a:r>
            <a:r>
              <a:rPr lang="pl-PL" dirty="0"/>
              <a:t> bądź zapisują w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system.</a:t>
            </a:r>
          </a:p>
          <a:p>
            <a:endParaRPr lang="pl-PL" dirty="0"/>
          </a:p>
          <a:p>
            <a:r>
              <a:rPr lang="pl-PL" dirty="0"/>
              <a:t>Transformacje są </a:t>
            </a:r>
            <a:r>
              <a:rPr lang="pl-PL" dirty="0" err="1"/>
              <a:t>lazy</a:t>
            </a:r>
            <a:r>
              <a:rPr lang="pl-PL" dirty="0"/>
              <a:t>! Oznacza, że Spark poczeka możliwe jak najdłużej do wykonania </a:t>
            </a:r>
            <a:r>
              <a:rPr lang="pl-PL" dirty="0" err="1"/>
              <a:t>transfotmacji</a:t>
            </a:r>
            <a:r>
              <a:rPr lang="pl-PL" dirty="0"/>
              <a:t>. Zostanie ona wywołana przez akcję.</a:t>
            </a:r>
          </a:p>
          <a:p>
            <a:r>
              <a:rPr lang="pl-PL" dirty="0"/>
              <a:t>Zaleta takiego podejścia jest taka, że Spark może zbudować sobie bardziej efektywny plan zapytania niż wynikałoby to z naszego kodu.</a:t>
            </a:r>
          </a:p>
        </p:txBody>
      </p:sp>
    </p:spTree>
    <p:extLst>
      <p:ext uri="{BB962C8B-B14F-4D97-AF65-F5344CB8AC3E}">
        <p14:creationId xmlns:p14="http://schemas.microsoft.com/office/powerpoint/2010/main" val="1276424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4391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5576" y="3975908"/>
            <a:ext cx="5112494" cy="647625"/>
          </a:xfrm>
          <a:prstGeom prst="rect">
            <a:avLst/>
          </a:prstGeom>
        </p:spPr>
        <p:txBody>
          <a:bodyPr wrap="square" lIns="0" tIns="0" rIns="0" bIns="0" anchor="b" anchorCtr="0"/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 kern="1200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Subtitle</a:t>
            </a:r>
            <a:endParaRPr lang="pl-PL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755650" y="1563638"/>
            <a:ext cx="7632700" cy="2322258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baseline="0" dirty="0">
                <a:solidFill>
                  <a:schemeClr val="accent1"/>
                </a:solidFill>
                <a:latin typeface="+mj-lt"/>
              </a:rPr>
              <a:t>Digital Transformation Specialists</a:t>
            </a:r>
          </a:p>
        </p:txBody>
      </p:sp>
      <p:pic>
        <p:nvPicPr>
          <p:cNvPr id="7" name="Picture 6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55657" y="1599642"/>
            <a:ext cx="7632699" cy="302389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34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4714875" y="447514"/>
            <a:ext cx="3673475" cy="32403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80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Digital Transformation </a:t>
            </a:r>
            <a:r>
              <a:rPr lang="en-US" baseline="0" dirty="0">
                <a:solidFill>
                  <a:schemeClr val="accent1"/>
                </a:solidFill>
                <a:latin typeface="+mj-lt"/>
              </a:rPr>
              <a:t>Specialists</a:t>
            </a:r>
          </a:p>
        </p:txBody>
      </p:sp>
      <p:pic>
        <p:nvPicPr>
          <p:cNvPr id="11" name="Picture 10" descr="Objectivity_logo_no_claim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98188"/>
            <a:ext cx="2016224" cy="4385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68" y="4111302"/>
            <a:ext cx="32791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5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">
    <p:bg>
      <p:bgPr>
        <a:solidFill>
          <a:srgbClr val="F5F5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03500"/>
            <a:ext cx="7632700" cy="4428045"/>
          </a:xfrm>
          <a:prstGeom prst="rect">
            <a:avLst/>
          </a:prstGeom>
        </p:spPr>
        <p:txBody>
          <a:bodyPr vert="horz" tIns="0" rIns="0" bIns="0" anchor="ctr" anchorCtr="0"/>
          <a:lstStyle>
            <a:lvl1pPr>
              <a:defRPr sz="4800">
                <a:solidFill>
                  <a:srgbClr val="0C68AC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55650" y="915543"/>
            <a:ext cx="7632700" cy="3816795"/>
          </a:xfrm>
          <a:prstGeom prst="rect">
            <a:avLst/>
          </a:prstGeom>
        </p:spPr>
        <p:txBody>
          <a:bodyPr vert="horz" lIns="0" tIns="0" rIns="0" bIns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755650" y="915543"/>
            <a:ext cx="3671888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6" name="Content Placeholder 2"/>
          <p:cNvSpPr>
            <a:spLocks noGrp="1"/>
          </p:cNvSpPr>
          <p:nvPr>
            <p:ph idx="18"/>
          </p:nvPr>
        </p:nvSpPr>
        <p:spPr>
          <a:xfrm>
            <a:off x="4714875" y="915543"/>
            <a:ext cx="3673475" cy="3816795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741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numbered list and bulleted lis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2"/>
          </p:nvPr>
        </p:nvSpPr>
        <p:spPr>
          <a:xfrm>
            <a:off x="755650" y="1034992"/>
            <a:ext cx="7632700" cy="384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rgbClr val="007DBA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755650" y="1707654"/>
            <a:ext cx="3671888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Font typeface="Wingdings" charset="2"/>
              <a:buAutoNum type="arabicPlain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8"/>
          </p:nvPr>
        </p:nvSpPr>
        <p:spPr>
          <a:xfrm>
            <a:off x="4714875" y="1707654"/>
            <a:ext cx="3673475" cy="3023891"/>
          </a:xfrm>
          <a:prstGeom prst="rect">
            <a:avLst/>
          </a:prstGeom>
        </p:spPr>
        <p:txBody>
          <a:bodyPr lIns="0" tIns="0" rIns="0" bIns="0" anchor="t" anchorCtr="0"/>
          <a:lstStyle>
            <a:lvl1pPr marL="165100" indent="-165100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1pPr>
            <a:lvl2pPr marL="3302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§"/>
              <a:defRPr sz="1300" baseline="0">
                <a:solidFill>
                  <a:schemeClr val="tx1"/>
                </a:solidFill>
              </a:defRPr>
            </a:lvl2pPr>
            <a:lvl3pPr marL="4953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Char char="§"/>
              <a:defRPr sz="1300" baseline="0">
                <a:solidFill>
                  <a:schemeClr val="tx1"/>
                </a:solidFill>
              </a:defRPr>
            </a:lvl3pPr>
            <a:lvl4pPr marL="6604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4pPr>
            <a:lvl5pPr marL="825500" indent="-165100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  <a:p>
            <a:pPr lvl="1"/>
            <a:r>
              <a:rPr lang="pl-PL" dirty="0"/>
              <a:t>Second </a:t>
            </a:r>
            <a:r>
              <a:rPr lang="pl-PL" dirty="0" err="1"/>
              <a:t>level</a:t>
            </a:r>
            <a:endParaRPr lang="pl-PL" dirty="0"/>
          </a:p>
          <a:p>
            <a:pPr lvl="2"/>
            <a:r>
              <a:rPr lang="pl-PL" dirty="0"/>
              <a:t>Third </a:t>
            </a:r>
            <a:r>
              <a:rPr lang="pl-PL" dirty="0" err="1"/>
              <a:t>level</a:t>
            </a:r>
            <a:endParaRPr lang="pl-PL" dirty="0"/>
          </a:p>
          <a:p>
            <a:pPr lvl="3"/>
            <a:r>
              <a:rPr lang="pl-PL" dirty="0" err="1"/>
              <a:t>Fourth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4"/>
            <a:r>
              <a:rPr lang="pl-PL" dirty="0" err="1"/>
              <a:t>Fifth</a:t>
            </a:r>
            <a:r>
              <a:rPr lang="pl-PL" dirty="0"/>
              <a:t> </a:t>
            </a:r>
            <a:r>
              <a:rPr lang="pl-PL" dirty="0" err="1"/>
              <a:t>level</a:t>
            </a:r>
            <a:endParaRPr lang="pl-PL" dirty="0"/>
          </a:p>
          <a:p>
            <a:pPr lvl="2"/>
            <a:endParaRPr lang="pl-PL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386924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528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650" y="4458820"/>
            <a:ext cx="7632700" cy="27003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Master </a:t>
            </a:r>
            <a:r>
              <a:rPr lang="pl-PL" dirty="0" err="1"/>
              <a:t>text</a:t>
            </a:r>
            <a:r>
              <a:rPr lang="pl-PL" dirty="0"/>
              <a:t> </a:t>
            </a:r>
            <a:r>
              <a:rPr lang="pl-PL" dirty="0" err="1"/>
              <a:t>styles</a:t>
            </a:r>
            <a:endParaRPr lang="pl-PL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755650" y="915543"/>
            <a:ext cx="7632700" cy="35284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ts val="0"/>
              </a:spcBef>
              <a:buNone/>
              <a:defRPr sz="1300" baseline="0">
                <a:solidFill>
                  <a:srgbClr val="878786"/>
                </a:solidFill>
              </a:defRPr>
            </a:lvl1pPr>
            <a:lvl2pPr marL="457200" indent="0">
              <a:buNone/>
              <a:defRPr sz="1800" baseline="0">
                <a:solidFill>
                  <a:srgbClr val="9D9D9C"/>
                </a:solidFill>
              </a:defRPr>
            </a:lvl2pPr>
            <a:lvl3pPr marL="914400" indent="0">
              <a:buNone/>
              <a:defRPr sz="1800" baseline="0">
                <a:solidFill>
                  <a:srgbClr val="9D9D9C"/>
                </a:solidFill>
              </a:defRPr>
            </a:lvl3pPr>
            <a:lvl4pPr marL="1371600" indent="0">
              <a:buNone/>
              <a:defRPr sz="1800" baseline="0">
                <a:solidFill>
                  <a:srgbClr val="9D9D9C"/>
                </a:solidFill>
              </a:defRPr>
            </a:lvl4pPr>
            <a:lvl5pPr marL="1828800" indent="0">
              <a:buNone/>
              <a:defRPr sz="1800" baseline="0">
                <a:solidFill>
                  <a:srgbClr val="9D9D9C"/>
                </a:solidFill>
              </a:defRPr>
            </a:lvl5pPr>
          </a:lstStyle>
          <a:p>
            <a:pPr lvl="0"/>
            <a:r>
              <a:rPr lang="pl-PL" dirty="0"/>
              <a:t>Image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413693"/>
            <a:ext cx="7632700" cy="357857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40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r>
              <a:rPr lang="pl-PL" dirty="0" err="1"/>
              <a:t>Slide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6"/>
          </p:nvPr>
        </p:nvSpPr>
        <p:spPr>
          <a:xfrm>
            <a:off x="6588224" y="4731544"/>
            <a:ext cx="1800126" cy="41195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  <p:sp>
        <p:nvSpPr>
          <p:cNvPr id="13" name="Date Placeholder 4"/>
          <p:cNvSpPr>
            <a:spLocks noGrp="1"/>
          </p:cNvSpPr>
          <p:nvPr>
            <p:ph type="dt" sz="half" idx="15"/>
          </p:nvPr>
        </p:nvSpPr>
        <p:spPr>
          <a:xfrm>
            <a:off x="764322" y="4748752"/>
            <a:ext cx="5535870" cy="394748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>
              <a:defRPr sz="90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29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 +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755658" y="1221604"/>
            <a:ext cx="7632699" cy="2497007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4800" cap="none" baseline="0">
                <a:solidFill>
                  <a:srgbClr val="007DBA"/>
                </a:solidFill>
              </a:defRPr>
            </a:lvl1pPr>
          </a:lstStyle>
          <a:p>
            <a:r>
              <a:rPr lang="pl-PL" dirty="0" err="1"/>
              <a:t>Click</a:t>
            </a:r>
            <a:r>
              <a:rPr lang="pl-PL" dirty="0"/>
              <a:t> to </a:t>
            </a:r>
            <a:r>
              <a:rPr lang="pl-PL" dirty="0" err="1"/>
              <a:t>edit</a:t>
            </a:r>
            <a:r>
              <a:rPr lang="pl-PL" dirty="0"/>
              <a:t> </a:t>
            </a:r>
            <a:r>
              <a:rPr lang="pl-PL" dirty="0" err="1"/>
              <a:t>Title</a:t>
            </a:r>
            <a:endParaRPr lang="pl-PL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55650" y="3940318"/>
            <a:ext cx="5688558" cy="79122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1300">
                <a:solidFill>
                  <a:srgbClr val="878786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Click to edit Master subtitle style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671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539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10" r:id="rId2"/>
    <p:sldLayoutId id="2147483733" r:id="rId3"/>
    <p:sldLayoutId id="2147483728" r:id="rId4"/>
    <p:sldLayoutId id="2147483729" r:id="rId5"/>
    <p:sldLayoutId id="2147483730" r:id="rId6"/>
    <p:sldLayoutId id="2147483732" r:id="rId7"/>
    <p:sldLayoutId id="2147483724" r:id="rId8"/>
    <p:sldLayoutId id="2147483691" r:id="rId9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-gate.com/simple-talk/sql/bi/scala-apache-spark-tandem-next-generation-etl-framework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4/10/10/spark-petabyte-sort.html" TargetMode="External"/><Relationship Id="rId2" Type="http://schemas.openxmlformats.org/officeDocument/2006/relationships/hyperlink" Target="http://sortbenchmark.org/Yahoo2013Sort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55650" y="3944124"/>
            <a:ext cx="5112494" cy="647625"/>
          </a:xfrm>
        </p:spPr>
        <p:txBody>
          <a:bodyPr>
            <a:normAutofit/>
          </a:bodyPr>
          <a:lstStyle/>
          <a:p>
            <a:r>
              <a:rPr lang="pl-PL" dirty="0"/>
              <a:t>as a </a:t>
            </a:r>
            <a:r>
              <a:rPr lang="pl-PL" dirty="0" err="1"/>
              <a:t>next</a:t>
            </a:r>
            <a:r>
              <a:rPr lang="pl-PL" dirty="0"/>
              <a:t>-gen ETL </a:t>
            </a:r>
            <a:r>
              <a:rPr lang="pl-PL" dirty="0" err="1"/>
              <a:t>framework</a:t>
            </a:r>
            <a:endParaRPr lang="pl-PL" dirty="0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55650" y="1672095"/>
            <a:ext cx="7632700" cy="2322258"/>
          </a:xfrm>
        </p:spPr>
        <p:txBody>
          <a:bodyPr/>
          <a:lstStyle/>
          <a:p>
            <a:r>
              <a:rPr lang="pl-PL" dirty="0"/>
              <a:t>Apache Spark and Scala in Tandem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43760" y="4876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4880" y="44958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30160" y="454152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23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</a:t>
            </a:r>
            <a:r>
              <a:rPr lang="pl-PL" dirty="0" err="1"/>
              <a:t>APIs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13E914-2E72-4257-A276-A23EC8662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10" y="987574"/>
            <a:ext cx="5145580" cy="346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31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Transformations</a:t>
            </a:r>
            <a:r>
              <a:rPr lang="pl-PL" dirty="0"/>
              <a:t> and </a:t>
            </a:r>
            <a:r>
              <a:rPr lang="pl-PL" dirty="0" err="1"/>
              <a:t>Actions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146" name="Picture 2" descr="Znalezione obrazy dla zapytania spark transformations and actions">
            <a:extLst>
              <a:ext uri="{FF2B5EF4-FFF2-40B4-BE49-F238E27FC236}">
                <a16:creationId xmlns:a16="http://schemas.microsoft.com/office/drawing/2014/main" id="{30D33B1F-3F29-4A92-9592-1EEF066A0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789501"/>
            <a:ext cx="4981104" cy="42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4D4D4D"/>
                </a:solidFill>
              </a:rPr>
              <a:t>Object-</a:t>
            </a:r>
            <a:r>
              <a:rPr lang="pl-PL" sz="1800" dirty="0" err="1">
                <a:solidFill>
                  <a:srgbClr val="4D4D4D"/>
                </a:solidFill>
              </a:rPr>
              <a:t>Oriented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Meets</a:t>
            </a:r>
            <a:r>
              <a:rPr lang="pl-PL" sz="1800" dirty="0">
                <a:solidFill>
                  <a:srgbClr val="4D4D4D"/>
                </a:solidFill>
              </a:rPr>
              <a:t> </a:t>
            </a:r>
            <a:r>
              <a:rPr lang="pl-PL" sz="1800" dirty="0" err="1">
                <a:solidFill>
                  <a:srgbClr val="4D4D4D"/>
                </a:solidFill>
              </a:rPr>
              <a:t>Functional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2050" name="Picture 2" descr="Znalezione obrazy dla zapytania scala">
            <a:extLst>
              <a:ext uri="{FF2B5EF4-FFF2-40B4-BE49-F238E27FC236}">
                <a16:creationId xmlns:a16="http://schemas.microsoft.com/office/drawing/2014/main" id="{8CF1BFC6-C24C-454B-B38B-DE1B0D37A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2088534"/>
            <a:ext cx="3053507" cy="1125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0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Performance</a:t>
            </a:r>
          </a:p>
          <a:p>
            <a:r>
              <a:rPr lang="pl-PL" sz="2000" dirty="0" err="1"/>
              <a:t>Type</a:t>
            </a:r>
            <a:r>
              <a:rPr lang="pl-PL" sz="2000" dirty="0"/>
              <a:t> </a:t>
            </a:r>
            <a:r>
              <a:rPr lang="pl-PL" sz="2000" dirty="0" err="1"/>
              <a:t>safety</a:t>
            </a:r>
            <a:endParaRPr lang="pl-PL" sz="2000" dirty="0"/>
          </a:p>
          <a:p>
            <a:r>
              <a:rPr lang="pl-PL" sz="2000" dirty="0"/>
              <a:t>I</a:t>
            </a:r>
            <a:r>
              <a:rPr lang="en-US" sz="2000" dirty="0" err="1"/>
              <a:t>mmutable</a:t>
            </a:r>
            <a:r>
              <a:rPr lang="en-US" sz="2000" dirty="0"/>
              <a:t> data structures</a:t>
            </a:r>
          </a:p>
          <a:p>
            <a:r>
              <a:rPr lang="en-US" sz="2000" dirty="0"/>
              <a:t>Concise, Expressive Code</a:t>
            </a:r>
            <a:endParaRPr lang="pl-PL" sz="2000" dirty="0"/>
          </a:p>
          <a:p>
            <a:r>
              <a:rPr lang="pl-PL" sz="2000" dirty="0"/>
              <a:t>Debugging</a:t>
            </a:r>
          </a:p>
          <a:p>
            <a:r>
              <a:rPr lang="pl-PL" sz="2000" dirty="0"/>
              <a:t>A</a:t>
            </a:r>
            <a:r>
              <a:rPr lang="en-US" sz="2000" dirty="0" err="1"/>
              <a:t>ccess</a:t>
            </a:r>
            <a:r>
              <a:rPr lang="en-US" sz="2000" dirty="0"/>
              <a:t> to the latest and greatest features of Spark</a:t>
            </a: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58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not Scala for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Libraries</a:t>
            </a:r>
          </a:p>
          <a:p>
            <a:r>
              <a:rPr lang="pl-PL" sz="2000" dirty="0" err="1"/>
              <a:t>Niche</a:t>
            </a:r>
            <a:r>
              <a:rPr lang="pl-PL" sz="2000" dirty="0"/>
              <a:t> </a:t>
            </a:r>
            <a:r>
              <a:rPr lang="pl-PL" sz="2000" dirty="0" err="1"/>
              <a:t>language</a:t>
            </a:r>
            <a:endParaRPr lang="pl-PL" sz="2000" dirty="0"/>
          </a:p>
          <a:p>
            <a:r>
              <a:rPr lang="en-US" sz="2000" dirty="0"/>
              <a:t>Advanced Language Features</a:t>
            </a:r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6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Just </a:t>
            </a:r>
            <a:r>
              <a:rPr lang="pl-PL" dirty="0" err="1"/>
              <a:t>enough</a:t>
            </a:r>
            <a:r>
              <a:rPr lang="pl-PL" dirty="0"/>
              <a:t> Scala for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Immutable</a:t>
            </a:r>
            <a:r>
              <a:rPr lang="pl-PL" sz="2000" dirty="0"/>
              <a:t> </a:t>
            </a:r>
            <a:r>
              <a:rPr lang="pl-PL" sz="2000" dirty="0" err="1"/>
              <a:t>variables</a:t>
            </a:r>
            <a:endParaRPr lang="pl-PL" sz="2000" dirty="0"/>
          </a:p>
          <a:p>
            <a:r>
              <a:rPr lang="pl-PL" sz="2000" dirty="0" err="1"/>
              <a:t>Tuples</a:t>
            </a:r>
            <a:r>
              <a:rPr lang="pl-PL" sz="2000" dirty="0"/>
              <a:t> </a:t>
            </a:r>
          </a:p>
          <a:p>
            <a:r>
              <a:rPr lang="pl-PL" sz="2000" dirty="0"/>
              <a:t>Case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Pattern</a:t>
            </a:r>
            <a:r>
              <a:rPr lang="pl-PL" sz="2000" dirty="0"/>
              <a:t> </a:t>
            </a:r>
            <a:r>
              <a:rPr lang="pl-PL" sz="2000" dirty="0" err="1"/>
              <a:t>matching</a:t>
            </a:r>
            <a:endParaRPr lang="pl-PL" sz="2000" dirty="0"/>
          </a:p>
          <a:p>
            <a:r>
              <a:rPr lang="pl-PL" sz="2000" dirty="0" err="1"/>
              <a:t>Function</a:t>
            </a:r>
            <a:r>
              <a:rPr lang="pl-PL" sz="2000" dirty="0"/>
              <a:t> as a </a:t>
            </a:r>
            <a:r>
              <a:rPr lang="pl-PL" sz="2000" dirty="0" err="1"/>
              <a:t>first</a:t>
            </a:r>
            <a:r>
              <a:rPr lang="pl-PL" sz="2000" dirty="0"/>
              <a:t> </a:t>
            </a:r>
            <a:r>
              <a:rPr lang="pl-PL" sz="2000" dirty="0" err="1"/>
              <a:t>class</a:t>
            </a:r>
            <a:r>
              <a:rPr lang="pl-PL" sz="2000" dirty="0"/>
              <a:t> </a:t>
            </a:r>
            <a:r>
              <a:rPr lang="pl-PL" sz="2000" dirty="0" err="1"/>
              <a:t>citizien</a:t>
            </a:r>
            <a:r>
              <a:rPr lang="pl-PL" sz="2000" dirty="0"/>
              <a:t> </a:t>
            </a:r>
          </a:p>
          <a:p>
            <a:r>
              <a:rPr lang="pl-PL" sz="2000" dirty="0" err="1"/>
              <a:t>Rich</a:t>
            </a:r>
            <a:r>
              <a:rPr lang="pl-PL" sz="2000" dirty="0"/>
              <a:t> </a:t>
            </a:r>
            <a:r>
              <a:rPr lang="pl-PL" sz="2000" dirty="0" err="1"/>
              <a:t>collection</a:t>
            </a:r>
            <a:r>
              <a:rPr lang="pl-PL" sz="2000" dirty="0"/>
              <a:t> API and </a:t>
            </a:r>
            <a:r>
              <a:rPr lang="pl-PL" sz="2000" dirty="0" err="1"/>
              <a:t>implictis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5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case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I</a:t>
            </a:r>
            <a:r>
              <a:rPr lang="en-US" sz="2000" dirty="0" err="1"/>
              <a:t>mplicitly</a:t>
            </a:r>
            <a:r>
              <a:rPr lang="en-US" sz="2000" dirty="0"/>
              <a:t> equip the class with meaningful </a:t>
            </a:r>
            <a:r>
              <a:rPr lang="en-US" sz="2000" dirty="0" err="1"/>
              <a:t>toString</a:t>
            </a:r>
            <a:r>
              <a:rPr lang="en-US" sz="2000" dirty="0"/>
              <a:t>, equals and </a:t>
            </a:r>
            <a:r>
              <a:rPr lang="en-US" sz="2000" dirty="0" err="1"/>
              <a:t>hashCode</a:t>
            </a:r>
            <a:endParaRPr lang="pl-PL" sz="2000" dirty="0"/>
          </a:p>
          <a:p>
            <a:r>
              <a:rPr lang="pl-PL" sz="2000" dirty="0"/>
              <a:t>A</a:t>
            </a:r>
            <a:r>
              <a:rPr lang="en-US" sz="2000" dirty="0" err="1"/>
              <a:t>bility</a:t>
            </a:r>
            <a:r>
              <a:rPr lang="en-US" sz="2000" dirty="0"/>
              <a:t> to be deconstructed with pattern matching.</a:t>
            </a:r>
          </a:p>
          <a:p>
            <a:r>
              <a:rPr lang="pl-PL" sz="2000" dirty="0" err="1">
                <a:highlight>
                  <a:srgbClr val="FFFF00"/>
                </a:highlight>
              </a:rPr>
              <a:t>Immutable</a:t>
            </a:r>
            <a:r>
              <a:rPr lang="pl-PL" sz="2000" dirty="0">
                <a:highlight>
                  <a:srgbClr val="FFFF00"/>
                </a:highlight>
              </a:rPr>
              <a:t> out of the </a:t>
            </a:r>
            <a:r>
              <a:rPr lang="pl-PL" sz="2000" dirty="0" err="1">
                <a:highlight>
                  <a:srgbClr val="FFFF00"/>
                </a:highlight>
              </a:rPr>
              <a:t>box</a:t>
            </a:r>
            <a:endParaRPr lang="pl-PL" sz="2000" dirty="0">
              <a:highlight>
                <a:srgbClr val="FFFF00"/>
              </a:highlight>
            </a:endParaRPr>
          </a:p>
          <a:p>
            <a:r>
              <a:rPr lang="pl-PL" sz="2000" dirty="0"/>
              <a:t>Perfect for </a:t>
            </a:r>
            <a:r>
              <a:rPr lang="pl-PL" sz="2000" dirty="0" err="1"/>
              <a:t>structural</a:t>
            </a:r>
            <a:r>
              <a:rPr lang="pl-PL" sz="2000" dirty="0"/>
              <a:t> data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 err="1"/>
              <a:t>Nicely</a:t>
            </a:r>
            <a:r>
              <a:rPr lang="pl-PL" sz="2000" dirty="0"/>
              <a:t> </a:t>
            </a:r>
            <a:r>
              <a:rPr lang="pl-PL" sz="2000" dirty="0" err="1"/>
              <a:t>intergrate</a:t>
            </a:r>
            <a:r>
              <a:rPr lang="pl-PL" sz="2000" dirty="0"/>
              <a:t> with Spark </a:t>
            </a:r>
            <a:r>
              <a:rPr lang="pl-PL" sz="2000" dirty="0" err="1"/>
              <a:t>DataSet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6CF9A5A-F107-4354-AF52-F3C946144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28" y="3928933"/>
            <a:ext cx="7776790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1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400" b="1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(Id: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pl-PL" altLang="pl-PL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PrimaryName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4E807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594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function</a:t>
            </a:r>
            <a:r>
              <a:rPr lang="pl-PL" dirty="0"/>
              <a:t> as a </a:t>
            </a:r>
            <a:r>
              <a:rPr lang="pl-PL" dirty="0" err="1"/>
              <a:t>first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citizien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Pure</a:t>
            </a:r>
            <a:r>
              <a:rPr lang="pl-PL" sz="2000" dirty="0"/>
              <a:t> – no </a:t>
            </a:r>
            <a:r>
              <a:rPr lang="pl-PL" sz="2000" dirty="0" err="1"/>
              <a:t>side</a:t>
            </a:r>
            <a:r>
              <a:rPr lang="pl-PL" sz="2000" dirty="0"/>
              <a:t> </a:t>
            </a:r>
            <a:r>
              <a:rPr lang="pl-PL" sz="2000" dirty="0" err="1"/>
              <a:t>effects</a:t>
            </a:r>
            <a:endParaRPr lang="pl-PL" sz="2000" dirty="0"/>
          </a:p>
          <a:p>
            <a:r>
              <a:rPr lang="pl-PL" sz="2000" dirty="0"/>
              <a:t>High-Order – </a:t>
            </a:r>
            <a:r>
              <a:rPr lang="pl-PL" sz="2000" dirty="0" err="1"/>
              <a:t>can</a:t>
            </a:r>
            <a:r>
              <a:rPr lang="pl-PL" sz="2000" dirty="0"/>
              <a:t> </a:t>
            </a:r>
            <a:r>
              <a:rPr lang="pl-PL" sz="2000" dirty="0" err="1"/>
              <a:t>accpet</a:t>
            </a:r>
            <a:r>
              <a:rPr lang="pl-PL" sz="2000" dirty="0"/>
              <a:t> as a argument </a:t>
            </a:r>
            <a:r>
              <a:rPr lang="pl-PL" sz="2000" dirty="0" err="1"/>
              <a:t>or</a:t>
            </a:r>
            <a:r>
              <a:rPr lang="pl-PL" sz="2000" dirty="0"/>
              <a:t> </a:t>
            </a:r>
            <a:r>
              <a:rPr lang="pl-PL" sz="2000" dirty="0" err="1"/>
              <a:t>reurn</a:t>
            </a:r>
            <a:r>
              <a:rPr lang="pl-PL" sz="2000" dirty="0"/>
              <a:t> </a:t>
            </a:r>
            <a:r>
              <a:rPr lang="pl-PL" sz="2000" dirty="0" err="1"/>
              <a:t>another</a:t>
            </a:r>
            <a:r>
              <a:rPr lang="pl-PL" sz="2000" dirty="0"/>
              <a:t> </a:t>
            </a:r>
            <a:r>
              <a:rPr lang="pl-PL" sz="2000" dirty="0" err="1"/>
              <a:t>function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2199849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Pattern</a:t>
            </a:r>
            <a:r>
              <a:rPr lang="pl-PL" dirty="0"/>
              <a:t> </a:t>
            </a:r>
            <a:r>
              <a:rPr lang="pl-PL" dirty="0" err="1"/>
              <a:t>matching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/>
              <a:t>„</a:t>
            </a:r>
            <a:r>
              <a:rPr lang="pl-PL" sz="2000" dirty="0" err="1"/>
              <a:t>switch</a:t>
            </a:r>
            <a:r>
              <a:rPr lang="pl-PL" sz="2000" dirty="0"/>
              <a:t>” on </a:t>
            </a:r>
            <a:r>
              <a:rPr lang="pl-PL" sz="2000" dirty="0" err="1"/>
              <a:t>steroids</a:t>
            </a:r>
            <a:endParaRPr lang="pl-PL" sz="2000" dirty="0"/>
          </a:p>
          <a:p>
            <a:r>
              <a:rPr lang="en-US" sz="2000" dirty="0"/>
              <a:t>Match against class hierarchies, sequences, and</a:t>
            </a:r>
            <a:r>
              <a:rPr lang="pl-PL" sz="2000" dirty="0"/>
              <a:t> </a:t>
            </a:r>
            <a:r>
              <a:rPr lang="pl-PL" sz="2000" dirty="0" err="1"/>
              <a:t>case</a:t>
            </a:r>
            <a:r>
              <a:rPr lang="pl-PL" sz="2000" dirty="0"/>
              <a:t> </a:t>
            </a:r>
            <a:r>
              <a:rPr lang="pl-PL" sz="2000" dirty="0" err="1"/>
              <a:t>classes</a:t>
            </a:r>
            <a:endParaRPr lang="pl-PL" sz="2000" dirty="0"/>
          </a:p>
          <a:p>
            <a:r>
              <a:rPr lang="pl-PL" sz="2000" dirty="0" err="1"/>
              <a:t>Very</a:t>
            </a:r>
            <a:r>
              <a:rPr lang="pl-PL" sz="2000" dirty="0"/>
              <a:t> </a:t>
            </a:r>
            <a:r>
              <a:rPr lang="pl-PL" sz="2000" dirty="0" err="1"/>
              <a:t>powerful</a:t>
            </a:r>
            <a:r>
              <a:rPr lang="pl-PL" sz="2000" dirty="0"/>
              <a:t> in Spark </a:t>
            </a:r>
            <a:r>
              <a:rPr lang="pl-PL" sz="2000" dirty="0" err="1"/>
              <a:t>transformations</a:t>
            </a:r>
            <a:endParaRPr lang="pl-PL" sz="2000" dirty="0"/>
          </a:p>
          <a:p>
            <a:endParaRPr lang="pl-PL" sz="2000" dirty="0"/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=&gt; &lt;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pl-P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...]</a:t>
            </a:r>
          </a:p>
          <a:p>
            <a:pPr marL="0" indent="0">
              <a:buNone/>
            </a:pPr>
            <a:r>
              <a:rPr lang="pl-P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l-PL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</p:spTree>
    <p:extLst>
      <p:ext uri="{BB962C8B-B14F-4D97-AF65-F5344CB8AC3E}">
        <p14:creationId xmlns:p14="http://schemas.microsoft.com/office/powerpoint/2010/main" val="3173888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Plethora</a:t>
            </a:r>
            <a:r>
              <a:rPr lang="pl-PL" sz="2000" dirty="0"/>
              <a:t> of </a:t>
            </a:r>
            <a:r>
              <a:rPr lang="pl-PL" sz="2000" dirty="0" err="1"/>
              <a:t>types</a:t>
            </a:r>
            <a:r>
              <a:rPr lang="pl-PL" sz="2000" dirty="0"/>
              <a:t>: </a:t>
            </a:r>
            <a:r>
              <a:rPr lang="pl-PL" sz="2000" dirty="0" err="1"/>
              <a:t>immutable</a:t>
            </a:r>
            <a:r>
              <a:rPr lang="pl-PL" sz="2000" dirty="0"/>
              <a:t> and </a:t>
            </a:r>
            <a:r>
              <a:rPr lang="pl-PL" sz="2000" dirty="0" err="1"/>
              <a:t>mutable</a:t>
            </a:r>
            <a:r>
              <a:rPr lang="pl-PL" sz="2000" dirty="0"/>
              <a:t> </a:t>
            </a:r>
            <a:r>
              <a:rPr lang="pl-PL" sz="2000" dirty="0" err="1"/>
              <a:t>types</a:t>
            </a:r>
            <a:endParaRPr lang="pl-PL" sz="2000" dirty="0"/>
          </a:p>
          <a:p>
            <a:r>
              <a:rPr lang="pl-PL" sz="2000" dirty="0"/>
              <a:t>W</a:t>
            </a:r>
            <a:r>
              <a:rPr lang="en-US" sz="2000" dirty="0"/>
              <a:t>ide range of operations</a:t>
            </a:r>
            <a:r>
              <a:rPr lang="pl-PL" sz="2000" dirty="0"/>
              <a:t> </a:t>
            </a:r>
            <a:r>
              <a:rPr lang="pl-PL" sz="2000" dirty="0" err="1"/>
              <a:t>making</a:t>
            </a:r>
            <a:r>
              <a:rPr lang="en-US" sz="2000" dirty="0"/>
              <a:t> your life easy dealing with any kind of data.</a:t>
            </a:r>
            <a:endParaRPr lang="pl-PL" sz="2000" dirty="0"/>
          </a:p>
          <a:p>
            <a:r>
              <a:rPr lang="pl-PL" sz="2000" dirty="0" err="1"/>
              <a:t>Nicley</a:t>
            </a:r>
            <a:r>
              <a:rPr lang="pl-PL" sz="2000" dirty="0"/>
              <a:t> </a:t>
            </a:r>
            <a:r>
              <a:rPr lang="pl-PL" sz="2000" dirty="0" err="1"/>
              <a:t>mixes</a:t>
            </a:r>
            <a:r>
              <a:rPr lang="pl-PL" sz="2000" dirty="0"/>
              <a:t> with Spark </a:t>
            </a:r>
            <a:r>
              <a:rPr lang="pl-PL" sz="2000" dirty="0" err="1"/>
              <a:t>thanks</a:t>
            </a:r>
            <a:r>
              <a:rPr lang="pl-PL" sz="2000" dirty="0"/>
              <a:t> to </a:t>
            </a:r>
            <a:r>
              <a:rPr lang="pl-PL" sz="2000" dirty="0" err="1"/>
              <a:t>implicits</a:t>
            </a:r>
            <a:endParaRPr lang="pl-PL" sz="2000" dirty="0"/>
          </a:p>
          <a:p>
            <a:r>
              <a:rPr lang="pl-PL" sz="2000" dirty="0" err="1"/>
              <a:t>Extremely</a:t>
            </a:r>
            <a:r>
              <a:rPr lang="pl-PL" sz="2000" dirty="0"/>
              <a:t> </a:t>
            </a:r>
            <a:r>
              <a:rPr lang="pl-PL" sz="2000" dirty="0" err="1"/>
              <a:t>utilized</a:t>
            </a:r>
            <a:r>
              <a:rPr lang="pl-PL" sz="2000" dirty="0"/>
              <a:t> by Spark </a:t>
            </a:r>
            <a:r>
              <a:rPr lang="pl-PL" sz="2000" dirty="0" err="1"/>
              <a:t>internals</a:t>
            </a:r>
            <a:endParaRPr lang="pl-PL" sz="2000" dirty="0"/>
          </a:p>
          <a:p>
            <a:r>
              <a:rPr lang="pl-PL" sz="2000" dirty="0"/>
              <a:t>„Spark - The Ultimate Scala </a:t>
            </a:r>
            <a:r>
              <a:rPr lang="pl-PL" sz="2000" dirty="0" err="1"/>
              <a:t>Collections</a:t>
            </a:r>
            <a:r>
              <a:rPr lang="pl-PL" sz="2000" dirty="0"/>
              <a:t>” – Martin </a:t>
            </a:r>
            <a:r>
              <a:rPr lang="pl-PL" sz="2000" dirty="0" err="1"/>
              <a:t>Odersky</a:t>
            </a:r>
            <a:endParaRPr lang="pl-PL" sz="2000" dirty="0"/>
          </a:p>
          <a:p>
            <a:endParaRPr lang="pl-PL" sz="2000" dirty="0"/>
          </a:p>
          <a:p>
            <a:endParaRPr lang="pl-PL" sz="2000" dirty="0"/>
          </a:p>
          <a:p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6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Apache Spark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D4D4D"/>
                </a:solidFill>
              </a:rPr>
              <a:t>A fast and general engine for large-scale data processing</a:t>
            </a: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pl-PL" sz="1800" dirty="0">
              <a:solidFill>
                <a:srgbClr val="4D4D4D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1026" name="Picture 2" descr="https://spark.apache.org/images/spark-logo-trademark.png">
            <a:extLst>
              <a:ext uri="{FF2B5EF4-FFF2-40B4-BE49-F238E27FC236}">
                <a16:creationId xmlns:a16="http://schemas.microsoft.com/office/drawing/2014/main" id="{972086B1-27A5-47E7-9782-D07219A58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400" y="1962894"/>
            <a:ext cx="3005728" cy="1598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99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/>
              <a:t>Scala: </a:t>
            </a:r>
            <a:r>
              <a:rPr lang="pl-PL" dirty="0" err="1"/>
              <a:t>collections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32E9D-EB12-4AC2-8FAE-28F648600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6" y="771550"/>
            <a:ext cx="9144000" cy="432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87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Next</a:t>
            </a:r>
            <a:r>
              <a:rPr lang="pl-PL" dirty="0"/>
              <a:t>-gen ETL?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Comparison</a:t>
            </a:r>
            <a:r>
              <a:rPr lang="pl-PL" sz="2000" dirty="0"/>
              <a:t> to GUI </a:t>
            </a:r>
            <a:r>
              <a:rPr lang="pl-PL" sz="2000" dirty="0" err="1"/>
              <a:t>based</a:t>
            </a:r>
            <a:r>
              <a:rPr lang="pl-PL" sz="2000" dirty="0"/>
              <a:t> ETL</a:t>
            </a:r>
          </a:p>
          <a:p>
            <a:r>
              <a:rPr lang="pl-PL" sz="2000" dirty="0" err="1"/>
              <a:t>Code</a:t>
            </a:r>
            <a:r>
              <a:rPr lang="pl-PL" sz="2000" dirty="0"/>
              <a:t> </a:t>
            </a:r>
            <a:r>
              <a:rPr lang="pl-PL" sz="2000" dirty="0" err="1"/>
              <a:t>driven</a:t>
            </a:r>
            <a:r>
              <a:rPr lang="pl-PL" sz="2000" dirty="0"/>
              <a:t> </a:t>
            </a:r>
            <a:r>
              <a:rPr lang="pl-PL" sz="2000" dirty="0" err="1"/>
              <a:t>App</a:t>
            </a:r>
            <a:r>
              <a:rPr lang="pl-PL" sz="2000" dirty="0"/>
              <a:t> (no </a:t>
            </a:r>
            <a:r>
              <a:rPr lang="pl-PL" sz="2000" dirty="0" err="1"/>
              <a:t>more</a:t>
            </a:r>
            <a:r>
              <a:rPr lang="pl-PL" sz="2000" dirty="0"/>
              <a:t> </a:t>
            </a:r>
            <a:r>
              <a:rPr lang="pl-PL" sz="2000" dirty="0" err="1"/>
              <a:t>Wizard</a:t>
            </a:r>
            <a:r>
              <a:rPr lang="pl-PL" sz="2000" dirty="0"/>
              <a:t> </a:t>
            </a:r>
            <a:r>
              <a:rPr lang="pl-PL" sz="2000" dirty="0" err="1"/>
              <a:t>Hell</a:t>
            </a:r>
            <a:r>
              <a:rPr lang="pl-PL" sz="2000" dirty="0"/>
              <a:t>!)</a:t>
            </a:r>
          </a:p>
          <a:p>
            <a:r>
              <a:rPr lang="pl-PL" sz="2000" dirty="0" err="1"/>
              <a:t>Better</a:t>
            </a:r>
            <a:r>
              <a:rPr lang="pl-PL" sz="2000" dirty="0"/>
              <a:t> team-</a:t>
            </a:r>
            <a:r>
              <a:rPr lang="pl-PL" sz="2000" dirty="0" err="1"/>
              <a:t>based</a:t>
            </a:r>
            <a:r>
              <a:rPr lang="pl-PL" sz="2000" dirty="0"/>
              <a:t> development</a:t>
            </a:r>
          </a:p>
          <a:p>
            <a:r>
              <a:rPr lang="pl-PL" sz="2000" dirty="0"/>
              <a:t>Unit </a:t>
            </a:r>
            <a:r>
              <a:rPr lang="pl-PL" sz="2000" dirty="0" err="1"/>
              <a:t>tests</a:t>
            </a:r>
            <a:endParaRPr lang="pl-PL" sz="2000" dirty="0"/>
          </a:p>
          <a:p>
            <a:r>
              <a:rPr lang="pl-PL" sz="2000" dirty="0"/>
              <a:t>Source </a:t>
            </a:r>
            <a:r>
              <a:rPr lang="pl-PL" sz="2000" dirty="0" err="1"/>
              <a:t>control</a:t>
            </a:r>
            <a:endParaRPr lang="en-US" sz="2000" dirty="0"/>
          </a:p>
          <a:p>
            <a:pPr marL="0" indent="0">
              <a:buNone/>
            </a:pPr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647601" y="3219822"/>
            <a:ext cx="7848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/>
              <a:t>https://www.red-gate.com/simple-talk/sql/bi/scala-apache-spark-tandem-next-generation-etl-framework/</a:t>
            </a:r>
          </a:p>
        </p:txBody>
      </p:sp>
    </p:spTree>
    <p:extLst>
      <p:ext uri="{BB962C8B-B14F-4D97-AF65-F5344CB8AC3E}">
        <p14:creationId xmlns:p14="http://schemas.microsoft.com/office/powerpoint/2010/main" val="1537144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Instead</a:t>
            </a:r>
            <a:r>
              <a:rPr lang="pl-PL" dirty="0"/>
              <a:t> of </a:t>
            </a:r>
            <a:r>
              <a:rPr lang="pl-PL" dirty="0" err="1"/>
              <a:t>summary</a:t>
            </a:r>
            <a:r>
              <a:rPr lang="pl-PL" dirty="0"/>
              <a:t>	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91051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E2235CDF-EF62-486E-8EBB-310A2294A914}"/>
              </a:ext>
            </a:extLst>
          </p:cNvPr>
          <p:cNvSpPr/>
          <p:nvPr/>
        </p:nvSpPr>
        <p:spPr>
          <a:xfrm>
            <a:off x="1728030" y="3219822"/>
            <a:ext cx="5535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600" dirty="0"/>
              <a:t>Martin </a:t>
            </a:r>
            <a:r>
              <a:rPr lang="pl-PL" sz="1600" dirty="0" err="1"/>
              <a:t>Odersky</a:t>
            </a:r>
            <a:endParaRPr lang="pl-PL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3AEB1F-85ED-4AF8-94B1-B9110E38D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099" y="1089903"/>
            <a:ext cx="5383801" cy="166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40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63105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ED10D3-1D08-4A75-9ADA-285DC250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7544"/>
            <a:ext cx="4176464" cy="32769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A4FEE0-06F2-413E-A5A0-3EE2BE500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863" y="820962"/>
            <a:ext cx="4043716" cy="357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Why</a:t>
            </a:r>
            <a:r>
              <a:rPr lang="pl-PL" dirty="0"/>
              <a:t> Apache Spark?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Excellent</a:t>
            </a:r>
            <a:r>
              <a:rPr lang="pl-PL" sz="2000" dirty="0"/>
              <a:t> performance</a:t>
            </a:r>
          </a:p>
          <a:p>
            <a:r>
              <a:rPr lang="en-US" sz="2000" dirty="0"/>
              <a:t>Intuitive and concise </a:t>
            </a:r>
            <a:r>
              <a:rPr lang="pl-PL" sz="2000" dirty="0"/>
              <a:t>high-</a:t>
            </a:r>
            <a:r>
              <a:rPr lang="pl-PL" sz="2000" dirty="0" err="1"/>
              <a:t>level</a:t>
            </a:r>
            <a:r>
              <a:rPr lang="pl-PL" sz="2000" dirty="0"/>
              <a:t> </a:t>
            </a:r>
            <a:r>
              <a:rPr lang="pl-PL" sz="2000" dirty="0" err="1"/>
              <a:t>APIs</a:t>
            </a:r>
            <a:r>
              <a:rPr lang="pl-PL" sz="2000" dirty="0"/>
              <a:t> </a:t>
            </a:r>
            <a:r>
              <a:rPr lang="en-US" sz="2000" dirty="0"/>
              <a:t>in several languages</a:t>
            </a:r>
          </a:p>
          <a:p>
            <a:r>
              <a:rPr lang="pl-PL" sz="2000" dirty="0" err="1"/>
              <a:t>Runs</a:t>
            </a:r>
            <a:r>
              <a:rPr lang="pl-PL" sz="2000" dirty="0"/>
              <a:t> (</a:t>
            </a:r>
            <a:r>
              <a:rPr lang="pl-PL" sz="2000" dirty="0" err="1"/>
              <a:t>almost</a:t>
            </a:r>
            <a:r>
              <a:rPr lang="pl-PL" sz="2000" dirty="0"/>
              <a:t>) </a:t>
            </a:r>
            <a:r>
              <a:rPr lang="pl-PL" sz="2000" dirty="0" err="1"/>
              <a:t>everywhere</a:t>
            </a:r>
            <a:endParaRPr lang="pl-PL" sz="2000" dirty="0"/>
          </a:p>
          <a:p>
            <a:r>
              <a:rPr lang="pl-PL" sz="2000" dirty="0" err="1"/>
              <a:t>Generality</a:t>
            </a:r>
            <a:r>
              <a:rPr lang="pl-PL" sz="2000" dirty="0"/>
              <a:t> - c</a:t>
            </a:r>
            <a:r>
              <a:rPr lang="en-US" sz="2000" dirty="0" err="1"/>
              <a:t>ombine</a:t>
            </a:r>
            <a:r>
              <a:rPr lang="en-US" sz="2000" dirty="0"/>
              <a:t> </a:t>
            </a:r>
            <a:r>
              <a:rPr lang="pl-PL" sz="2000" dirty="0" err="1"/>
              <a:t>batch</a:t>
            </a:r>
            <a:r>
              <a:rPr lang="pl-PL" sz="2000" dirty="0"/>
              <a:t> </a:t>
            </a:r>
            <a:r>
              <a:rPr lang="pl-PL" sz="2000" dirty="0" err="1"/>
              <a:t>processing</a:t>
            </a:r>
            <a:r>
              <a:rPr lang="en-US" sz="2000" dirty="0"/>
              <a:t>, streaming, and </a:t>
            </a:r>
            <a:r>
              <a:rPr lang="pl-PL" sz="2000" dirty="0"/>
              <a:t>ML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9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 err="1"/>
              <a:t>Excellent</a:t>
            </a:r>
            <a:r>
              <a:rPr lang="pl-PL" dirty="0"/>
              <a:t> performance: 100TB Sort </a:t>
            </a:r>
            <a:r>
              <a:rPr lang="pl-PL" dirty="0" err="1"/>
              <a:t>Contest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755650" y="915566"/>
            <a:ext cx="7632700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>
              <a:solidFill>
                <a:srgbClr val="4D4D4D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F6559EE-F312-47BD-ADC1-567C579FD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04475"/>
              </p:ext>
            </p:extLst>
          </p:nvPr>
        </p:nvGraphicFramePr>
        <p:xfrm>
          <a:off x="755650" y="1039274"/>
          <a:ext cx="5803275" cy="23812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03425">
                  <a:extLst>
                    <a:ext uri="{9D8B030D-6E8A-4147-A177-3AD203B41FA5}">
                      <a16:colId xmlns:a16="http://schemas.microsoft.com/office/drawing/2014/main" val="4270031335"/>
                    </a:ext>
                  </a:extLst>
                </a:gridCol>
                <a:gridCol w="1539716">
                  <a:extLst>
                    <a:ext uri="{9D8B030D-6E8A-4147-A177-3AD203B41FA5}">
                      <a16:colId xmlns:a16="http://schemas.microsoft.com/office/drawing/2014/main" val="1840607761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2809361292"/>
                    </a:ext>
                  </a:extLst>
                </a:gridCol>
                <a:gridCol w="1130067">
                  <a:extLst>
                    <a:ext uri="{9D8B030D-6E8A-4147-A177-3AD203B41FA5}">
                      <a16:colId xmlns:a16="http://schemas.microsoft.com/office/drawing/2014/main" val="93184761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Hadoop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Spark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51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sng" strike="noStrike" dirty="0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World </a:t>
                      </a:r>
                      <a:r>
                        <a:rPr lang="pl-PL" sz="1100" u="sng" strike="noStrike" dirty="0" err="1">
                          <a:solidFill>
                            <a:schemeClr val="bg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Record</a:t>
                      </a:r>
                      <a:endParaRPr lang="pl-PL" sz="1100" b="1" i="0" u="sng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>
                          <a:solidFill>
                            <a:schemeClr val="bg1"/>
                          </a:solidFill>
                          <a:effectLst/>
                        </a:rPr>
                        <a:t>100 TB *</a:t>
                      </a:r>
                      <a:endParaRPr lang="pl-PL" sz="1100" b="1" i="0" u="none" strike="noStrike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 PB</a:t>
                      </a:r>
                      <a:endParaRPr lang="pl-PL" sz="1100" b="1" i="0" u="none" strike="noStrike" dirty="0">
                        <a:solidFill>
                          <a:schemeClr val="bg1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7D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384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100" u="none" strike="noStrike" dirty="0">
                          <a:effectLst/>
                        </a:rPr>
                        <a:t> </a:t>
                      </a:r>
                      <a:endParaRPr lang="pl-PL" sz="1100" b="1" i="0" u="none" strike="noStrike" dirty="0">
                        <a:solidFill>
                          <a:srgbClr val="FFFFFF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5129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Data </a:t>
                      </a:r>
                      <a:r>
                        <a:rPr lang="pl-PL" sz="1100" u="none" strike="noStrike" dirty="0" err="1">
                          <a:effectLst/>
                        </a:rPr>
                        <a:t>Size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102.5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100 TB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1000 TB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771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Elapsed</a:t>
                      </a:r>
                      <a:r>
                        <a:rPr lang="pl-PL" sz="1100" u="none" strike="noStrike" dirty="0">
                          <a:effectLst/>
                        </a:rPr>
                        <a:t> Time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72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234 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07194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Nodes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2100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206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190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22615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Cores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50400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6592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6080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2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# </a:t>
                      </a:r>
                      <a:r>
                        <a:rPr lang="pl-PL" sz="1100" u="none" strike="noStrike" dirty="0" err="1">
                          <a:effectLst/>
                        </a:rPr>
                        <a:t>Reducers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10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29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250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4819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1.42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4.27 TB/min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4.27 TB/min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1158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Rate</a:t>
                      </a:r>
                      <a:r>
                        <a:rPr lang="pl-PL" sz="1100" u="none" strike="noStrike" dirty="0">
                          <a:effectLst/>
                        </a:rPr>
                        <a:t>/</a:t>
                      </a:r>
                      <a:r>
                        <a:rPr lang="pl-PL" sz="1100" u="none" strike="noStrike" dirty="0" err="1">
                          <a:effectLst/>
                        </a:rPr>
                        <a:t>node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0.67 GB/min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20.7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22.5 GB/min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5863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Sort Benchmark </a:t>
                      </a:r>
                      <a:r>
                        <a:rPr lang="pl-PL" sz="1100" u="none" strike="noStrike" dirty="0" err="1">
                          <a:effectLst/>
                        </a:rPr>
                        <a:t>Daytona</a:t>
                      </a:r>
                      <a:r>
                        <a:rPr lang="pl-PL" sz="1100" u="none" strike="noStrike" dirty="0">
                          <a:effectLst/>
                        </a:rPr>
                        <a:t> </a:t>
                      </a:r>
                      <a:r>
                        <a:rPr lang="pl-PL" sz="1100" u="none" strike="noStrike" dirty="0" err="1">
                          <a:effectLst/>
                        </a:rPr>
                        <a:t>Rules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>
                          <a:effectLst/>
                        </a:rPr>
                        <a:t>Yes</a:t>
                      </a:r>
                      <a:endParaRPr lang="pl-PL" sz="1100" b="0" i="0" u="none" strike="noStrike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No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4326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Environment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 err="1">
                          <a:effectLst/>
                        </a:rPr>
                        <a:t>dedicated</a:t>
                      </a:r>
                      <a:r>
                        <a:rPr lang="pl-PL" sz="1100" u="none" strike="noStrike" dirty="0">
                          <a:effectLst/>
                        </a:rPr>
                        <a:t> data </a:t>
                      </a:r>
                      <a:r>
                        <a:rPr lang="pl-PL" sz="1100" u="none" strike="noStrike" dirty="0" err="1">
                          <a:effectLst/>
                        </a:rPr>
                        <a:t>center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l-PL" sz="1100" u="none" strike="noStrike" dirty="0">
                          <a:effectLst/>
                        </a:rPr>
                        <a:t>EC2 (i2.8xlarge)</a:t>
                      </a:r>
                      <a:endParaRPr lang="pl-PL" sz="1100" b="0" i="0" u="none" strike="noStrike" dirty="0">
                        <a:solidFill>
                          <a:srgbClr val="333333"/>
                        </a:solidFill>
                        <a:effectLst/>
                        <a:latin typeface="Source Sans Pro" panose="020B0503030403020204" pitchFamily="34" charset="0"/>
                      </a:endParaRPr>
                    </a:p>
                  </a:txBody>
                  <a:tcPr marL="9525" marR="9525" marT="9525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78872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634C7EA4-EC0B-460D-816D-448079A71CFE}"/>
              </a:ext>
            </a:extLst>
          </p:cNvPr>
          <p:cNvSpPr/>
          <p:nvPr/>
        </p:nvSpPr>
        <p:spPr>
          <a:xfrm>
            <a:off x="2619231" y="3572054"/>
            <a:ext cx="39396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900" dirty="0">
                <a:hlinkClick r:id="rId3"/>
              </a:rPr>
              <a:t>https://databricks.com/blog/2014/10/10/spark-petabyte-sort.html</a:t>
            </a:r>
            <a:endParaRPr lang="pl-PL" sz="900" dirty="0"/>
          </a:p>
        </p:txBody>
      </p:sp>
    </p:spTree>
    <p:extLst>
      <p:ext uri="{BB962C8B-B14F-4D97-AF65-F5344CB8AC3E}">
        <p14:creationId xmlns:p14="http://schemas.microsoft.com/office/powerpoint/2010/main" val="249031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Overflow</a:t>
            </a:r>
            <a:r>
              <a:rPr lang="pl-PL" dirty="0"/>
              <a:t> </a:t>
            </a:r>
            <a:r>
              <a:rPr lang="pl-PL" dirty="0" err="1"/>
              <a:t>Survey</a:t>
            </a:r>
            <a:r>
              <a:rPr lang="pl-PL" dirty="0"/>
              <a:t> 2018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CF8-6E92-461C-9677-30FBE98A7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728" y="843558"/>
            <a:ext cx="3852093" cy="422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Runs</a:t>
            </a:r>
            <a:r>
              <a:rPr lang="pl-PL" dirty="0"/>
              <a:t> (</a:t>
            </a:r>
            <a:r>
              <a:rPr lang="pl-PL" dirty="0" err="1"/>
              <a:t>almost</a:t>
            </a:r>
            <a:r>
              <a:rPr lang="pl-PL" dirty="0"/>
              <a:t>) </a:t>
            </a:r>
            <a:r>
              <a:rPr lang="pl-PL" dirty="0" err="1"/>
              <a:t>everywhere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3347864" y="915566"/>
            <a:ext cx="5040486" cy="3797624"/>
          </a:xfrm>
          <a:prstGeom prst="rect">
            <a:avLst/>
          </a:prstGeom>
        </p:spPr>
        <p:txBody>
          <a:bodyPr vert="horz" lIns="0" tIns="0" rIns="0" bIns="0" anchor="t"/>
          <a:lstStyle>
            <a:lvl1pPr marL="1651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accent1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302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53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604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165100" algn="l" defTabSz="914400" rtl="0" eaLnBrk="1" latinLnBrk="0" hangingPunct="1">
              <a:lnSpc>
                <a:spcPct val="140000"/>
              </a:lnSpc>
              <a:spcBef>
                <a:spcPts val="0"/>
              </a:spcBef>
              <a:buClr>
                <a:schemeClr val="bg2"/>
              </a:buClr>
              <a:buSzPct val="75000"/>
              <a:buFont typeface="Wingdings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000" dirty="0" err="1"/>
              <a:t>Hadoop</a:t>
            </a:r>
            <a:r>
              <a:rPr lang="pl-PL" sz="2000" dirty="0"/>
              <a:t> (HDFS) </a:t>
            </a:r>
            <a:r>
              <a:rPr lang="pl-PL" sz="2000" dirty="0" err="1"/>
              <a:t>clusters</a:t>
            </a:r>
            <a:endParaRPr lang="pl-PL" sz="2000" dirty="0"/>
          </a:p>
          <a:p>
            <a:r>
              <a:rPr lang="pl-PL" sz="2000" dirty="0" err="1"/>
              <a:t>HBase</a:t>
            </a:r>
            <a:r>
              <a:rPr lang="pl-PL" sz="2000" dirty="0"/>
              <a:t>, </a:t>
            </a:r>
            <a:r>
              <a:rPr lang="pl-PL" sz="2000" dirty="0" err="1"/>
              <a:t>integrate</a:t>
            </a:r>
            <a:r>
              <a:rPr lang="pl-PL" sz="2000" dirty="0"/>
              <a:t> </a:t>
            </a:r>
            <a:r>
              <a:rPr lang="pl-PL" sz="2000" dirty="0" err="1"/>
              <a:t>nicely</a:t>
            </a:r>
            <a:r>
              <a:rPr lang="pl-PL" sz="2000" dirty="0"/>
              <a:t> with </a:t>
            </a:r>
            <a:r>
              <a:rPr lang="pl-PL" sz="2000" dirty="0" err="1"/>
              <a:t>noSQL</a:t>
            </a:r>
            <a:endParaRPr lang="pl-PL" sz="2000" dirty="0"/>
          </a:p>
          <a:p>
            <a:r>
              <a:rPr lang="pl-PL" sz="2000" dirty="0"/>
              <a:t>From CSV to </a:t>
            </a:r>
            <a:r>
              <a:rPr lang="pl-PL" sz="2000" dirty="0" err="1"/>
              <a:t>Avro</a:t>
            </a:r>
            <a:r>
              <a:rPr lang="pl-PL" sz="2000" dirty="0"/>
              <a:t> and </a:t>
            </a:r>
            <a:r>
              <a:rPr lang="pl-PL" sz="2000" dirty="0" err="1"/>
              <a:t>Parquet</a:t>
            </a:r>
            <a:endParaRPr lang="pl-PL" sz="2000" dirty="0"/>
          </a:p>
          <a:p>
            <a:r>
              <a:rPr lang="en-US" sz="2000" dirty="0"/>
              <a:t>Deployed on </a:t>
            </a:r>
            <a:r>
              <a:rPr lang="pl-PL" sz="2000" dirty="0"/>
              <a:t>YARN/</a:t>
            </a:r>
            <a:r>
              <a:rPr lang="en-US" sz="2000" dirty="0"/>
              <a:t>Mesos</a:t>
            </a:r>
            <a:r>
              <a:rPr lang="pl-PL" sz="2000" dirty="0"/>
              <a:t> and </a:t>
            </a:r>
            <a:r>
              <a:rPr lang="en-US" sz="2000" dirty="0"/>
              <a:t>Docker</a:t>
            </a:r>
            <a:r>
              <a:rPr lang="pl-PL" sz="2000" dirty="0"/>
              <a:t>/</a:t>
            </a:r>
            <a:r>
              <a:rPr lang="pl-PL" sz="2000" dirty="0" err="1"/>
              <a:t>Kubernetes</a:t>
            </a:r>
            <a:r>
              <a:rPr lang="en-US" sz="2000" dirty="0"/>
              <a:t> across AWS and Azure</a:t>
            </a:r>
            <a:endParaRPr lang="pl-PL" sz="2000" dirty="0"/>
          </a:p>
          <a:p>
            <a:r>
              <a:rPr lang="pl-PL" sz="2000" dirty="0"/>
              <a:t>Development: Linux/Win/Mac</a:t>
            </a:r>
          </a:p>
          <a:p>
            <a:endParaRPr lang="pl-PL" sz="2000" dirty="0"/>
          </a:p>
          <a:p>
            <a:endParaRPr lang="pl-PL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122" name="Picture 2" descr="https://spark.apache.org/images/spark-runs-everywhere.png">
            <a:extLst>
              <a:ext uri="{FF2B5EF4-FFF2-40B4-BE49-F238E27FC236}">
                <a16:creationId xmlns:a16="http://schemas.microsoft.com/office/drawing/2014/main" id="{253339E8-24D2-409C-A5E7-EFD28F4FE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60" y="1071383"/>
            <a:ext cx="2991904" cy="315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0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High-</a:t>
            </a:r>
            <a:r>
              <a:rPr lang="pl-PL" dirty="0" err="1"/>
              <a:t>level</a:t>
            </a:r>
            <a:r>
              <a:rPr lang="pl-PL" dirty="0"/>
              <a:t> </a:t>
            </a:r>
            <a:r>
              <a:rPr lang="pl-PL" dirty="0" err="1"/>
              <a:t>APIs</a:t>
            </a:r>
            <a:r>
              <a:rPr lang="pl-PL" dirty="0"/>
              <a:t> </a:t>
            </a:r>
            <a:r>
              <a:rPr lang="en-US" dirty="0"/>
              <a:t>in several languages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64D9F-9CD0-467E-8F72-257570441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198880"/>
            <a:ext cx="6588224" cy="2419377"/>
          </a:xfrm>
          <a:prstGeom prst="rect">
            <a:avLst/>
          </a:prstGeom>
        </p:spPr>
      </p:pic>
      <p:pic>
        <p:nvPicPr>
          <p:cNvPr id="4098" name="Picture 2" descr="csharp logo">
            <a:extLst>
              <a:ext uri="{FF2B5EF4-FFF2-40B4-BE49-F238E27FC236}">
                <a16:creationId xmlns:a16="http://schemas.microsoft.com/office/drawing/2014/main" id="{439D4266-2C4A-4697-88C8-571C265E3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31888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640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r>
              <a:rPr lang="pl-PL" dirty="0" err="1"/>
              <a:t>Generality</a:t>
            </a:r>
            <a:endParaRPr lang="pl-P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6501B-7203-4C5E-B187-C4BF9027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05" y="1563638"/>
            <a:ext cx="3960440" cy="18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252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650" y="413693"/>
            <a:ext cx="7632700" cy="357857"/>
          </a:xfrm>
        </p:spPr>
        <p:txBody>
          <a:bodyPr/>
          <a:lstStyle/>
          <a:p>
            <a:br>
              <a:rPr lang="pl-PL" dirty="0"/>
            </a:br>
            <a:r>
              <a:rPr lang="pl-PL" dirty="0"/>
              <a:t>Apache Spark Architecture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7" name="TextBox 6"/>
          <p:cNvSpPr txBox="1"/>
          <p:nvPr/>
        </p:nvSpPr>
        <p:spPr>
          <a:xfrm>
            <a:off x="8859520" y="119888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24240" y="97536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40000"/>
              </a:lnSpc>
            </a:pPr>
            <a:endParaRPr lang="en-US" dirty="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6C735E-26BD-4FF5-92B6-016E4ACB8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926072"/>
            <a:ext cx="5602965" cy="359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686954"/>
      </p:ext>
    </p:extLst>
  </p:cSld>
  <p:clrMapOvr>
    <a:masterClrMapping/>
  </p:clrMapOvr>
</p:sld>
</file>

<file path=ppt/theme/theme1.xml><?xml version="1.0" encoding="utf-8"?>
<a:theme xmlns:a="http://schemas.openxmlformats.org/drawingml/2006/main" name="Objectivity PowerPoint Template - Neue">
  <a:themeElements>
    <a:clrScheme name="Custom 1">
      <a:dk1>
        <a:srgbClr val="4D4D4D"/>
      </a:dk1>
      <a:lt1>
        <a:srgbClr val="FFFFFF"/>
      </a:lt1>
      <a:dk2>
        <a:srgbClr val="8C8C8C"/>
      </a:dk2>
      <a:lt2>
        <a:srgbClr val="B3B3B3"/>
      </a:lt2>
      <a:accent1>
        <a:srgbClr val="007DBA"/>
      </a:accent1>
      <a:accent2>
        <a:srgbClr val="FF7F32"/>
      </a:accent2>
      <a:accent3>
        <a:srgbClr val="003594"/>
      </a:accent3>
      <a:accent4>
        <a:srgbClr val="6FB9DE"/>
      </a:accent4>
      <a:accent5>
        <a:srgbClr val="E5E5E5"/>
      </a:accent5>
      <a:accent6>
        <a:srgbClr val="F3F3F0"/>
      </a:accent6>
      <a:hlink>
        <a:srgbClr val="FF7F32"/>
      </a:hlink>
      <a:folHlink>
        <a:srgbClr val="003594"/>
      </a:folHlink>
    </a:clrScheme>
    <a:fontScheme name="Objectivity Theme">
      <a:majorFont>
        <a:latin typeface="PT Sans"/>
        <a:ea typeface=""/>
        <a:cs typeface=""/>
      </a:majorFont>
      <a:minorFont>
        <a:latin typeface="PT Sans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lnSpc>
            <a:spcPct val="140000"/>
          </a:lnSpc>
          <a:defRPr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898C4B86-B1F0-4582-BFD1-F32A6EB7E6C4}" vid="{0F254009-3C41-4B3D-A46F-A5EF7AD71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5700F8113EE4489F80B9033377C718" ma:contentTypeVersion="19" ma:contentTypeDescription="Create a new document." ma:contentTypeScope="" ma:versionID="8d67101e943c232340b05bc442984c99">
  <xsd:schema xmlns:xsd="http://www.w3.org/2001/XMLSchema" xmlns:xs="http://www.w3.org/2001/XMLSchema" xmlns:p="http://schemas.microsoft.com/office/2006/metadata/properties" xmlns:ns1="http://schemas.microsoft.com/sharepoint/v3" xmlns:ns2="3708c738-35ee-46ab-80c7-a8ab2419782e" xmlns:ns3="b6c8aff7-8255-4849-b8e8-fa486e1a95ad" xmlns:ns4="cb0eccee-0f77-49ec-991a-9389dd455cd9" targetNamespace="http://schemas.microsoft.com/office/2006/metadata/properties" ma:root="true" ma:fieldsID="9ddce169edf252f70c1f33ba5a2d8d15" ns1:_="" ns2:_="" ns3:_="" ns4:_="">
    <xsd:import namespace="http://schemas.microsoft.com/sharepoint/v3"/>
    <xsd:import namespace="3708c738-35ee-46ab-80c7-a8ab2419782e"/>
    <xsd:import namespace="b6c8aff7-8255-4849-b8e8-fa486e1a95ad"/>
    <xsd:import namespace="cb0eccee-0f77-49ec-991a-9389dd455c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  <xsd:element ref="ns3:LastSharedByUser" minOccurs="0"/>
                <xsd:element ref="ns3:LastSharedByTime" minOccurs="0"/>
                <xsd:element ref="ns2:_dlc_DocId" minOccurs="0"/>
                <xsd:element ref="ns2:_dlc_DocIdUrl" minOccurs="0"/>
                <xsd:element ref="ns2:_dlc_DocIdPersistId" minOccurs="0"/>
                <xsd:element ref="ns4:MediaServiceMetadata" minOccurs="0"/>
                <xsd:element ref="ns4:MediaServiceFastMetadata" minOccurs="0"/>
                <xsd:element ref="ns4:Tags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08c738-35ee-46ab-80c7-a8ab2419782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6b4d70e-a912-429d-b3de-154db667bdbe}" ma:internalName="TaxCatchAll" ma:showField="CatchAllData" ma:web="3708c738-35ee-46ab-80c7-a8ab241978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8aff7-8255-4849-b8e8-fa486e1a95ad" elementFormDefault="qualified">
    <xsd:import namespace="http://schemas.microsoft.com/office/2006/documentManagement/types"/>
    <xsd:import namespace="http://schemas.microsoft.com/office/infopath/2007/PartnerControls"/>
    <xsd:element name="LastSharedByUser" ma:index="12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3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0eccee-0f77-49ec-991a-9389dd455c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7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Tags" ma:index="19" nillable="true" ma:displayName="Tags" ma:internalName="Tag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Template proposal"/>
                        <xsd:enumeration value="Example 2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_dlc_DocId xmlns="3708c738-35ee-46ab-80c7-a8ab2419782e">OBSS-2049071821-626200</_dlc_DocId>
    <_dlc_DocIdUrl xmlns="3708c738-35ee-46ab-80c7-a8ab2419782e">
      <Url>https://obss.sharepoint.com/guilds/bids/_layouts/15/DocIdRedir.aspx?ID=OBSS-2049071821-626200</Url>
      <Description>OBSS-2049071821-626200</Description>
    </_dlc_DocIdUrl>
    <TaxCatchAll xmlns="3708c738-35ee-46ab-80c7-a8ab2419782e"/>
    <Tags xmlns="cb0eccee-0f77-49ec-991a-9389dd455cd9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9C3D11A-0D75-4D0F-B6FB-7E9079733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708c738-35ee-46ab-80c7-a8ab2419782e"/>
    <ds:schemaRef ds:uri="b6c8aff7-8255-4849-b8e8-fa486e1a95ad"/>
    <ds:schemaRef ds:uri="cb0eccee-0f77-49ec-991a-9389dd455c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053F735-BAB9-4147-90B7-05A70263931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708c738-35ee-46ab-80c7-a8ab2419782e"/>
    <ds:schemaRef ds:uri="cb0eccee-0f77-49ec-991a-9389dd455cd9"/>
  </ds:schemaRefs>
</ds:datastoreItem>
</file>

<file path=customXml/itemProps3.xml><?xml version="1.0" encoding="utf-8"?>
<ds:datastoreItem xmlns:ds="http://schemas.openxmlformats.org/officeDocument/2006/customXml" ds:itemID="{47D6E47B-A0F9-4A9A-A856-AFB8DF7B275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971A6D6-1C30-4849-8471-7486F20BE09D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Objectivity PowerPoint Template - Neue.potx</Template>
  <TotalTime>19652</TotalTime>
  <Words>1500</Words>
  <Application>Microsoft Office PowerPoint</Application>
  <PresentationFormat>On-screen Show (16:9)</PresentationFormat>
  <Paragraphs>183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Courier New</vt:lpstr>
      <vt:lpstr>PT Sans</vt:lpstr>
      <vt:lpstr>Source Sans Pro</vt:lpstr>
      <vt:lpstr>Wingdings</vt:lpstr>
      <vt:lpstr>Objectivity PowerPoint Template - Neue</vt:lpstr>
      <vt:lpstr>Apache Spark and Scala in Tandem</vt:lpstr>
      <vt:lpstr>Apache Spark</vt:lpstr>
      <vt:lpstr>Why Apache Spark?</vt:lpstr>
      <vt:lpstr> Excellent performance: 100TB Sort Contest</vt:lpstr>
      <vt:lpstr>Stack Overflow Survey 2018</vt:lpstr>
      <vt:lpstr>Runs (almost) everywhere</vt:lpstr>
      <vt:lpstr> High-level APIs in several languages</vt:lpstr>
      <vt:lpstr>Generality</vt:lpstr>
      <vt:lpstr> Apache Spark Architecture</vt:lpstr>
      <vt:lpstr> Apache Spark APIs</vt:lpstr>
      <vt:lpstr> Transformations and Actions</vt:lpstr>
      <vt:lpstr>Scala</vt:lpstr>
      <vt:lpstr>Why Scala for Spark?</vt:lpstr>
      <vt:lpstr>Why not Scala for Spark?</vt:lpstr>
      <vt:lpstr>Just enough Scala for Spark</vt:lpstr>
      <vt:lpstr>Scala: case class</vt:lpstr>
      <vt:lpstr>Scala: function as a first class citizien</vt:lpstr>
      <vt:lpstr>Scala: Pattern matching</vt:lpstr>
      <vt:lpstr>Scala: collections</vt:lpstr>
      <vt:lpstr>Scala: collections</vt:lpstr>
      <vt:lpstr>Next-gen ETL? </vt:lpstr>
      <vt:lpstr>Instead of summary </vt:lpstr>
      <vt:lpstr>Stack overflow survey 2018</vt:lpstr>
    </vt:vector>
  </TitlesOfParts>
  <Manager/>
  <Company>Objectivity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Objectivity Communication Team</dc:creator>
  <cp:keywords/>
  <dc:description/>
  <cp:lastModifiedBy>Krzysztof Stanaszek</cp:lastModifiedBy>
  <cp:revision>219</cp:revision>
  <dcterms:created xsi:type="dcterms:W3CDTF">2014-02-21T11:11:51Z</dcterms:created>
  <dcterms:modified xsi:type="dcterms:W3CDTF">2019-01-23T19:09:28Z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0x0101004C5700F8113EE4489F80B9033377C718</vt:lpwstr>
  </property>
  <property fmtid="{D5CDD505-2E9C-101B-9397-08002B2CF9AE}" pid="3" name="_dlc_DocIdItemGuid">
    <vt:lpwstr>f854f42d-9acc-42c4-912a-18468961f13d</vt:lpwstr>
  </property>
</Properties>
</file>