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4" r:id="rId14"/>
    <p:sldId id="283" r:id="rId15"/>
    <p:sldId id="285" r:id="rId16"/>
    <p:sldId id="279" r:id="rId17"/>
    <p:sldId id="286" r:id="rId18"/>
    <p:sldId id="287" r:id="rId19"/>
    <p:sldId id="288" r:id="rId20"/>
    <p:sldId id="289" r:id="rId21"/>
    <p:sldId id="301" r:id="rId22"/>
    <p:sldId id="302" r:id="rId23"/>
    <p:sldId id="296" r:id="rId24"/>
    <p:sldId id="292" r:id="rId25"/>
    <p:sldId id="294" r:id="rId26"/>
    <p:sldId id="291" r:id="rId27"/>
    <p:sldId id="293" r:id="rId28"/>
    <p:sldId id="300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6" autoAdjust="0"/>
    <p:restoredTop sz="53287" autoAdjust="0"/>
  </p:normalViewPr>
  <p:slideViewPr>
    <p:cSldViewPr>
      <p:cViewPr varScale="1">
        <p:scale>
          <a:sx n="84" d="100"/>
          <a:sy n="84" d="100"/>
        </p:scale>
        <p:origin x="1962" y="72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9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Jeśli będą pytania, to proszę na końcu, gdyż chciałbym wiedzieć ile czasu potrzebuję na samą prezentacje i demo, aby zdążyć.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niezmienna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zasób maszyn ma klastrze) na całym klastrze, dzięki czemu może być równolegle przetwarzania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dostępna,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wysyłała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transformacje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Scala/Java bardziej dla software </a:t>
            </a:r>
            <a:r>
              <a:rPr lang="pl-PL" b="1" dirty="0" err="1"/>
              <a:t>engineerów</a:t>
            </a:r>
            <a:r>
              <a:rPr lang="pl-PL" b="1" dirty="0"/>
              <a:t>. </a:t>
            </a:r>
            <a:r>
              <a:rPr lang="pl-PL" b="1" dirty="0" err="1"/>
              <a:t>Python</a:t>
            </a:r>
            <a:r>
              <a:rPr lang="pl-PL" b="1" dirty="0"/>
              <a:t>/R bardziej dla data </a:t>
            </a:r>
            <a:r>
              <a:rPr lang="pl-PL" b="1" dirty="0" err="1"/>
              <a:t>scientistów</a:t>
            </a:r>
            <a:r>
              <a:rPr lang="pl-PL" b="1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b="1" dirty="0"/>
              <a:t>Scala </a:t>
            </a:r>
            <a:r>
              <a:rPr lang="pl-PL" b="1" dirty="0"/>
              <a:t>nie jest doskonała, jak każdy język. </a:t>
            </a:r>
            <a:r>
              <a:rPr lang="pl-PL" dirty="0"/>
              <a:t>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monady, </a:t>
            </a:r>
            <a:r>
              <a:rPr lang="pl-PL" dirty="0" err="1"/>
              <a:t>infix</a:t>
            </a:r>
            <a:r>
              <a:rPr lang="pl-PL" dirty="0"/>
              <a:t> </a:t>
            </a:r>
            <a:r>
              <a:rPr lang="pl-PL" dirty="0" err="1"/>
              <a:t>notation</a:t>
            </a:r>
            <a:r>
              <a:rPr lang="pl-PL" dirty="0"/>
              <a:t> czy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Case classes</a:t>
            </a:r>
            <a:r>
              <a:rPr lang="pl-PL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Immutable by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Companion object and factory methods out of the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Implicitly equip the class with meaningful </a:t>
            </a:r>
            <a:r>
              <a:rPr lang="en-GB" sz="1200" i="1" dirty="0" err="1"/>
              <a:t>toString</a:t>
            </a:r>
            <a:r>
              <a:rPr lang="en-GB" sz="1200" dirty="0"/>
              <a:t>, </a:t>
            </a:r>
            <a:r>
              <a:rPr lang="en-GB" sz="1200" i="1" dirty="0"/>
              <a:t>equals</a:t>
            </a:r>
            <a:r>
              <a:rPr lang="en-GB" sz="1200" dirty="0"/>
              <a:t> and </a:t>
            </a:r>
            <a:r>
              <a:rPr lang="en-GB" sz="1200" i="1" dirty="0" err="1"/>
              <a:t>hashCode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Ability to be deconstructed with pattern matching.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Perfect for structural 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Nicely integrates with Spark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P</a:t>
            </a:r>
            <a:r>
              <a:rPr lang="en-US" sz="1200" b="1" dirty="0" err="1"/>
              <a:t>attern</a:t>
            </a:r>
            <a:r>
              <a:rPr lang="en-US" sz="1200" b="1" dirty="0"/>
              <a:t> matching</a:t>
            </a:r>
            <a:r>
              <a:rPr lang="pl-PL" sz="1200" b="1" dirty="0"/>
              <a:t> </a:t>
            </a:r>
            <a:r>
              <a:rPr lang="pl-PL" sz="1200" dirty="0"/>
              <a:t>- </a:t>
            </a:r>
            <a:r>
              <a:rPr lang="en-US" sz="1200" dirty="0"/>
              <a:t>„switch” on steroids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Match against class hierarchies, sequences, and case classes</a:t>
            </a:r>
            <a:r>
              <a:rPr lang="pl-PL" sz="1200" dirty="0"/>
              <a:t>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Patterns everywhere</a:t>
            </a:r>
            <a:r>
              <a:rPr lang="pl-PL" sz="1200" dirty="0"/>
              <a:t> (</a:t>
            </a:r>
            <a:r>
              <a:rPr lang="pl-PL" sz="1200" b="0" dirty="0"/>
              <a:t>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;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Very powerful in Spark transformations</a:t>
            </a:r>
            <a:endParaRPr lang="pl-P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dirty="0"/>
          </a:p>
          <a:p>
            <a:r>
              <a:rPr lang="en-US" sz="1200" b="1" dirty="0"/>
              <a:t>Function</a:t>
            </a:r>
            <a:r>
              <a:rPr lang="pl-PL" sz="1200" b="1" dirty="0"/>
              <a:t> as </a:t>
            </a:r>
            <a:r>
              <a:rPr lang="pl-PL" sz="1200" b="1"/>
              <a:t>f</a:t>
            </a:r>
            <a:r>
              <a:rPr lang="pl-PL" b="1"/>
              <a:t>irst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pl-PL" b="1" dirty="0"/>
          </a:p>
          <a:p>
            <a:r>
              <a:rPr lang="pl-PL" sz="1200" b="1" dirty="0"/>
              <a:t>C</a:t>
            </a:r>
            <a:r>
              <a:rPr lang="en-US" sz="1200" b="1" dirty="0" err="1"/>
              <a:t>ollection</a:t>
            </a:r>
            <a:r>
              <a:rPr lang="pl-PL" sz="1200" b="1" dirty="0"/>
              <a:t>s </a:t>
            </a:r>
            <a:r>
              <a:rPr lang="pl-PL" sz="1200" b="0" dirty="0"/>
              <a:t>- p</a:t>
            </a:r>
            <a:r>
              <a:rPr lang="en-US" sz="1200" dirty="0" err="1"/>
              <a:t>lethora</a:t>
            </a:r>
            <a:r>
              <a:rPr lang="en-US" sz="1200" dirty="0"/>
              <a:t> of types: immutable and mutable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Wide range of operations making your life easy dealing with any kind of data.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. the List </a:t>
            </a:r>
            <a:r>
              <a:rPr lang="pl-PL" sz="1200" dirty="0" err="1"/>
              <a:t>contains</a:t>
            </a:r>
            <a:r>
              <a:rPr lang="pl-PL" sz="1200" dirty="0"/>
              <a:t> </a:t>
            </a:r>
            <a:r>
              <a:rPr lang="pl-PL" sz="1200" dirty="0" err="1"/>
              <a:t>more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200 </a:t>
            </a:r>
            <a:r>
              <a:rPr lang="pl-PL" sz="1200" dirty="0" err="1"/>
              <a:t>methods</a:t>
            </a:r>
            <a:r>
              <a:rPr lang="pl-PL" sz="1200" dirty="0"/>
              <a:t>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Nicely mixes with Spark thanks to </a:t>
            </a:r>
            <a:r>
              <a:rPr lang="en-US" sz="1200" i="1" dirty="0" err="1"/>
              <a:t>implicits</a:t>
            </a: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Extremely utilized by Spark internals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„Spark - The Ultimate Scala Collections” </a:t>
            </a:r>
            <a:r>
              <a:rPr lang="pl-PL" sz="1200" dirty="0"/>
              <a:t> - </a:t>
            </a:r>
            <a:r>
              <a:rPr lang="en-US" sz="1200" dirty="0"/>
              <a:t>Martin </a:t>
            </a:r>
            <a:r>
              <a:rPr lang="en-US" sz="1200" dirty="0" err="1"/>
              <a:t>Odersky</a:t>
            </a:r>
            <a:endParaRPr lang="en-US" sz="1200" dirty="0"/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586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fast and general engine for distributed large-scale data processing.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cluster resource management system that provides efficient resource isolation and sharing across distributed applications.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distributed highly available database designed to handle large amounts of data across multiple datacenters.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r>
              <a:rPr lang="pl-PL" dirty="0"/>
              <a:t>Krótko o doświadczeniach z każdą technologią w naszej firmie.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endParaRPr lang="pl-PL" sz="12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otrzymuje korzyści z optymalizacji na niższym poziomie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Polyglot programming mode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152747"/>
            <a:ext cx="4680520" cy="171881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A72E06C-3AEF-4BF5-ACE8-28575FF28535}"/>
              </a:ext>
            </a:extLst>
          </p:cNvPr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High-level APIs in several languages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 and access to the latest features of Spark</a:t>
            </a:r>
          </a:p>
          <a:p>
            <a:r>
              <a:rPr lang="en-US" sz="2000" dirty="0"/>
              <a:t>Immutable data structures</a:t>
            </a:r>
          </a:p>
          <a:p>
            <a:r>
              <a:rPr lang="en-US" sz="2000" dirty="0"/>
              <a:t>Type safety and inference</a:t>
            </a:r>
          </a:p>
          <a:p>
            <a:r>
              <a:rPr lang="en-US" sz="2000" dirty="0"/>
              <a:t>Concise, expressive code</a:t>
            </a:r>
          </a:p>
          <a:p>
            <a:r>
              <a:rPr lang="en-US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Libraries</a:t>
            </a:r>
          </a:p>
          <a:p>
            <a:r>
              <a:rPr lang="en-US" sz="2000" dirty="0"/>
              <a:t>Niche language with advanced features</a:t>
            </a:r>
          </a:p>
          <a:p>
            <a:pPr lvl="1"/>
            <a:r>
              <a:rPr lang="en-US" sz="2000" dirty="0"/>
              <a:t>Monadic composition</a:t>
            </a:r>
          </a:p>
          <a:p>
            <a:pPr lvl="1"/>
            <a:r>
              <a:rPr lang="en-US" sz="2000" dirty="0"/>
              <a:t>Infix notation</a:t>
            </a:r>
          </a:p>
          <a:p>
            <a:pPr lvl="1"/>
            <a:r>
              <a:rPr lang="en-US" sz="2000" dirty="0" err="1"/>
              <a:t>Lineralization</a:t>
            </a:r>
            <a:endParaRPr lang="en-US" sz="2000" dirty="0"/>
          </a:p>
          <a:p>
            <a:pPr lvl="1"/>
            <a:r>
              <a:rPr lang="en-US" sz="2000" dirty="0"/>
              <a:t>… to name a few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  <a:r>
              <a:rPr lang="pl-PL" sz="2000" dirty="0"/>
              <a:t> and p</a:t>
            </a:r>
            <a:r>
              <a:rPr lang="en-US" sz="2000" dirty="0" err="1"/>
              <a:t>attern</a:t>
            </a:r>
            <a:r>
              <a:rPr lang="en-US" sz="2000" dirty="0"/>
              <a:t>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918" y="2392821"/>
            <a:ext cx="1476164" cy="3578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942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73663"/>
            <a:ext cx="7632700" cy="357857"/>
          </a:xfrm>
        </p:spPr>
        <p:txBody>
          <a:bodyPr/>
          <a:lstStyle/>
          <a:p>
            <a:r>
              <a:rPr lang="en-US" dirty="0"/>
              <a:t>One Ring to rule them 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EAADA-B3B8-4AB5-854E-F6A835A7C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14868"/>
            <a:ext cx="11032628" cy="55163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19354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  <a:endParaRPr lang="pl-PL" sz="2000" dirty="0"/>
          </a:p>
          <a:p>
            <a:r>
              <a:rPr lang="en-GB" sz="2000" dirty="0"/>
              <a:t>Polyglot programming mode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24" y="1587760"/>
            <a:ext cx="2553859" cy="26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659817" y="861339"/>
            <a:ext cx="8001023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Scales from “small data” on a laptop to “‘big data” on a cluster</a:t>
            </a:r>
          </a:p>
          <a:p>
            <a:r>
              <a:rPr lang="en-US" sz="2000" dirty="0"/>
              <a:t>Integrates nicely with NoSQL (HBase, Cassandra)</a:t>
            </a:r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Hosted on 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3F735-BAB9-4147-90B7-05A702639313}">
  <ds:schemaRefs>
    <ds:schemaRef ds:uri="http://schemas.microsoft.com/office/infopath/2007/PartnerControls"/>
    <ds:schemaRef ds:uri="http://schemas.microsoft.com/office/2006/metadata/properties"/>
    <ds:schemaRef ds:uri="b6c8aff7-8255-4849-b8e8-fa486e1a95ad"/>
    <ds:schemaRef ds:uri="http://schemas.microsoft.com/sharepoint/v3"/>
    <ds:schemaRef ds:uri="3708c738-35ee-46ab-80c7-a8ab2419782e"/>
    <ds:schemaRef ds:uri="http://schemas.microsoft.com/office/2006/documentManagement/types"/>
    <ds:schemaRef ds:uri="http://schemas.openxmlformats.org/package/2006/metadata/core-properties"/>
    <ds:schemaRef ds:uri="cb0eccee-0f77-49ec-991a-9389dd455cd9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27076</TotalTime>
  <Words>2964</Words>
  <Application>Microsoft Office PowerPoint</Application>
  <PresentationFormat>On-screen Show (16:9)</PresentationFormat>
  <Paragraphs>359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Architecture</vt:lpstr>
      <vt:lpstr> Apache Spark APIs</vt:lpstr>
      <vt:lpstr> Transformations and Actions</vt:lpstr>
      <vt:lpstr>Polyglot programming mode</vt:lpstr>
      <vt:lpstr>Scala</vt:lpstr>
      <vt:lpstr>Why Scala for Spark?</vt:lpstr>
      <vt:lpstr>Why not Scala for Spark?</vt:lpstr>
      <vt:lpstr>Just enough Scala for Spark</vt:lpstr>
      <vt:lpstr>Demo time!</vt:lpstr>
      <vt:lpstr>Thank you</vt:lpstr>
      <vt:lpstr>One Ring to rule them all</vt:lpstr>
      <vt:lpstr>Scala: function as a first class citizen</vt:lpstr>
      <vt:lpstr>Scala: collections</vt:lpstr>
      <vt:lpstr>Scala: case classes</vt:lpstr>
      <vt:lpstr>Scala: pattern matching</vt:lpstr>
      <vt:lpstr>scala.collection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543</cp:revision>
  <dcterms:created xsi:type="dcterms:W3CDTF">2014-02-21T11:11:51Z</dcterms:created>
  <dcterms:modified xsi:type="dcterms:W3CDTF">2019-02-06T15:34:34Z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