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9"/>
  </p:notesMasterIdLst>
  <p:handoutMasterIdLst>
    <p:handoutMasterId r:id="rId30"/>
  </p:handoutMasterIdLst>
  <p:sldIdLst>
    <p:sldId id="258" r:id="rId6"/>
    <p:sldId id="273" r:id="rId7"/>
    <p:sldId id="277" r:id="rId8"/>
    <p:sldId id="278" r:id="rId9"/>
    <p:sldId id="276" r:id="rId10"/>
    <p:sldId id="281" r:id="rId11"/>
    <p:sldId id="279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3" r:id="rId22"/>
    <p:sldId id="292" r:id="rId23"/>
    <p:sldId id="294" r:id="rId24"/>
    <p:sldId id="295" r:id="rId25"/>
    <p:sldId id="290" r:id="rId26"/>
    <p:sldId id="296" r:id="rId27"/>
    <p:sldId id="275" r:id="rId2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67940" autoAdjust="0"/>
  </p:normalViewPr>
  <p:slideViewPr>
    <p:cSldViewPr>
      <p:cViewPr varScale="1">
        <p:scale>
          <a:sx n="107" d="100"/>
          <a:sy n="107" d="100"/>
        </p:scale>
        <p:origin x="1284" y="96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24.01.2019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24.01.2019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Doświadczenia jakie mamy w naszej firmie</a:t>
            </a:r>
          </a:p>
          <a:p>
            <a:pPr marL="171450" indent="-171450">
              <a:buFontTx/>
              <a:buChar char="-"/>
            </a:pPr>
            <a:r>
              <a:rPr lang="pl-PL" dirty="0"/>
              <a:t>Co to jest akronim ETL –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</a:t>
            </a:r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</a:t>
            </a:r>
            <a:r>
              <a:rPr lang="pl-PL" dirty="0" err="1"/>
              <a:t>prówaniu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processing,</a:t>
            </a:r>
            <a:endParaRPr lang="pl-PL" dirty="0"/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This elevates your productivity and makes it easier to imagine a design approach and then write it down without having to translate the idea to a less flexible API that reflects idiomatic language constraints. (You'll see this in action as we go.)</a:t>
            </a:r>
            <a:endParaRPr lang="pl-PL" dirty="0"/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</a:t>
            </a:r>
            <a:r>
              <a:rPr lang="pl-PL" dirty="0"/>
              <a:t>nie jest doskonała, jak każdy język. 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</a:t>
            </a:r>
            <a:r>
              <a:rPr lang="pl-PL" dirty="0" err="1"/>
              <a:t>elemtów</a:t>
            </a:r>
            <a:r>
              <a:rPr lang="pl-PL" dirty="0"/>
              <a:t>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classes are Scala’s way to allow pattern matching on objects without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requiring a large amount of boilerplate.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all you need to do is add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case keyword to each class that you want to be pattern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CaseClasses</a:t>
            </a:r>
            <a:r>
              <a:rPr lang="pl-PL" dirty="0"/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App</a:t>
            </a:r>
            <a:r>
              <a:rPr lang="pl-PL" dirty="0"/>
              <a:t> {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 err="1"/>
              <a:t>Character</a:t>
            </a:r>
            <a:r>
              <a:rPr lang="pl-PL" dirty="0"/>
              <a:t>(</a:t>
            </a:r>
            <a:r>
              <a:rPr lang="pl-PL" dirty="0" err="1"/>
              <a:t>PrimaryName</a:t>
            </a:r>
            <a:r>
              <a:rPr lang="pl-PL" dirty="0"/>
              <a:t>: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 </a:t>
            </a:r>
            <a:r>
              <a:rPr lang="pl-PL" dirty="0" err="1"/>
              <a:t>isbThief</a:t>
            </a:r>
            <a:r>
              <a:rPr lang="pl-PL" dirty="0"/>
              <a:t>: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}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pl-PL" dirty="0"/>
              <a:t>=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Frodo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Baggins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dirty="0"/>
              <a:t>)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/>
              <a:t>=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dirty="0"/>
              <a:t>{</a:t>
            </a:r>
            <a:br>
              <a:rPr lang="pl-PL" dirty="0"/>
            </a:br>
            <a:r>
              <a:rPr lang="pl-PL" dirty="0"/>
              <a:t>  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pl-PL" dirty="0"/>
              <a:t>) =&gt;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pl-PL" dirty="0" err="1"/>
              <a:t>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thief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i="1" dirty="0" err="1">
                <a:effectLst/>
              </a:rPr>
              <a:t>Character</a:t>
            </a:r>
            <a:r>
              <a:rPr lang="pl-PL" dirty="0"/>
              <a:t>(x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dirty="0"/>
              <a:t>) =&gt;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pl-PL" dirty="0" err="1"/>
              <a:t>x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thief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l-PL" dirty="0"/>
              <a:t>}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</a:t>
            </a:r>
            <a:r>
              <a:rPr lang="pl-PL" i="1" dirty="0" err="1">
                <a:effectLst/>
              </a:rPr>
              <a:t>println</a:t>
            </a:r>
            <a:r>
              <a:rPr lang="pl-PL" dirty="0"/>
              <a:t>(</a:t>
            </a:r>
            <a:r>
              <a:rPr lang="pl-PL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</a:t>
            </a:r>
            <a:r>
              <a:rPr lang="pl-PL" dirty="0"/>
              <a:t>)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First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citizien</a:t>
            </a:r>
            <a:r>
              <a:rPr lang="pl-PL" dirty="0"/>
              <a:t> – </a:t>
            </a:r>
            <a:r>
              <a:rPr lang="pl-PL" dirty="0" err="1"/>
              <a:t>sa</a:t>
            </a:r>
            <a:r>
              <a:rPr lang="pl-PL" dirty="0"/>
              <a:t> wszechobecne, nie są tylko </a:t>
            </a:r>
            <a:r>
              <a:rPr lang="pl-PL" dirty="0" err="1"/>
              <a:t>delarowane</a:t>
            </a:r>
            <a:r>
              <a:rPr lang="pl-PL" dirty="0"/>
              <a:t> i wykonywane ale mogą być </a:t>
            </a:r>
            <a:r>
              <a:rPr lang="pl-PL" dirty="0" err="1"/>
              <a:t>uzyte</a:t>
            </a:r>
            <a:r>
              <a:rPr lang="pl-PL" dirty="0"/>
              <a:t> jako po </a:t>
            </a:r>
            <a:r>
              <a:rPr lang="pl-PL" dirty="0" err="1"/>
              <a:t>prstu</a:t>
            </a:r>
            <a:r>
              <a:rPr lang="pl-PL" dirty="0"/>
              <a:t> typ danych.</a:t>
            </a:r>
          </a:p>
          <a:p>
            <a:r>
              <a:rPr lang="pl-PL" dirty="0"/>
              <a:t>Mogą wiec być </a:t>
            </a:r>
            <a:r>
              <a:rPr lang="pl-PL" dirty="0" err="1"/>
              <a:t>zdefinowane</a:t>
            </a:r>
            <a:r>
              <a:rPr lang="pl-PL" dirty="0"/>
              <a:t>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 </a:t>
            </a:r>
            <a:r>
              <a:rPr lang="pl-PL" dirty="0" err="1"/>
              <a:t>javascirpt</a:t>
            </a:r>
            <a:r>
              <a:rPr lang="pl-PL" dirty="0"/>
              <a:t> jako </a:t>
            </a:r>
            <a:r>
              <a:rPr lang="pl-PL" dirty="0" err="1"/>
              <a:t>lampda</a:t>
            </a:r>
            <a:r>
              <a:rPr lang="pl-PL" dirty="0"/>
              <a:t>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</a:t>
            </a:r>
            <a:r>
              <a:rPr lang="pl-PL" dirty="0" err="1"/>
              <a:t>uzyte</a:t>
            </a:r>
            <a:r>
              <a:rPr lang="pl-PL" dirty="0"/>
              <a:t> jako </a:t>
            </a:r>
            <a:r>
              <a:rPr lang="pl-PL" dirty="0" err="1"/>
              <a:t>paramter</a:t>
            </a:r>
            <a:r>
              <a:rPr lang="pl-PL" dirty="0"/>
              <a:t> do innej funkcji bądź nawet zwrócone z innej funkcji.</a:t>
            </a:r>
          </a:p>
          <a:p>
            <a:r>
              <a:rPr lang="pl-PL" dirty="0" err="1"/>
              <a:t>Pure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dirty="0"/>
              <a:t>High-order </a:t>
            </a:r>
            <a:r>
              <a:rPr lang="pl-PL" dirty="0" err="1"/>
              <a:t>funcions</a:t>
            </a:r>
            <a:r>
              <a:rPr lang="pl-PL" dirty="0"/>
              <a:t> – przyjmują w argumencie inna funkcje bądź zwracają funkcje. Najbardziej znane to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764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77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61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Scala/Java/C#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Możliwość budowy aplikacji łączących różne modele przetwarzania danych.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Wszytsko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</a:t>
            </a:r>
            <a:r>
              <a:rPr lang="pl-PL" dirty="0" err="1"/>
              <a:t>dancyh</a:t>
            </a:r>
            <a:r>
              <a:rPr lang="pl-PL" dirty="0"/>
              <a:t>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944124"/>
            <a:ext cx="5112494" cy="647625"/>
          </a:xfrm>
        </p:spPr>
        <p:txBody>
          <a:bodyPr>
            <a:normAutofit/>
          </a:bodyPr>
          <a:lstStyle/>
          <a:p>
            <a:r>
              <a:rPr lang="pl-PL" dirty="0"/>
              <a:t>as a </a:t>
            </a:r>
            <a:r>
              <a:rPr lang="pl-PL" dirty="0" err="1"/>
              <a:t>next</a:t>
            </a:r>
            <a:r>
              <a:rPr lang="pl-PL" dirty="0"/>
              <a:t>-gen ETL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672095"/>
            <a:ext cx="7632700" cy="2322258"/>
          </a:xfrm>
        </p:spPr>
        <p:txBody>
          <a:bodyPr/>
          <a:lstStyle/>
          <a:p>
            <a:r>
              <a:rPr lang="pl-PL" dirty="0"/>
              <a:t>Apache Spark and Scala in Tandem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26072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9501"/>
            <a:ext cx="4981104" cy="42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4D4D4D"/>
                </a:solidFill>
              </a:rPr>
              <a:t>Object-</a:t>
            </a:r>
            <a:r>
              <a:rPr lang="pl-PL" sz="1800" dirty="0" err="1">
                <a:solidFill>
                  <a:srgbClr val="4D4D4D"/>
                </a:solidFill>
              </a:rPr>
              <a:t>Oriented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Meets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Functional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088534"/>
            <a:ext cx="3053507" cy="11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Performance</a:t>
            </a:r>
          </a:p>
          <a:p>
            <a:r>
              <a:rPr lang="pl-PL" sz="2000" dirty="0" err="1"/>
              <a:t>Type</a:t>
            </a:r>
            <a:r>
              <a:rPr lang="pl-PL" sz="2000" dirty="0"/>
              <a:t> </a:t>
            </a:r>
            <a:r>
              <a:rPr lang="pl-PL" sz="2000" dirty="0" err="1"/>
              <a:t>safety</a:t>
            </a:r>
            <a:r>
              <a:rPr lang="pl-PL" sz="2000" dirty="0"/>
              <a:t> and </a:t>
            </a:r>
            <a:r>
              <a:rPr lang="pl-PL" sz="2000" dirty="0" err="1"/>
              <a:t>inference</a:t>
            </a:r>
            <a:endParaRPr lang="pl-PL" sz="2000" dirty="0"/>
          </a:p>
          <a:p>
            <a:r>
              <a:rPr lang="pl-PL" sz="2000" dirty="0"/>
              <a:t>I</a:t>
            </a:r>
            <a:r>
              <a:rPr lang="en-US" sz="2000" dirty="0" err="1"/>
              <a:t>mmutable</a:t>
            </a:r>
            <a:r>
              <a:rPr lang="en-US" sz="2000" dirty="0"/>
              <a:t> data structures</a:t>
            </a:r>
          </a:p>
          <a:p>
            <a:r>
              <a:rPr lang="en-US" sz="2000" dirty="0"/>
              <a:t>Concise, Expressive Code</a:t>
            </a:r>
            <a:endParaRPr lang="pl-PL" sz="2000" dirty="0"/>
          </a:p>
          <a:p>
            <a:r>
              <a:rPr lang="pl-PL" sz="2000" dirty="0"/>
              <a:t>Debugging</a:t>
            </a:r>
          </a:p>
          <a:p>
            <a:r>
              <a:rPr lang="pl-PL" sz="2000" dirty="0"/>
              <a:t>A</a:t>
            </a:r>
            <a:r>
              <a:rPr lang="en-US" sz="2000" dirty="0" err="1"/>
              <a:t>ccess</a:t>
            </a:r>
            <a:r>
              <a:rPr lang="en-US" sz="2000" dirty="0"/>
              <a:t> to the latest and greatest features of Spark</a:t>
            </a: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not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Libraries</a:t>
            </a:r>
          </a:p>
          <a:p>
            <a:r>
              <a:rPr lang="pl-PL" sz="2000" dirty="0" err="1"/>
              <a:t>Niche</a:t>
            </a:r>
            <a:r>
              <a:rPr lang="pl-PL" sz="2000" dirty="0"/>
              <a:t> </a:t>
            </a:r>
            <a:r>
              <a:rPr lang="pl-PL" sz="2000" dirty="0" err="1"/>
              <a:t>language</a:t>
            </a:r>
            <a:endParaRPr lang="pl-PL" sz="2000" dirty="0"/>
          </a:p>
          <a:p>
            <a:r>
              <a:rPr lang="en-US" sz="2000" dirty="0"/>
              <a:t>Advanced Language Features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Just </a:t>
            </a:r>
            <a:r>
              <a:rPr lang="pl-PL" dirty="0" err="1"/>
              <a:t>enough</a:t>
            </a:r>
            <a:r>
              <a:rPr lang="pl-PL" dirty="0"/>
              <a:t> Scala for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Immutable</a:t>
            </a:r>
            <a:r>
              <a:rPr lang="pl-PL" sz="2000" dirty="0"/>
              <a:t> </a:t>
            </a:r>
            <a:r>
              <a:rPr lang="pl-PL" sz="2000" dirty="0" err="1"/>
              <a:t>variables</a:t>
            </a:r>
            <a:r>
              <a:rPr lang="pl-PL" sz="2000" dirty="0"/>
              <a:t> and </a:t>
            </a:r>
            <a:r>
              <a:rPr lang="pl-PL" sz="2000" dirty="0" err="1"/>
              <a:t>tuples</a:t>
            </a:r>
            <a:endParaRPr lang="pl-PL" sz="2000" dirty="0"/>
          </a:p>
          <a:p>
            <a:r>
              <a:rPr lang="pl-PL" sz="2000" dirty="0"/>
              <a:t>Case </a:t>
            </a:r>
            <a:r>
              <a:rPr lang="pl-PL" sz="2000" dirty="0" err="1"/>
              <a:t>classes</a:t>
            </a:r>
            <a:endParaRPr lang="pl-PL" sz="2000" dirty="0"/>
          </a:p>
          <a:p>
            <a:r>
              <a:rPr lang="pl-PL" sz="2000" dirty="0" err="1"/>
              <a:t>Pattern</a:t>
            </a:r>
            <a:r>
              <a:rPr lang="pl-PL" sz="2000" dirty="0"/>
              <a:t> </a:t>
            </a:r>
            <a:r>
              <a:rPr lang="pl-PL" sz="2000" dirty="0" err="1"/>
              <a:t>matching</a:t>
            </a:r>
            <a:endParaRPr lang="pl-PL" sz="2000" dirty="0"/>
          </a:p>
          <a:p>
            <a:r>
              <a:rPr lang="pl-PL" sz="2000" dirty="0" err="1"/>
              <a:t>Function</a:t>
            </a:r>
            <a:r>
              <a:rPr lang="pl-PL" sz="2000" dirty="0"/>
              <a:t> as a </a:t>
            </a:r>
            <a:r>
              <a:rPr lang="pl-PL" sz="2000" dirty="0" err="1"/>
              <a:t>first</a:t>
            </a:r>
            <a:r>
              <a:rPr lang="pl-PL" sz="2000" dirty="0"/>
              <a:t> </a:t>
            </a:r>
            <a:r>
              <a:rPr lang="pl-PL" sz="2000" dirty="0" err="1"/>
              <a:t>class</a:t>
            </a:r>
            <a:r>
              <a:rPr lang="pl-PL" sz="2000" dirty="0"/>
              <a:t> </a:t>
            </a:r>
            <a:r>
              <a:rPr lang="pl-PL" sz="2000" dirty="0" err="1"/>
              <a:t>citizien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Rich</a:t>
            </a:r>
            <a:r>
              <a:rPr lang="pl-PL" sz="2000" dirty="0"/>
              <a:t> </a:t>
            </a:r>
            <a:r>
              <a:rPr lang="pl-PL" sz="2000" dirty="0" err="1"/>
              <a:t>collection</a:t>
            </a:r>
            <a:r>
              <a:rPr lang="pl-PL" sz="2000" dirty="0"/>
              <a:t> API and </a:t>
            </a:r>
            <a:r>
              <a:rPr lang="pl-PL" sz="2000" dirty="0" err="1"/>
              <a:t>implictis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Companion </a:t>
            </a:r>
            <a:r>
              <a:rPr lang="pl-PL" sz="2000" dirty="0" err="1"/>
              <a:t>object</a:t>
            </a:r>
            <a:r>
              <a:rPr lang="pl-PL" sz="2000" dirty="0"/>
              <a:t> out of the </a:t>
            </a:r>
            <a:r>
              <a:rPr lang="pl-PL" sz="2000" dirty="0" err="1"/>
              <a:t>box</a:t>
            </a:r>
            <a:endParaRPr lang="pl-PL" sz="2000" dirty="0"/>
          </a:p>
          <a:p>
            <a:r>
              <a:rPr lang="pl-PL" sz="2000" dirty="0"/>
              <a:t>I</a:t>
            </a:r>
            <a:r>
              <a:rPr lang="en-US" sz="2000" dirty="0" err="1"/>
              <a:t>mplicitly</a:t>
            </a:r>
            <a:r>
              <a:rPr lang="en-US" sz="2000" dirty="0"/>
              <a:t> equip the class with meaningful </a:t>
            </a:r>
            <a:r>
              <a:rPr lang="en-US" sz="2000" dirty="0" err="1"/>
              <a:t>toString</a:t>
            </a:r>
            <a:r>
              <a:rPr lang="en-US" sz="2000" dirty="0"/>
              <a:t>, equals and </a:t>
            </a:r>
            <a:r>
              <a:rPr lang="en-US" sz="2000" dirty="0" err="1"/>
              <a:t>hashCode</a:t>
            </a:r>
            <a:endParaRPr lang="pl-PL" sz="2000" dirty="0"/>
          </a:p>
          <a:p>
            <a:r>
              <a:rPr lang="pl-PL" sz="2000" dirty="0"/>
              <a:t>A</a:t>
            </a:r>
            <a:r>
              <a:rPr lang="en-US" sz="2000" dirty="0" err="1"/>
              <a:t>bility</a:t>
            </a:r>
            <a:r>
              <a:rPr lang="en-US" sz="2000" dirty="0"/>
              <a:t> to be deconstructed with pattern matching.</a:t>
            </a:r>
          </a:p>
          <a:p>
            <a:r>
              <a:rPr lang="pl-PL" sz="2000" dirty="0"/>
              <a:t>Perfect for </a:t>
            </a:r>
            <a:r>
              <a:rPr lang="pl-PL" sz="2000" dirty="0" err="1"/>
              <a:t>structural</a:t>
            </a:r>
            <a:r>
              <a:rPr lang="pl-PL" sz="2000" dirty="0"/>
              <a:t> data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 err="1"/>
              <a:t>Nicely</a:t>
            </a:r>
            <a:r>
              <a:rPr lang="pl-PL" sz="2000" dirty="0"/>
              <a:t> </a:t>
            </a:r>
            <a:r>
              <a:rPr lang="pl-PL" sz="2000" dirty="0" err="1"/>
              <a:t>intergrate</a:t>
            </a:r>
            <a:r>
              <a:rPr lang="pl-PL" sz="2000" dirty="0"/>
              <a:t> with Spark </a:t>
            </a:r>
            <a:r>
              <a:rPr lang="pl-PL" sz="2000" dirty="0" err="1"/>
              <a:t>Dataset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„</a:t>
            </a:r>
            <a:r>
              <a:rPr lang="pl-PL" sz="2000" dirty="0" err="1"/>
              <a:t>switch</a:t>
            </a:r>
            <a:r>
              <a:rPr lang="pl-PL" sz="2000" dirty="0"/>
              <a:t>” on </a:t>
            </a:r>
            <a:r>
              <a:rPr lang="pl-PL" sz="2000" dirty="0" err="1"/>
              <a:t>steroids</a:t>
            </a:r>
            <a:endParaRPr lang="pl-PL" sz="2000" dirty="0"/>
          </a:p>
          <a:p>
            <a:r>
              <a:rPr lang="en-US" sz="2000" dirty="0"/>
              <a:t>Match against class hierarchies, sequences, and</a:t>
            </a:r>
            <a:r>
              <a:rPr lang="pl-PL" sz="2000" dirty="0"/>
              <a:t> </a:t>
            </a:r>
            <a:r>
              <a:rPr lang="pl-PL" sz="2000" dirty="0" err="1"/>
              <a:t>case</a:t>
            </a:r>
            <a:r>
              <a:rPr lang="pl-PL" sz="2000" dirty="0"/>
              <a:t> </a:t>
            </a:r>
            <a:r>
              <a:rPr lang="pl-PL" sz="2000" dirty="0" err="1"/>
              <a:t>classes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function</a:t>
            </a:r>
            <a:r>
              <a:rPr lang="pl-PL" dirty="0"/>
              <a:t> as a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citizien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Pure</a:t>
            </a:r>
            <a:r>
              <a:rPr lang="pl-PL" sz="2000" dirty="0"/>
              <a:t> – no </a:t>
            </a:r>
            <a:r>
              <a:rPr lang="pl-PL" sz="2000" dirty="0" err="1"/>
              <a:t>side</a:t>
            </a:r>
            <a:r>
              <a:rPr lang="pl-PL" sz="2000" dirty="0"/>
              <a:t> </a:t>
            </a:r>
            <a:r>
              <a:rPr lang="pl-PL" sz="2000" dirty="0" err="1"/>
              <a:t>effects</a:t>
            </a:r>
            <a:endParaRPr lang="pl-PL" sz="2000" dirty="0"/>
          </a:p>
          <a:p>
            <a:r>
              <a:rPr lang="pl-PL" sz="2000" dirty="0"/>
              <a:t>High-Order – </a:t>
            </a:r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accpet</a:t>
            </a:r>
            <a:r>
              <a:rPr lang="pl-PL" sz="2000" dirty="0"/>
              <a:t> as a argument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reurn</a:t>
            </a:r>
            <a:r>
              <a:rPr lang="pl-PL" sz="2000" dirty="0"/>
              <a:t> </a:t>
            </a:r>
            <a:r>
              <a:rPr lang="pl-PL" sz="2000" dirty="0" err="1"/>
              <a:t>another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Plethora</a:t>
            </a:r>
            <a:r>
              <a:rPr lang="pl-PL" sz="2000" dirty="0"/>
              <a:t> of </a:t>
            </a:r>
            <a:r>
              <a:rPr lang="pl-PL" sz="2000" dirty="0" err="1"/>
              <a:t>types</a:t>
            </a:r>
            <a:r>
              <a:rPr lang="pl-PL" sz="2000" dirty="0"/>
              <a:t>: </a:t>
            </a:r>
            <a:r>
              <a:rPr lang="pl-PL" sz="2000" dirty="0" err="1"/>
              <a:t>immutable</a:t>
            </a:r>
            <a:r>
              <a:rPr lang="pl-PL" sz="2000" dirty="0"/>
              <a:t> and </a:t>
            </a:r>
            <a:r>
              <a:rPr lang="pl-PL" sz="2000" dirty="0" err="1"/>
              <a:t>mutable</a:t>
            </a:r>
            <a:r>
              <a:rPr lang="pl-PL" sz="2000" dirty="0"/>
              <a:t>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/>
              <a:t>W</a:t>
            </a:r>
            <a:r>
              <a:rPr lang="en-US" sz="2000" dirty="0"/>
              <a:t>ide range of operations</a:t>
            </a:r>
            <a:r>
              <a:rPr lang="pl-PL" sz="2000" dirty="0"/>
              <a:t> </a:t>
            </a:r>
            <a:r>
              <a:rPr lang="pl-PL" sz="2000" dirty="0" err="1"/>
              <a:t>making</a:t>
            </a:r>
            <a:r>
              <a:rPr lang="en-US" sz="2000" dirty="0"/>
              <a:t> your life easy dealing with any kind of data.</a:t>
            </a:r>
            <a:endParaRPr lang="pl-PL" sz="2000" dirty="0"/>
          </a:p>
          <a:p>
            <a:r>
              <a:rPr lang="pl-PL" sz="2000" dirty="0" err="1"/>
              <a:t>Nicley</a:t>
            </a:r>
            <a:r>
              <a:rPr lang="pl-PL" sz="2000" dirty="0"/>
              <a:t> </a:t>
            </a:r>
            <a:r>
              <a:rPr lang="pl-PL" sz="2000" dirty="0" err="1"/>
              <a:t>mixes</a:t>
            </a:r>
            <a:r>
              <a:rPr lang="pl-PL" sz="2000" dirty="0"/>
              <a:t> with Spark </a:t>
            </a:r>
            <a:r>
              <a:rPr lang="pl-PL" sz="2000" dirty="0" err="1"/>
              <a:t>thanks</a:t>
            </a:r>
            <a:r>
              <a:rPr lang="pl-PL" sz="2000" dirty="0"/>
              <a:t> to </a:t>
            </a:r>
            <a:r>
              <a:rPr lang="pl-PL" sz="2000" dirty="0" err="1"/>
              <a:t>implicits</a:t>
            </a:r>
            <a:endParaRPr lang="pl-PL" sz="2000" dirty="0"/>
          </a:p>
          <a:p>
            <a:r>
              <a:rPr lang="pl-PL" sz="2000" dirty="0" err="1"/>
              <a:t>Extremely</a:t>
            </a:r>
            <a:r>
              <a:rPr lang="pl-PL" sz="2000" dirty="0"/>
              <a:t> </a:t>
            </a:r>
            <a:r>
              <a:rPr lang="pl-PL" sz="2000" dirty="0" err="1"/>
              <a:t>utilized</a:t>
            </a:r>
            <a:r>
              <a:rPr lang="pl-PL" sz="2000" dirty="0"/>
              <a:t> by Spark </a:t>
            </a:r>
            <a:r>
              <a:rPr lang="pl-PL" sz="2000" dirty="0" err="1"/>
              <a:t>internals</a:t>
            </a:r>
            <a:endParaRPr lang="pl-PL" sz="2000" dirty="0"/>
          </a:p>
          <a:p>
            <a:r>
              <a:rPr lang="pl-PL" sz="2000" dirty="0"/>
              <a:t>„Spark - The Ultimate Scala </a:t>
            </a:r>
            <a:r>
              <a:rPr lang="pl-PL" sz="2000" dirty="0" err="1"/>
              <a:t>Collections</a:t>
            </a:r>
            <a:r>
              <a:rPr lang="pl-PL" sz="2000" dirty="0"/>
              <a:t>” – Martin </a:t>
            </a:r>
            <a:r>
              <a:rPr lang="pl-PL" sz="2000" dirty="0" err="1"/>
              <a:t>Odersky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fast and general engine for large-scale data processing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0" y="1962894"/>
            <a:ext cx="3005728" cy="159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32E9D-EB12-4AC2-8FAE-28F6486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" y="771550"/>
            <a:ext cx="9144000" cy="43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Next</a:t>
            </a:r>
            <a:r>
              <a:rPr lang="pl-PL" dirty="0"/>
              <a:t>-gen ETL?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Comparison</a:t>
            </a:r>
            <a:r>
              <a:rPr lang="pl-PL" sz="2000" dirty="0"/>
              <a:t> to GUI </a:t>
            </a:r>
            <a:r>
              <a:rPr lang="pl-PL" sz="2000" dirty="0" err="1"/>
              <a:t>based</a:t>
            </a:r>
            <a:r>
              <a:rPr lang="pl-PL" sz="2000" dirty="0"/>
              <a:t> ETL</a:t>
            </a:r>
          </a:p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driven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(no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Wizard</a:t>
            </a:r>
            <a:r>
              <a:rPr lang="pl-PL" sz="2000" dirty="0"/>
              <a:t> </a:t>
            </a:r>
            <a:r>
              <a:rPr lang="pl-PL" sz="2000" dirty="0" err="1"/>
              <a:t>Hell</a:t>
            </a:r>
            <a:r>
              <a:rPr lang="pl-PL" sz="2000" dirty="0"/>
              <a:t>!)</a:t>
            </a:r>
          </a:p>
          <a:p>
            <a:r>
              <a:rPr lang="pl-PL" sz="2000" dirty="0" err="1"/>
              <a:t>Better</a:t>
            </a:r>
            <a:r>
              <a:rPr lang="pl-PL" sz="2000" dirty="0"/>
              <a:t> team-</a:t>
            </a:r>
            <a:r>
              <a:rPr lang="pl-PL" sz="2000" dirty="0" err="1"/>
              <a:t>based</a:t>
            </a:r>
            <a:r>
              <a:rPr lang="pl-PL" sz="2000" dirty="0"/>
              <a:t> development</a:t>
            </a:r>
          </a:p>
          <a:p>
            <a:r>
              <a:rPr lang="pl-PL" sz="2000" dirty="0"/>
              <a:t>Unit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Source </a:t>
            </a:r>
            <a:r>
              <a:rPr lang="pl-PL" sz="2000" dirty="0" err="1"/>
              <a:t>control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647601" y="3219822"/>
            <a:ext cx="78487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https://www.red-gate.com/simple-talk/sql/bi/scala-apache-spark-tandem-next-generation-etl-framework/</a:t>
            </a:r>
          </a:p>
        </p:txBody>
      </p:sp>
    </p:spTree>
    <p:extLst>
      <p:ext uri="{BB962C8B-B14F-4D97-AF65-F5344CB8AC3E}">
        <p14:creationId xmlns:p14="http://schemas.microsoft.com/office/powerpoint/2010/main" val="153714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Instead</a:t>
            </a:r>
            <a:r>
              <a:rPr lang="pl-PL" dirty="0"/>
              <a:t> of </a:t>
            </a:r>
            <a:r>
              <a:rPr lang="pl-PL" dirty="0" err="1"/>
              <a:t>summary</a:t>
            </a:r>
            <a:r>
              <a:rPr lang="pl-PL" dirty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1728030" y="3219822"/>
            <a:ext cx="5535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AEB1F-85ED-4AF8-94B1-B9110E38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99" y="1089903"/>
            <a:ext cx="5383801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3105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10D3-1D08-4A75-9ADA-285DC25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544"/>
            <a:ext cx="4176464" cy="3276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FEE0-06F2-413E-A5A0-3EE2BE50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3" y="820962"/>
            <a:ext cx="40437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Apache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Excellent</a:t>
            </a:r>
            <a:r>
              <a:rPr lang="pl-PL" sz="2000" dirty="0"/>
              <a:t> performance</a:t>
            </a:r>
          </a:p>
          <a:p>
            <a:r>
              <a:rPr lang="en-US" sz="2000" dirty="0"/>
              <a:t>Intuitive and concise </a:t>
            </a:r>
            <a:r>
              <a:rPr lang="pl-PL" sz="2000" dirty="0"/>
              <a:t>high-</a:t>
            </a:r>
            <a:r>
              <a:rPr lang="pl-PL" sz="2000" dirty="0" err="1"/>
              <a:t>level</a:t>
            </a:r>
            <a:r>
              <a:rPr lang="pl-PL" sz="2000" dirty="0"/>
              <a:t> </a:t>
            </a:r>
            <a:r>
              <a:rPr lang="pl-PL" sz="2000" dirty="0" err="1"/>
              <a:t>APIs</a:t>
            </a:r>
            <a:r>
              <a:rPr lang="pl-PL" sz="2000" dirty="0"/>
              <a:t> </a:t>
            </a:r>
            <a:r>
              <a:rPr lang="en-US" sz="2000" dirty="0"/>
              <a:t>in several languages</a:t>
            </a:r>
          </a:p>
          <a:p>
            <a:r>
              <a:rPr lang="pl-PL" sz="2000" dirty="0" err="1"/>
              <a:t>Runs</a:t>
            </a:r>
            <a:r>
              <a:rPr lang="pl-PL" sz="2000" dirty="0"/>
              <a:t> (</a:t>
            </a:r>
            <a:r>
              <a:rPr lang="pl-PL" sz="2000" dirty="0" err="1"/>
              <a:t>almost</a:t>
            </a:r>
            <a:r>
              <a:rPr lang="pl-PL" sz="2000" dirty="0"/>
              <a:t>) </a:t>
            </a:r>
            <a:r>
              <a:rPr lang="pl-PL" sz="2000" dirty="0" err="1"/>
              <a:t>everywhere</a:t>
            </a:r>
            <a:endParaRPr lang="pl-PL" sz="2000" dirty="0"/>
          </a:p>
          <a:p>
            <a:r>
              <a:rPr lang="pl-PL" sz="2000" dirty="0" err="1"/>
              <a:t>Generality</a:t>
            </a:r>
            <a:r>
              <a:rPr lang="pl-PL" sz="2000" dirty="0"/>
              <a:t> - c</a:t>
            </a:r>
            <a:r>
              <a:rPr lang="en-US" sz="2000" dirty="0" err="1"/>
              <a:t>ombine</a:t>
            </a:r>
            <a:r>
              <a:rPr lang="pl-PL" sz="2000" dirty="0"/>
              <a:t>s</a:t>
            </a:r>
            <a:r>
              <a:rPr lang="en-US" sz="2000" dirty="0"/>
              <a:t> </a:t>
            </a:r>
            <a:r>
              <a:rPr lang="pl-PL" sz="2000" dirty="0" err="1"/>
              <a:t>batch</a:t>
            </a:r>
            <a:r>
              <a:rPr lang="pl-PL" sz="2000" dirty="0"/>
              <a:t> </a:t>
            </a:r>
            <a:r>
              <a:rPr lang="pl-PL" sz="2000" dirty="0" err="1"/>
              <a:t>processing</a:t>
            </a:r>
            <a:r>
              <a:rPr lang="en-US" sz="2000" dirty="0"/>
              <a:t>, streaming, and </a:t>
            </a:r>
            <a:r>
              <a:rPr lang="pl-PL" sz="2000" dirty="0"/>
              <a:t>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Excellent</a:t>
            </a:r>
            <a:r>
              <a:rPr lang="pl-PL" dirty="0"/>
              <a:t> performance: 100TB Sort </a:t>
            </a:r>
            <a:r>
              <a:rPr lang="pl-PL" dirty="0" err="1"/>
              <a:t>Contest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04475"/>
              </p:ext>
            </p:extLst>
          </p:nvPr>
        </p:nvGraphicFramePr>
        <p:xfrm>
          <a:off x="755650" y="1039274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2619231" y="3572054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CF8-6E92-461C-9677-30FBE98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3558"/>
            <a:ext cx="3852093" cy="4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Runs</a:t>
            </a:r>
            <a:r>
              <a:rPr lang="pl-PL" dirty="0"/>
              <a:t> (</a:t>
            </a:r>
            <a:r>
              <a:rPr lang="pl-PL" dirty="0" err="1"/>
              <a:t>almost</a:t>
            </a:r>
            <a:r>
              <a:rPr lang="pl-PL" dirty="0"/>
              <a:t>)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Hadoop</a:t>
            </a:r>
            <a:r>
              <a:rPr lang="pl-PL" sz="2000" dirty="0"/>
              <a:t> (HDFS) </a:t>
            </a:r>
            <a:r>
              <a:rPr lang="pl-PL" sz="2000" dirty="0" err="1"/>
              <a:t>clusters</a:t>
            </a:r>
            <a:endParaRPr lang="pl-PL" sz="2000" dirty="0"/>
          </a:p>
          <a:p>
            <a:r>
              <a:rPr lang="pl-PL" sz="2000" dirty="0" err="1"/>
              <a:t>HBase</a:t>
            </a:r>
            <a:r>
              <a:rPr lang="pl-PL" sz="2000" dirty="0"/>
              <a:t>, </a:t>
            </a:r>
            <a:r>
              <a:rPr lang="pl-PL" sz="2000" dirty="0" err="1"/>
              <a:t>integrate</a:t>
            </a:r>
            <a:r>
              <a:rPr lang="pl-PL" sz="2000" dirty="0"/>
              <a:t> </a:t>
            </a:r>
            <a:r>
              <a:rPr lang="pl-PL" sz="2000" dirty="0" err="1"/>
              <a:t>nicely</a:t>
            </a:r>
            <a:r>
              <a:rPr lang="pl-PL" sz="2000" dirty="0"/>
              <a:t> with </a:t>
            </a:r>
            <a:r>
              <a:rPr lang="pl-PL" sz="2000" dirty="0" err="1"/>
              <a:t>noSQL</a:t>
            </a:r>
            <a:endParaRPr lang="pl-PL" sz="2000" dirty="0"/>
          </a:p>
          <a:p>
            <a:r>
              <a:rPr lang="pl-PL" sz="2000" dirty="0"/>
              <a:t>From CSV to </a:t>
            </a:r>
            <a:r>
              <a:rPr lang="pl-PL" sz="2000" dirty="0" err="1"/>
              <a:t>Avro</a:t>
            </a:r>
            <a:r>
              <a:rPr lang="pl-PL" sz="2000" dirty="0"/>
              <a:t> and </a:t>
            </a:r>
            <a:r>
              <a:rPr lang="pl-PL" sz="2000" dirty="0" err="1"/>
              <a:t>Parquet</a:t>
            </a:r>
            <a:endParaRPr lang="pl-PL" sz="2000" dirty="0"/>
          </a:p>
          <a:p>
            <a:r>
              <a:rPr lang="en-US" sz="2000" dirty="0"/>
              <a:t>Deployed on </a:t>
            </a:r>
            <a:r>
              <a:rPr lang="pl-PL" sz="2000" dirty="0"/>
              <a:t>YARN/</a:t>
            </a:r>
            <a:r>
              <a:rPr lang="en-US" sz="2000" dirty="0"/>
              <a:t>Mesos</a:t>
            </a:r>
            <a:r>
              <a:rPr lang="pl-PL" sz="2000" dirty="0"/>
              <a:t> and </a:t>
            </a:r>
            <a:r>
              <a:rPr lang="en-US" sz="2000" dirty="0"/>
              <a:t>Docker</a:t>
            </a:r>
            <a:r>
              <a:rPr lang="pl-PL" sz="2000" dirty="0"/>
              <a:t>/</a:t>
            </a:r>
            <a:r>
              <a:rPr lang="pl-PL" sz="2000" dirty="0" err="1"/>
              <a:t>Kubernetes</a:t>
            </a:r>
            <a:r>
              <a:rPr lang="en-US" sz="2000" dirty="0"/>
              <a:t> across AWS and Azure</a:t>
            </a:r>
            <a:endParaRPr lang="pl-PL" sz="2000" dirty="0"/>
          </a:p>
          <a:p>
            <a:r>
              <a:rPr lang="pl-PL" sz="2000" dirty="0"/>
              <a:t>Development: Linux/Win/Mac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" y="1071383"/>
            <a:ext cx="2991904" cy="31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High-</a:t>
            </a:r>
            <a:r>
              <a:rPr lang="pl-PL" dirty="0" err="1"/>
              <a:t>level</a:t>
            </a:r>
            <a:r>
              <a:rPr lang="pl-PL" dirty="0"/>
              <a:t> 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en-US" dirty="0"/>
              <a:t>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8880"/>
            <a:ext cx="6588224" cy="2419377"/>
          </a:xfrm>
          <a:prstGeom prst="rect">
            <a:avLst/>
          </a:prstGeom>
        </p:spPr>
      </p:pic>
      <p:pic>
        <p:nvPicPr>
          <p:cNvPr id="4098" name="Picture 2" descr="csharp logo">
            <a:extLst>
              <a:ext uri="{FF2B5EF4-FFF2-40B4-BE49-F238E27FC236}">
                <a16:creationId xmlns:a16="http://schemas.microsoft.com/office/drawing/2014/main" id="{439D4266-2C4A-4697-88C8-571C265E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318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Generality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1419622"/>
            <a:ext cx="5256584" cy="199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</a:t>
            </a:r>
            <a:r>
              <a:rPr lang="pl-PL" dirty="0" err="1"/>
              <a:t>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10" y="987574"/>
            <a:ext cx="5145580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3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19763</TotalTime>
  <Words>1816</Words>
  <Application>Microsoft Office PowerPoint</Application>
  <PresentationFormat>On-screen Show (16:9)</PresentationFormat>
  <Paragraphs>190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PT Sans</vt:lpstr>
      <vt:lpstr>Source Sans Pro</vt:lpstr>
      <vt:lpstr>Wingdings</vt:lpstr>
      <vt:lpstr>Objectivity PowerPoint Template - Neue</vt:lpstr>
      <vt:lpstr>Apache Spark and Scala in Tandem</vt:lpstr>
      <vt:lpstr>Apache Spark</vt:lpstr>
      <vt:lpstr>Why Apache Spark?</vt:lpstr>
      <vt:lpstr> Excellent performance: 100TB Sort Contest</vt:lpstr>
      <vt:lpstr>Stack Overflow Survey 2018</vt:lpstr>
      <vt:lpstr>Runs (almost) everywhere</vt:lpstr>
      <vt:lpstr> High-level APIs in several languages</vt:lpstr>
      <vt:lpstr>Generality</vt:lpstr>
      <vt:lpstr> Apache Spark APIs</vt:lpstr>
      <vt:lpstr> Apache Spark Architecture</vt:lpstr>
      <vt:lpstr> Transformations and Actions</vt:lpstr>
      <vt:lpstr>Scala</vt:lpstr>
      <vt:lpstr>Why Scala for Spark?</vt:lpstr>
      <vt:lpstr>Why not Scala for Spark?</vt:lpstr>
      <vt:lpstr>Just enough Scala for Spark</vt:lpstr>
      <vt:lpstr>Scala: case class</vt:lpstr>
      <vt:lpstr>Scala: Pattern matching</vt:lpstr>
      <vt:lpstr>Scala: function as a first class citizien</vt:lpstr>
      <vt:lpstr>Scala: collections</vt:lpstr>
      <vt:lpstr>Scala: collections</vt:lpstr>
      <vt:lpstr>Next-gen ETL? </vt:lpstr>
      <vt:lpstr>Instead of summary </vt:lpstr>
      <vt:lpstr>Stack overflow survey 2018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272</cp:revision>
  <dcterms:created xsi:type="dcterms:W3CDTF">2014-02-21T11:11:51Z</dcterms:created>
  <dcterms:modified xsi:type="dcterms:W3CDTF">2019-01-24T08:30:24Z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