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5"/>
  </p:sldMasterIdLst>
  <p:notesMasterIdLst>
    <p:notesMasterId r:id="rId23"/>
  </p:notesMasterIdLst>
  <p:handoutMasterIdLst>
    <p:handoutMasterId r:id="rId24"/>
  </p:handoutMasterIdLst>
  <p:sldIdLst>
    <p:sldId id="258" r:id="rId6"/>
    <p:sldId id="273" r:id="rId7"/>
    <p:sldId id="277" r:id="rId8"/>
    <p:sldId id="278" r:id="rId9"/>
    <p:sldId id="276" r:id="rId10"/>
    <p:sldId id="281" r:id="rId11"/>
    <p:sldId id="282" r:id="rId12"/>
    <p:sldId id="284" r:id="rId13"/>
    <p:sldId id="279" r:id="rId14"/>
    <p:sldId id="283" r:id="rId15"/>
    <p:sldId id="285" r:id="rId16"/>
    <p:sldId id="286" r:id="rId17"/>
    <p:sldId id="287" r:id="rId18"/>
    <p:sldId id="288" r:id="rId19"/>
    <p:sldId id="289" r:id="rId20"/>
    <p:sldId id="290" r:id="rId21"/>
    <p:sldId id="275" r:id="rId22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81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pos="476">
          <p15:clr>
            <a:srgbClr val="A4A3A4"/>
          </p15:clr>
        </p15:guide>
        <p15:guide id="6" pos="2789">
          <p15:clr>
            <a:srgbClr val="A4A3A4"/>
          </p15:clr>
        </p15:guide>
        <p15:guide id="7" pos="2970">
          <p15:clr>
            <a:srgbClr val="A4A3A4"/>
          </p15:clr>
        </p15:guide>
        <p15:guide id="8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jito Network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A"/>
    <a:srgbClr val="4D4D4D"/>
    <a:srgbClr val="012281"/>
    <a:srgbClr val="B3B3B3"/>
    <a:srgbClr val="0C68AC"/>
    <a:srgbClr val="F5F5F3"/>
    <a:srgbClr val="EFF9FE"/>
    <a:srgbClr val="003594"/>
    <a:srgbClr val="10069F"/>
    <a:srgbClr val="18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6404" autoAdjust="0"/>
  </p:normalViewPr>
  <p:slideViewPr>
    <p:cSldViewPr>
      <p:cViewPr varScale="1">
        <p:scale>
          <a:sx n="91" d="100"/>
          <a:sy n="91" d="100"/>
        </p:scale>
        <p:origin x="456" y="84"/>
      </p:cViewPr>
      <p:guideLst>
        <p:guide orient="horz" pos="2160"/>
        <p:guide pos="2880"/>
        <p:guide orient="horz" pos="2981"/>
        <p:guide orient="horz" pos="453"/>
        <p:guide pos="476"/>
        <p:guide pos="2789"/>
        <p:guide pos="297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EAEA-49F6-47D1-81B5-6AE13276E2F7}" type="datetimeFigureOut">
              <a:rPr lang="pl-PL" smtClean="0"/>
              <a:t>22.01.2019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4C50-AB42-42C5-8856-75CE68E4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6002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A37D-DE2B-47E9-A168-88AE1559A114}" type="datetimeFigureOut">
              <a:rPr lang="pl-PL" smtClean="0"/>
              <a:t>22.01.2019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8433-27DB-4051-849E-CD98316970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3253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Będę używał makaronizmów czy też jak to się mówi korpomowy aby opowiadać o Sparku i Scali</a:t>
            </a:r>
          </a:p>
          <a:p>
            <a:pPr marL="171450" indent="-171450">
              <a:buFontTx/>
              <a:buChar char="-"/>
            </a:pPr>
            <a:r>
              <a:rPr lang="pl-PL" dirty="0"/>
              <a:t>Doświadczenia jakie mamy w naszej firmie</a:t>
            </a:r>
          </a:p>
          <a:p>
            <a:pPr marL="171450" indent="-171450">
              <a:buFontTx/>
              <a:buChar char="-"/>
            </a:pPr>
            <a:r>
              <a:rPr lang="pl-PL" dirty="0"/>
              <a:t>Co to jest akronim ETL – </a:t>
            </a:r>
            <a:r>
              <a:rPr lang="pl-PL" dirty="0" err="1"/>
              <a:t>Extract</a:t>
            </a:r>
            <a:r>
              <a:rPr lang="pl-PL" dirty="0"/>
              <a:t> </a:t>
            </a:r>
            <a:r>
              <a:rPr lang="pl-PL" dirty="0" err="1"/>
              <a:t>Transform</a:t>
            </a:r>
            <a:r>
              <a:rPr lang="pl-PL" dirty="0"/>
              <a:t> </a:t>
            </a:r>
            <a:r>
              <a:rPr lang="pl-PL" dirty="0" err="1"/>
              <a:t>Load</a:t>
            </a:r>
            <a:r>
              <a:rPr lang="pl-P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08097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Scala?</a:t>
            </a:r>
          </a:p>
          <a:p>
            <a:r>
              <a:rPr lang="en-US" dirty="0"/>
              <a:t>Scala isn't perfect. There are two disadvantages compared to Python and 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Libraries</a:t>
            </a:r>
            <a:r>
              <a:rPr lang="pl-PL" dirty="0"/>
              <a:t> - </a:t>
            </a:r>
            <a:r>
              <a:rPr lang="en-US" dirty="0"/>
              <a:t>Python </a:t>
            </a:r>
            <a:r>
              <a:rPr lang="pl-PL" dirty="0"/>
              <a:t>i</a:t>
            </a:r>
            <a:r>
              <a:rPr lang="en-US" dirty="0"/>
              <a:t> R </a:t>
            </a:r>
            <a:r>
              <a:rPr lang="pl-PL" dirty="0"/>
              <a:t> posiada bogaty </a:t>
            </a:r>
            <a:r>
              <a:rPr lang="pl-PL" dirty="0" err="1"/>
              <a:t>echosytem</a:t>
            </a:r>
            <a:r>
              <a:rPr lang="pl-PL" dirty="0"/>
              <a:t> bibliotek i duże </a:t>
            </a:r>
            <a:r>
              <a:rPr lang="pl-PL" dirty="0" err="1"/>
              <a:t>community</a:t>
            </a:r>
            <a:r>
              <a:rPr lang="pl-PL" dirty="0"/>
              <a:t>. Scala stara się gonić </a:t>
            </a:r>
            <a:r>
              <a:rPr lang="pl-PL" dirty="0" err="1"/>
              <a:t>Pythona</a:t>
            </a:r>
            <a:r>
              <a:rPr lang="pl-PL" dirty="0"/>
              <a:t>, ale to jak z analogią psa i uciekającego </a:t>
            </a:r>
            <a:r>
              <a:rPr lang="pl-PL" dirty="0" err="1"/>
              <a:t>któlika</a:t>
            </a:r>
            <a:r>
              <a:rPr lang="pl-PL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Advanced Language Features:</a:t>
            </a:r>
            <a:r>
              <a:rPr lang="pl-PL" dirty="0"/>
              <a:t> - opanowanie API Scali to nie </a:t>
            </a:r>
            <a:r>
              <a:rPr lang="pl-PL" dirty="0" err="1"/>
              <a:t>laday</a:t>
            </a:r>
            <a:r>
              <a:rPr lang="pl-PL" dirty="0"/>
              <a:t> wyczyn. Jeśli jednak nie rozumiesz jak działa bardziej wyszukane konstrukcje jak </a:t>
            </a:r>
            <a:r>
              <a:rPr lang="pl-PL" dirty="0" err="1"/>
              <a:t>patter</a:t>
            </a:r>
            <a:r>
              <a:rPr lang="pl-PL" dirty="0"/>
              <a:t> </a:t>
            </a:r>
            <a:r>
              <a:rPr lang="pl-PL" dirty="0" err="1"/>
              <a:t>matching</a:t>
            </a:r>
            <a:r>
              <a:rPr lang="pl-PL" dirty="0"/>
              <a:t>, </a:t>
            </a:r>
            <a:r>
              <a:rPr lang="pl-PL" dirty="0" err="1"/>
              <a:t>implicits</a:t>
            </a:r>
            <a:r>
              <a:rPr lang="pl-PL" dirty="0"/>
              <a:t>, można się </a:t>
            </a:r>
            <a:r>
              <a:rPr lang="pl-PL" dirty="0" err="1"/>
              <a:t>zfrsutrować</a:t>
            </a:r>
            <a:r>
              <a:rPr lang="pl-PL" dirty="0"/>
              <a:t>. Całe szczęście Spark ukrywa większość zaawansowanych konstrukcji Scali przed nami.</a:t>
            </a:r>
          </a:p>
        </p:txBody>
      </p:sp>
    </p:spTree>
    <p:extLst>
      <p:ext uri="{BB962C8B-B14F-4D97-AF65-F5344CB8AC3E}">
        <p14:creationId xmlns:p14="http://schemas.microsoft.com/office/powerpoint/2010/main" val="1147915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Scala?</a:t>
            </a:r>
          </a:p>
          <a:p>
            <a:r>
              <a:rPr lang="en-US" dirty="0"/>
              <a:t>Scala isn't perfect. There are two disadvantages compared to Python and 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Libraries</a:t>
            </a:r>
            <a:r>
              <a:rPr lang="pl-PL" dirty="0"/>
              <a:t> - </a:t>
            </a:r>
            <a:r>
              <a:rPr lang="en-US" dirty="0"/>
              <a:t>Python </a:t>
            </a:r>
            <a:r>
              <a:rPr lang="pl-PL" dirty="0"/>
              <a:t>i</a:t>
            </a:r>
            <a:r>
              <a:rPr lang="en-US" dirty="0"/>
              <a:t> R </a:t>
            </a:r>
            <a:r>
              <a:rPr lang="pl-PL" dirty="0"/>
              <a:t> posiada bogaty </a:t>
            </a:r>
            <a:r>
              <a:rPr lang="pl-PL" dirty="0" err="1"/>
              <a:t>echosytem</a:t>
            </a:r>
            <a:r>
              <a:rPr lang="pl-PL" dirty="0"/>
              <a:t> bibliotek i duże </a:t>
            </a:r>
            <a:r>
              <a:rPr lang="pl-PL" dirty="0" err="1"/>
              <a:t>community</a:t>
            </a:r>
            <a:r>
              <a:rPr lang="pl-PL" dirty="0"/>
              <a:t>. Scala stara się gonić </a:t>
            </a:r>
            <a:r>
              <a:rPr lang="pl-PL" dirty="0" err="1"/>
              <a:t>Pythona</a:t>
            </a:r>
            <a:r>
              <a:rPr lang="pl-PL" dirty="0"/>
              <a:t>, ale to jak z analogią psa i uciekającego </a:t>
            </a:r>
            <a:r>
              <a:rPr lang="pl-PL" dirty="0" err="1"/>
              <a:t>któlika</a:t>
            </a:r>
            <a:r>
              <a:rPr lang="pl-PL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Advanced Language Features:</a:t>
            </a:r>
            <a:r>
              <a:rPr lang="pl-PL" dirty="0"/>
              <a:t> - opanowanie API Scali to nie </a:t>
            </a:r>
            <a:r>
              <a:rPr lang="pl-PL" dirty="0" err="1"/>
              <a:t>laday</a:t>
            </a:r>
            <a:r>
              <a:rPr lang="pl-PL" dirty="0"/>
              <a:t> wyczyn. Jeśli jednak nie rozumiesz jak działa bardziej wyszukane konstrukcje jak </a:t>
            </a:r>
            <a:r>
              <a:rPr lang="pl-PL" dirty="0" err="1"/>
              <a:t>patter</a:t>
            </a:r>
            <a:r>
              <a:rPr lang="pl-PL" dirty="0"/>
              <a:t> </a:t>
            </a:r>
            <a:r>
              <a:rPr lang="pl-PL" dirty="0" err="1"/>
              <a:t>matching</a:t>
            </a:r>
            <a:r>
              <a:rPr lang="pl-PL" dirty="0"/>
              <a:t>, </a:t>
            </a:r>
            <a:r>
              <a:rPr lang="pl-PL" dirty="0" err="1"/>
              <a:t>implicits</a:t>
            </a:r>
            <a:r>
              <a:rPr lang="pl-PL" dirty="0"/>
              <a:t>, można się </a:t>
            </a:r>
            <a:r>
              <a:rPr lang="pl-PL" dirty="0" err="1"/>
              <a:t>zfrsutrować</a:t>
            </a:r>
            <a:r>
              <a:rPr lang="pl-PL" dirty="0"/>
              <a:t>. Całe szczęście Spark ukrywa większość zaawansowanych konstrukcji Scali przed nami.</a:t>
            </a:r>
          </a:p>
        </p:txBody>
      </p:sp>
    </p:spTree>
    <p:extLst>
      <p:ext uri="{BB962C8B-B14F-4D97-AF65-F5344CB8AC3E}">
        <p14:creationId xmlns:p14="http://schemas.microsoft.com/office/powerpoint/2010/main" val="730357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Scala?</a:t>
            </a:r>
          </a:p>
          <a:p>
            <a:r>
              <a:rPr lang="en-US" dirty="0"/>
              <a:t>Scala isn't perfect. There are two disadvantages compared to Python and 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Libraries</a:t>
            </a:r>
            <a:r>
              <a:rPr lang="pl-PL" dirty="0"/>
              <a:t> - </a:t>
            </a:r>
            <a:r>
              <a:rPr lang="en-US" dirty="0"/>
              <a:t>Python </a:t>
            </a:r>
            <a:r>
              <a:rPr lang="pl-PL" dirty="0"/>
              <a:t>i</a:t>
            </a:r>
            <a:r>
              <a:rPr lang="en-US" dirty="0"/>
              <a:t> R </a:t>
            </a:r>
            <a:r>
              <a:rPr lang="pl-PL" dirty="0"/>
              <a:t> posiada bogaty </a:t>
            </a:r>
            <a:r>
              <a:rPr lang="pl-PL" dirty="0" err="1"/>
              <a:t>echosytem</a:t>
            </a:r>
            <a:r>
              <a:rPr lang="pl-PL" dirty="0"/>
              <a:t> bibliotek i duże </a:t>
            </a:r>
            <a:r>
              <a:rPr lang="pl-PL" dirty="0" err="1"/>
              <a:t>community</a:t>
            </a:r>
            <a:r>
              <a:rPr lang="pl-PL" dirty="0"/>
              <a:t>. Scala stara się gonić </a:t>
            </a:r>
            <a:r>
              <a:rPr lang="pl-PL" dirty="0" err="1"/>
              <a:t>Pythona</a:t>
            </a:r>
            <a:r>
              <a:rPr lang="pl-PL" dirty="0"/>
              <a:t>, ale to jak z analogią psa i uciekającego </a:t>
            </a:r>
            <a:r>
              <a:rPr lang="pl-PL" dirty="0" err="1"/>
              <a:t>któlika</a:t>
            </a:r>
            <a:r>
              <a:rPr lang="pl-PL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Advanced Language Features:</a:t>
            </a:r>
            <a:r>
              <a:rPr lang="pl-PL" dirty="0"/>
              <a:t> - opanowanie API Scali to nie </a:t>
            </a:r>
            <a:r>
              <a:rPr lang="pl-PL" dirty="0" err="1"/>
              <a:t>laday</a:t>
            </a:r>
            <a:r>
              <a:rPr lang="pl-PL" dirty="0"/>
              <a:t> wyczyn. Jeśli jednak nie rozumiesz jak działa bardziej wyszukane konstrukcje jak </a:t>
            </a:r>
            <a:r>
              <a:rPr lang="pl-PL" dirty="0" err="1"/>
              <a:t>patter</a:t>
            </a:r>
            <a:r>
              <a:rPr lang="pl-PL" dirty="0"/>
              <a:t> </a:t>
            </a:r>
            <a:r>
              <a:rPr lang="pl-PL" dirty="0" err="1"/>
              <a:t>matching</a:t>
            </a:r>
            <a:r>
              <a:rPr lang="pl-PL" dirty="0"/>
              <a:t>, </a:t>
            </a:r>
            <a:r>
              <a:rPr lang="pl-PL" dirty="0" err="1"/>
              <a:t>implicits</a:t>
            </a:r>
            <a:r>
              <a:rPr lang="pl-PL" dirty="0"/>
              <a:t>, można się </a:t>
            </a:r>
            <a:r>
              <a:rPr lang="pl-PL" dirty="0" err="1"/>
              <a:t>zfrsutrować</a:t>
            </a:r>
            <a:r>
              <a:rPr lang="pl-PL" dirty="0"/>
              <a:t>. Całe szczęście Spark ukrywa większość zaawansowanych konstrukcji Scali przed nami.</a:t>
            </a:r>
          </a:p>
        </p:txBody>
      </p:sp>
    </p:spTree>
    <p:extLst>
      <p:ext uri="{BB962C8B-B14F-4D97-AF65-F5344CB8AC3E}">
        <p14:creationId xmlns:p14="http://schemas.microsoft.com/office/powerpoint/2010/main" val="204777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jest w zasadzie dzisiaj standardem jeśli chodzi o przetwarzanie danych, od małych zbiorów aż po PETA-</a:t>
            </a:r>
            <a:r>
              <a:rPr lang="pl-PL" dirty="0" err="1"/>
              <a:t>byte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„data </a:t>
            </a:r>
            <a:r>
              <a:rPr lang="pl-PL" dirty="0" err="1"/>
              <a:t>lake’i</a:t>
            </a:r>
            <a:r>
              <a:rPr lang="pl-P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148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5616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Driver proces jest odpowiedziany za wykonanie naszego programu na wszystkich </a:t>
            </a:r>
            <a:r>
              <a:rPr lang="pl-PL" dirty="0" err="1"/>
              <a:t>executorach</a:t>
            </a:r>
            <a:r>
              <a:rPr lang="pl-PL" dirty="0"/>
              <a:t>. W tym celu wykorzystuje </a:t>
            </a:r>
            <a:r>
              <a:rPr lang="pl-PL" dirty="0" err="1"/>
              <a:t>cluster</a:t>
            </a:r>
            <a:r>
              <a:rPr lang="pl-PL" dirty="0"/>
              <a:t> managera aby wiedzieć które zasoby są dostępne.</a:t>
            </a:r>
          </a:p>
          <a:p>
            <a:r>
              <a:rPr lang="pl-PL" dirty="0"/>
              <a:t>Cluster managerem może być np. YARN, MESOS czy KUBERNETES.</a:t>
            </a:r>
          </a:p>
        </p:txBody>
      </p:sp>
    </p:spTree>
    <p:extLst>
      <p:ext uri="{BB962C8B-B14F-4D97-AF65-F5344CB8AC3E}">
        <p14:creationId xmlns:p14="http://schemas.microsoft.com/office/powerpoint/2010/main" val="3532789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Scala/Java/C# bardziej dla software </a:t>
            </a:r>
            <a:r>
              <a:rPr lang="pl-PL" dirty="0" err="1"/>
              <a:t>engineerów</a:t>
            </a:r>
            <a:r>
              <a:rPr lang="pl-PL" dirty="0"/>
              <a:t>. </a:t>
            </a:r>
            <a:r>
              <a:rPr lang="pl-PL" dirty="0" err="1"/>
              <a:t>Python</a:t>
            </a:r>
            <a:r>
              <a:rPr lang="pl-PL" dirty="0"/>
              <a:t>/R bardziej dla data </a:t>
            </a:r>
            <a:r>
              <a:rPr lang="pl-PL" dirty="0" err="1"/>
              <a:t>scientistów</a:t>
            </a:r>
            <a:r>
              <a:rPr lang="pl-PL" dirty="0"/>
              <a:t>. SQL to DBA. </a:t>
            </a:r>
          </a:p>
          <a:p>
            <a:r>
              <a:rPr lang="pl-PL" dirty="0"/>
              <a:t>Obecnie najbardziej rozwijane to Scala i </a:t>
            </a:r>
            <a:r>
              <a:rPr lang="pl-PL" dirty="0" err="1"/>
              <a:t>Python</a:t>
            </a:r>
            <a:r>
              <a:rPr lang="pl-PL" dirty="0"/>
              <a:t>.</a:t>
            </a:r>
          </a:p>
          <a:p>
            <a:r>
              <a:rPr lang="pl-PL" dirty="0"/>
              <a:t>Z racji że Spark jest napisany w Scali, jest ona obecnie najpowszechniej używanym językiem Big Data.</a:t>
            </a:r>
          </a:p>
          <a:p>
            <a:r>
              <a:rPr lang="pl-PL" dirty="0"/>
              <a:t>Sam Spark mocno się przyczynił to popularyzacji Scali.</a:t>
            </a:r>
          </a:p>
        </p:txBody>
      </p:sp>
    </p:spTree>
    <p:extLst>
      <p:ext uri="{BB962C8B-B14F-4D97-AF65-F5344CB8AC3E}">
        <p14:creationId xmlns:p14="http://schemas.microsoft.com/office/powerpoint/2010/main" val="329979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HISpark</a:t>
            </a:r>
            <a:r>
              <a:rPr lang="pl-PL" dirty="0"/>
              <a:t> (jak każdy </a:t>
            </a:r>
            <a:r>
              <a:rPr lang="pl-PL" dirty="0" err="1"/>
              <a:t>framework</a:t>
            </a:r>
            <a:r>
              <a:rPr lang="pl-PL" dirty="0"/>
              <a:t>) wprowadza kilka abstrakcji. Każda z tych abstrakcji w zasadzie reprezentuje rozporoszoną (</a:t>
            </a:r>
            <a:r>
              <a:rPr lang="pl-PL" dirty="0" err="1"/>
              <a:t>distributed</a:t>
            </a:r>
            <a:r>
              <a:rPr lang="pl-PL" dirty="0"/>
              <a:t>) kolekcję danych.</a:t>
            </a:r>
          </a:p>
          <a:p>
            <a:pPr marL="171450" indent="-171450">
              <a:buFontTx/>
              <a:buChar char="-"/>
            </a:pPr>
            <a:r>
              <a:rPr lang="pl-PL" dirty="0"/>
              <a:t>RDD (</a:t>
            </a:r>
            <a:r>
              <a:rPr lang="pl-PL" dirty="0" err="1"/>
              <a:t>Resilient</a:t>
            </a:r>
            <a:r>
              <a:rPr lang="pl-PL" dirty="0"/>
              <a:t> Distributed </a:t>
            </a:r>
            <a:r>
              <a:rPr lang="pl-PL" dirty="0" err="1"/>
              <a:t>Datasets</a:t>
            </a:r>
            <a:r>
              <a:rPr lang="pl-PL" dirty="0"/>
              <a:t>)– podstawowa abstrakcja Sparka w wersja od 1 do 2, bez względu jaki typ kolekcji użyjemy, ostatecznie Spark kompiluje do RDD.  RDD to </a:t>
            </a:r>
            <a:r>
              <a:rPr lang="pl-PL" dirty="0" err="1"/>
              <a:t>niemienna</a:t>
            </a:r>
            <a:r>
              <a:rPr lang="pl-PL" dirty="0"/>
              <a:t> (</a:t>
            </a:r>
            <a:r>
              <a:rPr lang="pl-PL" dirty="0" err="1"/>
              <a:t>immutable</a:t>
            </a:r>
            <a:r>
              <a:rPr lang="pl-PL" dirty="0"/>
              <a:t>) kolekcja danych, partycjonowana (dzielona na </a:t>
            </a:r>
            <a:r>
              <a:rPr lang="pl-PL" dirty="0" err="1"/>
              <a:t>chunki</a:t>
            </a:r>
            <a:r>
              <a:rPr lang="pl-PL" dirty="0"/>
              <a:t> aby móc wykorzystać cały potencjał </a:t>
            </a:r>
            <a:r>
              <a:rPr lang="pl-PL" dirty="0" err="1"/>
              <a:t>zasówb</a:t>
            </a:r>
            <a:r>
              <a:rPr lang="pl-PL" dirty="0"/>
              <a:t> maszyn ma klastrze) na całym klastrze, dzięki czemu może być równolegle </a:t>
            </a:r>
            <a:r>
              <a:rPr lang="pl-PL" dirty="0" err="1"/>
              <a:t>przetwrzana</a:t>
            </a:r>
            <a:r>
              <a:rPr lang="pl-PL" dirty="0"/>
              <a:t> (in </a:t>
            </a:r>
            <a:r>
              <a:rPr lang="pl-PL" dirty="0" err="1"/>
              <a:t>parallel</a:t>
            </a:r>
            <a:r>
              <a:rPr lang="pl-PL" dirty="0"/>
              <a:t>). Wierszem w takiej kolekcji jest po prostu jakiś obiekt w języku programowania który używasz. Dzięki temu mamy pełną kontrolę na przechowywanymi obiektami, ale nie bez kompromisów. Każda manipulacja na swoich obiektach, zmusza Cię do wynalezienia na nowo koła (np. </a:t>
            </a:r>
            <a:r>
              <a:rPr lang="pl-PL" dirty="0" err="1"/>
              <a:t>serliazacja</a:t>
            </a:r>
            <a:r>
              <a:rPr lang="pl-PL" dirty="0"/>
              <a:t>). </a:t>
            </a:r>
            <a:r>
              <a:rPr lang="pl-PL" dirty="0" err="1"/>
              <a:t>Resilient</a:t>
            </a:r>
            <a:r>
              <a:rPr lang="pl-PL" dirty="0"/>
              <a:t> oznacza </a:t>
            </a:r>
            <a:r>
              <a:rPr lang="pl-PL" dirty="0" err="1"/>
              <a:t>fault</a:t>
            </a:r>
            <a:r>
              <a:rPr lang="pl-PL" dirty="0"/>
              <a:t>-tolerant, czyli jeśli jakaś partycja z powodu awarii </a:t>
            </a:r>
            <a:r>
              <a:rPr lang="pl-PL" dirty="0" err="1"/>
              <a:t>noda</a:t>
            </a:r>
            <a:r>
              <a:rPr lang="pl-PL" dirty="0"/>
              <a:t> w </a:t>
            </a:r>
            <a:r>
              <a:rPr lang="pl-PL" dirty="0" err="1"/>
              <a:t>clustrze</a:t>
            </a:r>
            <a:r>
              <a:rPr lang="pl-PL" dirty="0"/>
              <a:t> </a:t>
            </a:r>
            <a:r>
              <a:rPr lang="pl-PL" dirty="0" err="1"/>
              <a:t>nię</a:t>
            </a:r>
            <a:r>
              <a:rPr lang="pl-PL" dirty="0"/>
              <a:t> będzie </a:t>
            </a:r>
            <a:r>
              <a:rPr lang="pl-PL" dirty="0" err="1"/>
              <a:t>dostepna</a:t>
            </a:r>
            <a:r>
              <a:rPr lang="pl-PL" dirty="0"/>
              <a:t>, Spark jest w stanie ją ponownie odbudować (dzięki RDD </a:t>
            </a:r>
            <a:r>
              <a:rPr lang="pl-PL" dirty="0" err="1"/>
              <a:t>lineage</a:t>
            </a:r>
            <a:r>
              <a:rPr lang="pl-PL" dirty="0"/>
              <a:t>).</a:t>
            </a:r>
          </a:p>
          <a:p>
            <a:pPr marL="171450" indent="-171450">
              <a:buFontTx/>
              <a:buChar char="-"/>
            </a:pPr>
            <a:r>
              <a:rPr lang="pl-PL" dirty="0" err="1"/>
              <a:t>Ditributet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 (broadcast) – pozwala na </a:t>
            </a:r>
            <a:r>
              <a:rPr lang="pl-PL" dirty="0" err="1"/>
              <a:t>wyslanie</a:t>
            </a:r>
            <a:r>
              <a:rPr lang="pl-PL" dirty="0"/>
              <a:t> stosukowo dużych ale tylko do odczytu </a:t>
            </a:r>
            <a:r>
              <a:rPr lang="pl-PL" dirty="0" err="1"/>
              <a:t>datasetów</a:t>
            </a:r>
            <a:r>
              <a:rPr lang="pl-PL" dirty="0"/>
              <a:t>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(</a:t>
            </a:r>
            <a:r>
              <a:rPr lang="pl-PL" dirty="0" err="1"/>
              <a:t>executorów</a:t>
            </a:r>
            <a:r>
              <a:rPr lang="pl-PL" dirty="0"/>
              <a:t>). Znacznie redukuje </a:t>
            </a:r>
            <a:r>
              <a:rPr lang="pl-PL" dirty="0" err="1"/>
              <a:t>netwokr</a:t>
            </a:r>
            <a:r>
              <a:rPr lang="pl-PL" dirty="0"/>
              <a:t> transfer. Domyślnie bowiem Spark </a:t>
            </a:r>
            <a:r>
              <a:rPr lang="pl-PL" dirty="0" err="1"/>
              <a:t>wysyała</a:t>
            </a:r>
            <a:r>
              <a:rPr lang="pl-PL" dirty="0"/>
              <a:t> każdą zmienna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dla każdej operacji </a:t>
            </a:r>
            <a:r>
              <a:rPr lang="pl-PL" dirty="0" err="1"/>
              <a:t>mna</a:t>
            </a:r>
            <a:r>
              <a:rPr lang="pl-PL" dirty="0"/>
              <a:t> danych.</a:t>
            </a:r>
          </a:p>
          <a:p>
            <a:pPr marL="171450" indent="-171450">
              <a:buFontTx/>
              <a:buChar char="-"/>
            </a:pPr>
            <a:r>
              <a:rPr lang="pl-PL" dirty="0" err="1"/>
              <a:t>DataFramne</a:t>
            </a:r>
            <a:r>
              <a:rPr lang="pl-PL" dirty="0"/>
              <a:t> – najprościej to tabela z kolumnami i wierszami, jak arkusz kalkulacyjny w Excelu. </a:t>
            </a:r>
            <a:r>
              <a:rPr lang="pl-PL" dirty="0" err="1"/>
              <a:t>Dataframe</a:t>
            </a:r>
            <a:r>
              <a:rPr lang="pl-PL" dirty="0"/>
              <a:t> jest jednak rozproszony na całym klastrze, gdyż po pierwsze mógłby nie zmieścić się na jednej maszynie, lub ta maszyna nie byłaby w stanie go przetworzyć albo trwałoby to bardzo długo. </a:t>
            </a:r>
          </a:p>
          <a:p>
            <a:pPr marL="0" indent="0">
              <a:buFontTx/>
              <a:buNone/>
            </a:pPr>
            <a:r>
              <a:rPr lang="pl-PL" dirty="0"/>
              <a:t>- </a:t>
            </a:r>
            <a:r>
              <a:rPr lang="pl-PL" dirty="0" err="1"/>
              <a:t>Dataset</a:t>
            </a:r>
            <a:r>
              <a:rPr lang="pl-PL" dirty="0"/>
              <a:t> – </a:t>
            </a:r>
            <a:r>
              <a:rPr lang="pl-PL" dirty="0" err="1"/>
              <a:t>strongly-typed</a:t>
            </a:r>
            <a:r>
              <a:rPr lang="pl-PL" dirty="0"/>
              <a:t> </a:t>
            </a:r>
            <a:r>
              <a:rPr lang="pl-PL" dirty="0" err="1"/>
              <a:t>dafaframe</a:t>
            </a:r>
            <a:r>
              <a:rPr lang="pl-PL" dirty="0"/>
              <a:t>. Zamiast </a:t>
            </a:r>
          </a:p>
        </p:txBody>
      </p:sp>
    </p:spTree>
    <p:extLst>
      <p:ext uri="{BB962C8B-B14F-4D97-AF65-F5344CB8AC3E}">
        <p14:creationId xmlns:p14="http://schemas.microsoft.com/office/powerpoint/2010/main" val="1396449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RDD oferuje 2 typy operacji: </a:t>
            </a:r>
            <a:r>
              <a:rPr lang="pl-PL" dirty="0" err="1"/>
              <a:t>tranformacje</a:t>
            </a:r>
            <a:r>
              <a:rPr lang="pl-PL" dirty="0"/>
              <a:t> i akcje.</a:t>
            </a:r>
          </a:p>
          <a:p>
            <a:r>
              <a:rPr lang="pl-PL" dirty="0"/>
              <a:t>Transformacje – ponieważ RDD jest </a:t>
            </a:r>
            <a:r>
              <a:rPr lang="pl-PL" dirty="0" err="1"/>
              <a:t>immutable</a:t>
            </a:r>
            <a:r>
              <a:rPr lang="pl-PL" dirty="0"/>
              <a:t> </a:t>
            </a:r>
            <a:r>
              <a:rPr lang="pl-PL" dirty="0" err="1"/>
              <a:t>kazda</a:t>
            </a:r>
            <a:r>
              <a:rPr lang="pl-PL" dirty="0"/>
              <a:t> transformacja tworzy nowe RDD z </a:t>
            </a:r>
            <a:r>
              <a:rPr lang="pl-PL" dirty="0" err="1"/>
              <a:t>poprzeniego</a:t>
            </a:r>
            <a:r>
              <a:rPr lang="pl-PL" dirty="0"/>
              <a:t>.</a:t>
            </a:r>
          </a:p>
          <a:p>
            <a:r>
              <a:rPr lang="pl-PL" dirty="0"/>
              <a:t>Akcje – wyliczają ostateczny </a:t>
            </a:r>
            <a:r>
              <a:rPr lang="pl-PL" dirty="0" err="1"/>
              <a:t>resultat</a:t>
            </a:r>
            <a:r>
              <a:rPr lang="pl-PL" dirty="0"/>
              <a:t> obliczeń zwracając go do </a:t>
            </a:r>
            <a:r>
              <a:rPr lang="pl-PL" dirty="0" err="1"/>
              <a:t>divera</a:t>
            </a:r>
            <a:r>
              <a:rPr lang="pl-PL" dirty="0"/>
              <a:t> bądź zapisują w </a:t>
            </a:r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storage</a:t>
            </a:r>
            <a:r>
              <a:rPr lang="pl-PL" dirty="0"/>
              <a:t> system.</a:t>
            </a:r>
          </a:p>
          <a:p>
            <a:endParaRPr lang="pl-PL" dirty="0"/>
          </a:p>
          <a:p>
            <a:r>
              <a:rPr lang="pl-PL" dirty="0"/>
              <a:t>Transformacje są </a:t>
            </a:r>
            <a:r>
              <a:rPr lang="pl-PL" dirty="0" err="1"/>
              <a:t>lazy</a:t>
            </a:r>
            <a:r>
              <a:rPr lang="pl-PL" dirty="0"/>
              <a:t>! Oznacza, że Spark poczeka możliwe jak najdłużej do wykonania </a:t>
            </a:r>
            <a:r>
              <a:rPr lang="pl-PL" dirty="0" err="1"/>
              <a:t>transfotmacji</a:t>
            </a:r>
            <a:r>
              <a:rPr lang="pl-PL" dirty="0"/>
              <a:t>. Zostanie ona wywołana przez akcję.</a:t>
            </a:r>
          </a:p>
          <a:p>
            <a:r>
              <a:rPr lang="pl-PL" dirty="0"/>
              <a:t>Zaleta takiego podejścia jest taka, że Spark może zbudować sobie bardziej efektywny plan zapytania niż wynikałoby to z naszego kodu.</a:t>
            </a:r>
          </a:p>
        </p:txBody>
      </p:sp>
    </p:spTree>
    <p:extLst>
      <p:ext uri="{BB962C8B-B14F-4D97-AF65-F5344CB8AC3E}">
        <p14:creationId xmlns:p14="http://schemas.microsoft.com/office/powerpoint/2010/main" val="1276424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jest w zasadzie dzisiaj standardem jeśli chodzi o przetwarzanie danych, od małych zbiorów aż po PETA-</a:t>
            </a:r>
            <a:r>
              <a:rPr lang="pl-PL" dirty="0" err="1"/>
              <a:t>byte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„data </a:t>
            </a:r>
            <a:r>
              <a:rPr lang="pl-PL" dirty="0" err="1"/>
              <a:t>lake’i</a:t>
            </a:r>
            <a:r>
              <a:rPr lang="pl-P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3919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  <a:r>
              <a:rPr lang="pl-PL" dirty="0"/>
              <a:t> - Spark jest napisany w Scali, dzięki czemu uzyskujemy najlepszą wydajność i największą spójność i pokrycie między API Scali i API Sparka.</a:t>
            </a:r>
          </a:p>
          <a:p>
            <a:r>
              <a:rPr lang="en-US" dirty="0"/>
              <a:t>Type Safety</a:t>
            </a:r>
            <a:r>
              <a:rPr lang="pl-PL" dirty="0"/>
              <a:t> – w </a:t>
            </a:r>
            <a:r>
              <a:rPr lang="pl-PL" dirty="0" err="1"/>
              <a:t>prówaniu</a:t>
            </a:r>
            <a:r>
              <a:rPr lang="pl-PL" dirty="0"/>
              <a:t> do </a:t>
            </a:r>
            <a:r>
              <a:rPr lang="pl-PL" dirty="0" err="1"/>
              <a:t>Pythona</a:t>
            </a:r>
            <a:r>
              <a:rPr lang="pl-PL" dirty="0"/>
              <a:t> i R, korzyści ze Scali to  </a:t>
            </a:r>
            <a:r>
              <a:rPr lang="pl-PL" dirty="0" err="1"/>
              <a:t>statycze</a:t>
            </a:r>
            <a:r>
              <a:rPr lang="pl-PL" dirty="0"/>
              <a:t> </a:t>
            </a:r>
            <a:r>
              <a:rPr lang="pl-PL" dirty="0" err="1"/>
              <a:t>typowajie</a:t>
            </a:r>
            <a:r>
              <a:rPr lang="pl-PL" dirty="0"/>
              <a:t> (</a:t>
            </a:r>
            <a:r>
              <a:rPr lang="en-US" dirty="0"/>
              <a:t>static typing</a:t>
            </a:r>
            <a:r>
              <a:rPr lang="pl-PL" dirty="0"/>
              <a:t>) i  </a:t>
            </a:r>
            <a:r>
              <a:rPr lang="en-US" dirty="0"/>
              <a:t>type inference</a:t>
            </a:r>
            <a:r>
              <a:rPr lang="pl-PL" dirty="0"/>
              <a:t>.</a:t>
            </a:r>
          </a:p>
          <a:p>
            <a:r>
              <a:rPr lang="pl-PL" dirty="0" err="1"/>
              <a:t>Immutable</a:t>
            </a:r>
            <a:r>
              <a:rPr lang="pl-PL" dirty="0"/>
              <a:t> data </a:t>
            </a:r>
            <a:r>
              <a:rPr lang="pl-PL" dirty="0" err="1"/>
              <a:t>striuctrues</a:t>
            </a:r>
            <a:r>
              <a:rPr lang="pl-PL" dirty="0"/>
              <a:t> - </a:t>
            </a:r>
            <a:r>
              <a:rPr lang="en-US" sz="1200" dirty="0"/>
              <a:t>allowing for parallel, lock-free data processing,</a:t>
            </a:r>
            <a:endParaRPr lang="pl-PL" dirty="0"/>
          </a:p>
          <a:p>
            <a:r>
              <a:rPr lang="en-US" dirty="0"/>
              <a:t>Concise, Expressive Code</a:t>
            </a:r>
            <a:r>
              <a:rPr lang="pl-PL" dirty="0"/>
              <a:t> –  w </a:t>
            </a:r>
            <a:r>
              <a:rPr lang="pl-PL" dirty="0" err="1"/>
              <a:t>porównianiu</a:t>
            </a:r>
            <a:r>
              <a:rPr lang="pl-PL" dirty="0"/>
              <a:t> do Javy, kod jest bardziej zwięzły (</a:t>
            </a:r>
            <a:r>
              <a:rPr lang="pl-PL" dirty="0" err="1"/>
              <a:t>concise</a:t>
            </a:r>
            <a:r>
              <a:rPr lang="pl-PL" dirty="0"/>
              <a:t>) dzięki czumu zwiększa Twoją produktywność. </a:t>
            </a:r>
            <a:r>
              <a:rPr lang="en-US" dirty="0"/>
              <a:t>and several features of Scala make your code even more concise. This elevates your productivity and makes it easier to imagine a design approach and then write it down without having to translate the idea to a less flexible API that reflects idiomatic language constraints. (You'll see this in action as we go.)</a:t>
            </a:r>
            <a:endParaRPr lang="pl-PL" dirty="0"/>
          </a:p>
          <a:p>
            <a:r>
              <a:rPr lang="pl-PL" dirty="0"/>
              <a:t>Debugging – kiedy pojawiają się problemy z kodem, zrozumie </a:t>
            </a:r>
            <a:r>
              <a:rPr lang="pl-PL" dirty="0" err="1"/>
              <a:t>exception</a:t>
            </a:r>
            <a:r>
              <a:rPr lang="pl-PL" dirty="0"/>
              <a:t> </a:t>
            </a:r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trace</a:t>
            </a:r>
            <a:r>
              <a:rPr lang="pl-PL" dirty="0"/>
              <a:t> jest prostsze jeśli znasz </a:t>
            </a:r>
            <a:r>
              <a:rPr lang="pl-PL" dirty="0" err="1"/>
              <a:t>Scale</a:t>
            </a:r>
            <a:r>
              <a:rPr lang="pl-PL" dirty="0"/>
              <a:t>. </a:t>
            </a:r>
            <a:r>
              <a:rPr lang="en-US" dirty="0"/>
              <a:t>Unfortunately, the "abstraction leaks" when problems occur.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481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baseline="0" dirty="0">
                <a:solidFill>
                  <a:schemeClr val="accent1"/>
                </a:solidFill>
                <a:latin typeface="+mj-lt"/>
              </a:rPr>
              <a:t>Digital Transformation Specialists</a:t>
            </a:r>
          </a:p>
        </p:txBody>
      </p:sp>
      <p:pic>
        <p:nvPicPr>
          <p:cNvPr id="7" name="Picture 6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5657" y="1599642"/>
            <a:ext cx="7632699" cy="302389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11" name="Picture 10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rgbClr val="F5F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03500"/>
            <a:ext cx="7632700" cy="4428045"/>
          </a:xfrm>
          <a:prstGeom prst="rect">
            <a:avLst/>
          </a:prstGeom>
        </p:spPr>
        <p:txBody>
          <a:bodyPr vert="horz" tIns="0" rIns="0" bIns="0" anchor="ctr" anchorCtr="0"/>
          <a:lstStyle>
            <a:lvl1pPr>
              <a:defRPr sz="4800">
                <a:solidFill>
                  <a:srgbClr val="0C68AC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55650" y="915543"/>
            <a:ext cx="7632700" cy="3816795"/>
          </a:xfrm>
          <a:prstGeom prst="rect">
            <a:avLst/>
          </a:prstGeom>
        </p:spPr>
        <p:txBody>
          <a:bodyPr vert="horz" lIns="0" tIns="0" rIns="0" bIns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5650" y="915543"/>
            <a:ext cx="3671888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714875" y="915543"/>
            <a:ext cx="3673475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41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umbered list and bulleted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55650" y="1034992"/>
            <a:ext cx="7632700" cy="384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07DBA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5650" y="1707654"/>
            <a:ext cx="3671888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714875" y="1707654"/>
            <a:ext cx="3673475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86924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458820"/>
            <a:ext cx="7632700" cy="2700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55650" y="915543"/>
            <a:ext cx="7632700" cy="3528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/>
              <a:t>Image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29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755658" y="1221604"/>
            <a:ext cx="7632699" cy="249700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cap="none" baseline="0">
                <a:solidFill>
                  <a:srgbClr val="007DBA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5650" y="3940318"/>
            <a:ext cx="5688558" cy="7912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300">
                <a:solidFill>
                  <a:srgbClr val="87878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1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0" r:id="rId2"/>
    <p:sldLayoutId id="2147483733" r:id="rId3"/>
    <p:sldLayoutId id="2147483728" r:id="rId4"/>
    <p:sldLayoutId id="2147483729" r:id="rId5"/>
    <p:sldLayoutId id="2147483730" r:id="rId6"/>
    <p:sldLayoutId id="2147483732" r:id="rId7"/>
    <p:sldLayoutId id="2147483724" r:id="rId8"/>
    <p:sldLayoutId id="2147483691" r:id="rId9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sql/bi/scala-apache-spark-tandem-next-generation-etl-framework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.com/blog/2014/10/10/spark-petabyte-sort.html" TargetMode="External"/><Relationship Id="rId2" Type="http://schemas.openxmlformats.org/officeDocument/2006/relationships/hyperlink" Target="http://sortbenchmark.org/Yahoo2013Sort.pdf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55650" y="3944124"/>
            <a:ext cx="5112494" cy="647625"/>
          </a:xfrm>
        </p:spPr>
        <p:txBody>
          <a:bodyPr>
            <a:normAutofit/>
          </a:bodyPr>
          <a:lstStyle/>
          <a:p>
            <a:r>
              <a:rPr lang="pl-PL" dirty="0"/>
              <a:t>as a </a:t>
            </a:r>
            <a:r>
              <a:rPr lang="pl-PL" dirty="0" err="1"/>
              <a:t>next</a:t>
            </a:r>
            <a:r>
              <a:rPr lang="pl-PL" dirty="0"/>
              <a:t>-gen ETL </a:t>
            </a:r>
            <a:r>
              <a:rPr lang="pl-PL" dirty="0" err="1"/>
              <a:t>framework</a:t>
            </a:r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55650" y="1672095"/>
            <a:ext cx="7632700" cy="2322258"/>
          </a:xfrm>
        </p:spPr>
        <p:txBody>
          <a:bodyPr/>
          <a:lstStyle/>
          <a:p>
            <a:r>
              <a:rPr lang="pl-PL" dirty="0"/>
              <a:t>Apache Spark and Scala in Tandem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43760" y="4876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4880" y="4495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0160" y="454152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3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/>
              <a:t>Apache Spark </a:t>
            </a:r>
            <a:r>
              <a:rPr lang="pl-PL" dirty="0" err="1"/>
              <a:t>APIs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3E914-2E72-4257-A276-A23EC866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210" y="987574"/>
            <a:ext cx="5145580" cy="346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3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/>
              <a:t>RDD: </a:t>
            </a:r>
            <a:r>
              <a:rPr lang="pl-PL" dirty="0" err="1"/>
              <a:t>Transformations</a:t>
            </a:r>
            <a:r>
              <a:rPr lang="pl-PL" dirty="0"/>
              <a:t> and </a:t>
            </a:r>
            <a:r>
              <a:rPr lang="pl-PL" dirty="0" err="1"/>
              <a:t>Actions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146" name="Picture 2" descr="Znalezione obrazy dla zapytania spark transformations and actions">
            <a:extLst>
              <a:ext uri="{FF2B5EF4-FFF2-40B4-BE49-F238E27FC236}">
                <a16:creationId xmlns:a16="http://schemas.microsoft.com/office/drawing/2014/main" id="{30D33B1F-3F29-4A92-9592-1EEF066A0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89501"/>
            <a:ext cx="4981104" cy="42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69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pl-PL" sz="1800" dirty="0">
                <a:solidFill>
                  <a:srgbClr val="4D4D4D"/>
                </a:solidFill>
              </a:rPr>
              <a:t>Object-</a:t>
            </a:r>
            <a:r>
              <a:rPr lang="pl-PL" sz="1800" dirty="0" err="1">
                <a:solidFill>
                  <a:srgbClr val="4D4D4D"/>
                </a:solidFill>
              </a:rPr>
              <a:t>Oriented</a:t>
            </a:r>
            <a:r>
              <a:rPr lang="pl-PL" sz="1800" dirty="0">
                <a:solidFill>
                  <a:srgbClr val="4D4D4D"/>
                </a:solidFill>
              </a:rPr>
              <a:t> </a:t>
            </a:r>
            <a:r>
              <a:rPr lang="pl-PL" sz="1800" dirty="0" err="1">
                <a:solidFill>
                  <a:srgbClr val="4D4D4D"/>
                </a:solidFill>
              </a:rPr>
              <a:t>Meets</a:t>
            </a:r>
            <a:r>
              <a:rPr lang="pl-PL" sz="1800" dirty="0">
                <a:solidFill>
                  <a:srgbClr val="4D4D4D"/>
                </a:solidFill>
              </a:rPr>
              <a:t> </a:t>
            </a:r>
            <a:r>
              <a:rPr lang="pl-PL" sz="1800" dirty="0" err="1">
                <a:solidFill>
                  <a:srgbClr val="4D4D4D"/>
                </a:solidFill>
              </a:rPr>
              <a:t>Functional</a:t>
            </a: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2050" name="Picture 2" descr="Znalezione obrazy dla zapytania scala">
            <a:extLst>
              <a:ext uri="{FF2B5EF4-FFF2-40B4-BE49-F238E27FC236}">
                <a16:creationId xmlns:a16="http://schemas.microsoft.com/office/drawing/2014/main" id="{8CF1BFC6-C24C-454B-B38B-DE1B0D37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7" y="2088534"/>
            <a:ext cx="351472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20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Scala?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Performance</a:t>
            </a:r>
          </a:p>
          <a:p>
            <a:r>
              <a:rPr lang="pl-PL" sz="2000" dirty="0" err="1"/>
              <a:t>Type</a:t>
            </a:r>
            <a:r>
              <a:rPr lang="pl-PL" sz="2000" dirty="0"/>
              <a:t> </a:t>
            </a:r>
            <a:r>
              <a:rPr lang="pl-PL" sz="2000" dirty="0" err="1"/>
              <a:t>safety</a:t>
            </a:r>
            <a:endParaRPr lang="pl-PL" sz="2000" dirty="0"/>
          </a:p>
          <a:p>
            <a:r>
              <a:rPr lang="pl-PL" sz="2000" dirty="0"/>
              <a:t>I</a:t>
            </a:r>
            <a:r>
              <a:rPr lang="en-US" sz="2000" dirty="0" err="1"/>
              <a:t>mmutable</a:t>
            </a:r>
            <a:r>
              <a:rPr lang="en-US" sz="2000" dirty="0"/>
              <a:t> data structures</a:t>
            </a:r>
          </a:p>
          <a:p>
            <a:r>
              <a:rPr lang="en-US" sz="2000" dirty="0"/>
              <a:t>Concise, Expressive Code</a:t>
            </a:r>
            <a:endParaRPr lang="pl-PL" sz="2000" dirty="0"/>
          </a:p>
          <a:p>
            <a:r>
              <a:rPr lang="pl-PL" sz="2000" dirty="0"/>
              <a:t>Debugging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585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not Scala?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Libraries</a:t>
            </a:r>
          </a:p>
          <a:p>
            <a:r>
              <a:rPr lang="pl-PL" sz="2000" dirty="0" err="1"/>
              <a:t>Niche</a:t>
            </a:r>
            <a:r>
              <a:rPr lang="pl-PL" sz="2000" dirty="0"/>
              <a:t> </a:t>
            </a:r>
            <a:r>
              <a:rPr lang="pl-PL" sz="2000" dirty="0" err="1"/>
              <a:t>language</a:t>
            </a:r>
            <a:endParaRPr lang="pl-PL" sz="2000" dirty="0"/>
          </a:p>
          <a:p>
            <a:r>
              <a:rPr lang="en-US" sz="2000" dirty="0"/>
              <a:t>Advanced Language Features</a:t>
            </a:r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7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Just </a:t>
            </a:r>
            <a:r>
              <a:rPr lang="pl-PL" dirty="0" err="1"/>
              <a:t>enough</a:t>
            </a:r>
            <a:r>
              <a:rPr lang="pl-PL" dirty="0"/>
              <a:t> Scala for Spark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Case </a:t>
            </a:r>
            <a:r>
              <a:rPr lang="pl-PL" sz="2000" dirty="0" err="1"/>
              <a:t>clases</a:t>
            </a:r>
            <a:endParaRPr lang="pl-PL" sz="2000" dirty="0"/>
          </a:p>
          <a:p>
            <a:r>
              <a:rPr lang="pl-PL" sz="2000" dirty="0" err="1"/>
              <a:t>Pattern</a:t>
            </a:r>
            <a:r>
              <a:rPr lang="pl-PL" sz="2000" dirty="0"/>
              <a:t> </a:t>
            </a:r>
            <a:r>
              <a:rPr lang="pl-PL" sz="2000" dirty="0" err="1"/>
              <a:t>matching</a:t>
            </a:r>
            <a:endParaRPr lang="pl-PL" sz="2000" dirty="0"/>
          </a:p>
          <a:p>
            <a:r>
              <a:rPr lang="pl-PL" sz="2000" dirty="0" err="1"/>
              <a:t>Higher</a:t>
            </a:r>
            <a:r>
              <a:rPr lang="pl-PL" sz="2000" dirty="0"/>
              <a:t>-Order </a:t>
            </a:r>
            <a:r>
              <a:rPr lang="pl-PL" sz="2000" dirty="0" err="1"/>
              <a:t>Functions</a:t>
            </a:r>
            <a:endParaRPr lang="pl-PL" sz="2000" dirty="0"/>
          </a:p>
          <a:p>
            <a:r>
              <a:rPr lang="en-US" sz="2000" dirty="0"/>
              <a:t>Advanced </a:t>
            </a:r>
            <a:r>
              <a:rPr lang="pl-PL" sz="2000" dirty="0" err="1"/>
              <a:t>collections</a:t>
            </a:r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56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Next</a:t>
            </a:r>
            <a:r>
              <a:rPr lang="pl-PL" dirty="0"/>
              <a:t>-gen ETL?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Comparison</a:t>
            </a:r>
            <a:r>
              <a:rPr lang="pl-PL" sz="2000" dirty="0"/>
              <a:t> to GUI </a:t>
            </a:r>
            <a:r>
              <a:rPr lang="pl-PL" sz="2000" dirty="0" err="1"/>
              <a:t>based</a:t>
            </a:r>
            <a:r>
              <a:rPr lang="pl-PL" sz="2000" dirty="0"/>
              <a:t> ETL</a:t>
            </a:r>
          </a:p>
          <a:p>
            <a:r>
              <a:rPr lang="pl-PL" sz="2000" dirty="0" err="1"/>
              <a:t>Code</a:t>
            </a:r>
            <a:r>
              <a:rPr lang="pl-PL" sz="2000" dirty="0"/>
              <a:t> </a:t>
            </a:r>
            <a:r>
              <a:rPr lang="pl-PL" sz="2000" dirty="0" err="1"/>
              <a:t>driven</a:t>
            </a:r>
            <a:r>
              <a:rPr lang="pl-PL" sz="2000" dirty="0"/>
              <a:t> </a:t>
            </a:r>
            <a:r>
              <a:rPr lang="pl-PL" sz="2000" dirty="0" err="1"/>
              <a:t>App</a:t>
            </a:r>
            <a:r>
              <a:rPr lang="pl-PL" sz="2000" dirty="0"/>
              <a:t> (no </a:t>
            </a:r>
            <a:r>
              <a:rPr lang="pl-PL" sz="2000" dirty="0" err="1"/>
              <a:t>more</a:t>
            </a:r>
            <a:r>
              <a:rPr lang="pl-PL" sz="2000" dirty="0"/>
              <a:t> </a:t>
            </a:r>
            <a:r>
              <a:rPr lang="pl-PL" sz="2000" dirty="0" err="1"/>
              <a:t>Wizard</a:t>
            </a:r>
            <a:r>
              <a:rPr lang="pl-PL" sz="2000" dirty="0"/>
              <a:t> </a:t>
            </a:r>
            <a:r>
              <a:rPr lang="pl-PL" sz="2000" dirty="0" err="1"/>
              <a:t>Hell</a:t>
            </a:r>
            <a:r>
              <a:rPr lang="pl-PL" sz="2000" dirty="0"/>
              <a:t>!)</a:t>
            </a:r>
          </a:p>
          <a:p>
            <a:r>
              <a:rPr lang="pl-PL" sz="2000" dirty="0" err="1"/>
              <a:t>Better</a:t>
            </a:r>
            <a:r>
              <a:rPr lang="pl-PL" sz="2000" dirty="0"/>
              <a:t> team-</a:t>
            </a:r>
            <a:r>
              <a:rPr lang="pl-PL" sz="2000" dirty="0" err="1"/>
              <a:t>based</a:t>
            </a:r>
            <a:r>
              <a:rPr lang="pl-PL" sz="2000" dirty="0"/>
              <a:t> development</a:t>
            </a:r>
          </a:p>
          <a:p>
            <a:r>
              <a:rPr lang="pl-PL" sz="2000" dirty="0"/>
              <a:t>Unit </a:t>
            </a:r>
            <a:r>
              <a:rPr lang="pl-PL" sz="2000"/>
              <a:t>tests</a:t>
            </a:r>
            <a:endParaRPr lang="pl-PL" sz="2000" dirty="0"/>
          </a:p>
          <a:p>
            <a:r>
              <a:rPr lang="pl-PL" sz="2000" dirty="0"/>
              <a:t>Source </a:t>
            </a:r>
            <a:r>
              <a:rPr lang="pl-PL" sz="2000" dirty="0" err="1"/>
              <a:t>control</a:t>
            </a:r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E2235CDF-EF62-486E-8EBB-310A2294A914}"/>
              </a:ext>
            </a:extLst>
          </p:cNvPr>
          <p:cNvSpPr/>
          <p:nvPr/>
        </p:nvSpPr>
        <p:spPr>
          <a:xfrm>
            <a:off x="647601" y="3219822"/>
            <a:ext cx="784879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50" dirty="0"/>
              <a:t>https://www.red-gate.com/simple-talk/sql/bi/scala-apache-spark-tandem-next-generation-etl-framework/</a:t>
            </a:r>
          </a:p>
        </p:txBody>
      </p:sp>
    </p:spTree>
    <p:extLst>
      <p:ext uri="{BB962C8B-B14F-4D97-AF65-F5344CB8AC3E}">
        <p14:creationId xmlns:p14="http://schemas.microsoft.com/office/powerpoint/2010/main" val="1537144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63105"/>
            <a:ext cx="7632700" cy="357857"/>
          </a:xfrm>
        </p:spPr>
        <p:txBody>
          <a:bodyPr/>
          <a:lstStyle/>
          <a:p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overflow</a:t>
            </a:r>
            <a:r>
              <a:rPr lang="pl-PL" dirty="0"/>
              <a:t> </a:t>
            </a:r>
            <a:r>
              <a:rPr lang="pl-PL" dirty="0" err="1"/>
              <a:t>survey</a:t>
            </a:r>
            <a:r>
              <a:rPr lang="pl-PL" dirty="0"/>
              <a:t>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ED10D3-1D08-4A75-9ADA-285DC250D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37544"/>
            <a:ext cx="4176464" cy="32769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A4FEE0-06F2-413E-A5A0-3EE2BE50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863" y="820962"/>
            <a:ext cx="4043716" cy="35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1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Apache Spark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D4D4D"/>
                </a:solidFill>
              </a:rPr>
              <a:t>A fast and general engine for large-scale data processing</a:t>
            </a: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1026" name="Picture 2" descr="https://spark.apache.org/images/spark-logo-trademark.png">
            <a:extLst>
              <a:ext uri="{FF2B5EF4-FFF2-40B4-BE49-F238E27FC236}">
                <a16:creationId xmlns:a16="http://schemas.microsoft.com/office/drawing/2014/main" id="{972086B1-27A5-47E7-9782-D07219A58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00" y="1962894"/>
            <a:ext cx="3581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99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Apache Spark?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Excellent</a:t>
            </a:r>
            <a:r>
              <a:rPr lang="pl-PL" sz="2000" dirty="0"/>
              <a:t> performance</a:t>
            </a:r>
          </a:p>
          <a:p>
            <a:r>
              <a:rPr lang="en-US" sz="2000" dirty="0"/>
              <a:t>Intuitive and concise </a:t>
            </a:r>
            <a:r>
              <a:rPr lang="pl-PL" sz="2000" dirty="0"/>
              <a:t>high-</a:t>
            </a:r>
            <a:r>
              <a:rPr lang="pl-PL" sz="2000" dirty="0" err="1"/>
              <a:t>level</a:t>
            </a:r>
            <a:r>
              <a:rPr lang="pl-PL" sz="2000" dirty="0"/>
              <a:t> </a:t>
            </a:r>
            <a:r>
              <a:rPr lang="pl-PL" sz="2000" dirty="0" err="1"/>
              <a:t>APIs</a:t>
            </a:r>
            <a:r>
              <a:rPr lang="pl-PL" sz="2000" dirty="0"/>
              <a:t> </a:t>
            </a:r>
            <a:r>
              <a:rPr lang="en-US" sz="2000" dirty="0"/>
              <a:t>in several languages</a:t>
            </a:r>
          </a:p>
          <a:p>
            <a:r>
              <a:rPr lang="pl-PL" sz="2000" dirty="0" err="1"/>
              <a:t>Runs</a:t>
            </a:r>
            <a:r>
              <a:rPr lang="pl-PL" sz="2000" dirty="0"/>
              <a:t> (</a:t>
            </a:r>
            <a:r>
              <a:rPr lang="pl-PL" sz="2000" dirty="0" err="1"/>
              <a:t>almost</a:t>
            </a:r>
            <a:r>
              <a:rPr lang="pl-PL" sz="2000" dirty="0"/>
              <a:t>) </a:t>
            </a:r>
            <a:r>
              <a:rPr lang="pl-PL" sz="2000" dirty="0" err="1"/>
              <a:t>everywhere</a:t>
            </a:r>
            <a:endParaRPr lang="pl-PL" sz="2000" dirty="0"/>
          </a:p>
          <a:p>
            <a:r>
              <a:rPr lang="pl-PL" sz="2000" dirty="0" err="1"/>
              <a:t>Generality</a:t>
            </a:r>
            <a:r>
              <a:rPr lang="pl-PL" sz="2000" dirty="0"/>
              <a:t> - c</a:t>
            </a:r>
            <a:r>
              <a:rPr lang="en-US" sz="2000" dirty="0" err="1"/>
              <a:t>ombine</a:t>
            </a:r>
            <a:r>
              <a:rPr lang="en-US" sz="2000" dirty="0"/>
              <a:t> </a:t>
            </a:r>
            <a:r>
              <a:rPr lang="pl-PL" sz="2000" dirty="0" err="1"/>
              <a:t>batch</a:t>
            </a:r>
            <a:r>
              <a:rPr lang="pl-PL" sz="2000" dirty="0"/>
              <a:t> </a:t>
            </a:r>
            <a:r>
              <a:rPr lang="pl-PL" sz="2000" dirty="0" err="1"/>
              <a:t>processing</a:t>
            </a:r>
            <a:r>
              <a:rPr lang="en-US" sz="2000" dirty="0"/>
              <a:t>, streaming, and </a:t>
            </a:r>
            <a:r>
              <a:rPr lang="pl-PL" sz="2000" dirty="0"/>
              <a:t>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99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 err="1"/>
              <a:t>Excellent</a:t>
            </a:r>
            <a:r>
              <a:rPr lang="pl-PL" dirty="0"/>
              <a:t> performance: 100TB Sort </a:t>
            </a:r>
            <a:r>
              <a:rPr lang="pl-PL" dirty="0" err="1"/>
              <a:t>Contest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6559EE-F312-47BD-ADC1-567C579FD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06992"/>
              </p:ext>
            </p:extLst>
          </p:nvPr>
        </p:nvGraphicFramePr>
        <p:xfrm>
          <a:off x="1668676" y="1141888"/>
          <a:ext cx="5803275" cy="23812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3425">
                  <a:extLst>
                    <a:ext uri="{9D8B030D-6E8A-4147-A177-3AD203B41FA5}">
                      <a16:colId xmlns:a16="http://schemas.microsoft.com/office/drawing/2014/main" val="4270031335"/>
                    </a:ext>
                  </a:extLst>
                </a:gridCol>
                <a:gridCol w="1539716">
                  <a:extLst>
                    <a:ext uri="{9D8B030D-6E8A-4147-A177-3AD203B41FA5}">
                      <a16:colId xmlns:a16="http://schemas.microsoft.com/office/drawing/2014/main" val="1840607761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2809361292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9318476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Hadoop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51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World </a:t>
                      </a:r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Record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 TB *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 PB</a:t>
                      </a:r>
                      <a:endParaRPr lang="pl-PL" sz="11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384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9512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Data </a:t>
                      </a:r>
                      <a:r>
                        <a:rPr lang="pl-PL" sz="1100" u="none" strike="noStrike" dirty="0" err="1">
                          <a:effectLst/>
                        </a:rPr>
                        <a:t>Size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102.5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100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1000 TB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71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Elapsed</a:t>
                      </a:r>
                      <a:r>
                        <a:rPr lang="pl-PL" sz="1100" u="none" strike="noStrike" dirty="0">
                          <a:effectLst/>
                        </a:rPr>
                        <a:t> Time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72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234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0719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Nodes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2100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206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190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615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Cores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50400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6592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6080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42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Reducers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29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250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4819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1.42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4.27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4.27 TB/min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1158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r>
                        <a:rPr lang="pl-PL" sz="1100" u="none" strike="noStrike" dirty="0">
                          <a:effectLst/>
                        </a:rPr>
                        <a:t>/</a:t>
                      </a:r>
                      <a:r>
                        <a:rPr lang="pl-PL" sz="1100" u="none" strike="noStrike" dirty="0" err="1">
                          <a:effectLst/>
                        </a:rPr>
                        <a:t>node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0.67 GB/min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20.7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22.5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5863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Sort Benchmark </a:t>
                      </a:r>
                      <a:r>
                        <a:rPr lang="pl-PL" sz="1100" u="none" strike="noStrike" dirty="0" err="1">
                          <a:effectLst/>
                        </a:rPr>
                        <a:t>Daytona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Rules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No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4326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Environment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dedicated</a:t>
                      </a:r>
                      <a:r>
                        <a:rPr lang="pl-PL" sz="1100" u="none" strike="noStrike" dirty="0">
                          <a:effectLst/>
                        </a:rPr>
                        <a:t> data </a:t>
                      </a:r>
                      <a:r>
                        <a:rPr lang="pl-PL" sz="1100" u="none" strike="noStrike" dirty="0" err="1">
                          <a:effectLst/>
                        </a:rPr>
                        <a:t>center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78872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34C7EA4-EC0B-460D-816D-448079A71CFE}"/>
              </a:ext>
            </a:extLst>
          </p:cNvPr>
          <p:cNvSpPr/>
          <p:nvPr/>
        </p:nvSpPr>
        <p:spPr>
          <a:xfrm>
            <a:off x="3532257" y="3731154"/>
            <a:ext cx="39396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900" dirty="0">
                <a:hlinkClick r:id="rId3"/>
              </a:rPr>
              <a:t>https://databricks.com/blog/2014/10/10/spark-petabyte-sort.html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249031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Overflow</a:t>
            </a:r>
            <a:r>
              <a:rPr lang="pl-PL" dirty="0"/>
              <a:t> </a:t>
            </a:r>
            <a:r>
              <a:rPr lang="pl-PL" dirty="0" err="1"/>
              <a:t>Survey</a:t>
            </a:r>
            <a:r>
              <a:rPr lang="pl-PL" dirty="0"/>
              <a:t>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CBCF8-6E92-461C-9677-30FBE98A7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843558"/>
            <a:ext cx="3852093" cy="422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4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Runs</a:t>
            </a:r>
            <a:r>
              <a:rPr lang="pl-PL" dirty="0"/>
              <a:t> (</a:t>
            </a:r>
            <a:r>
              <a:rPr lang="pl-PL" dirty="0" err="1"/>
              <a:t>almost</a:t>
            </a:r>
            <a:r>
              <a:rPr lang="pl-PL" dirty="0"/>
              <a:t>) </a:t>
            </a:r>
            <a:r>
              <a:rPr lang="pl-PL" dirty="0" err="1"/>
              <a:t>everywhere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347864" y="915566"/>
            <a:ext cx="5040486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Runs</a:t>
            </a:r>
            <a:r>
              <a:rPr lang="pl-PL" sz="2000" dirty="0"/>
              <a:t> on </a:t>
            </a:r>
            <a:r>
              <a:rPr lang="pl-PL" sz="2000" dirty="0" err="1"/>
              <a:t>Hadoop</a:t>
            </a:r>
            <a:r>
              <a:rPr lang="pl-PL" sz="2000" dirty="0"/>
              <a:t> </a:t>
            </a:r>
            <a:r>
              <a:rPr lang="pl-PL" sz="2000" dirty="0" err="1"/>
              <a:t>clusters</a:t>
            </a:r>
            <a:endParaRPr lang="pl-PL" sz="2000" dirty="0"/>
          </a:p>
          <a:p>
            <a:r>
              <a:rPr lang="pl-PL" sz="2000" dirty="0" err="1"/>
              <a:t>Can</a:t>
            </a:r>
            <a:r>
              <a:rPr lang="pl-PL" sz="2000" dirty="0"/>
              <a:t> </a:t>
            </a:r>
            <a:r>
              <a:rPr lang="pl-PL" sz="2000" dirty="0" err="1"/>
              <a:t>read</a:t>
            </a:r>
            <a:r>
              <a:rPr lang="pl-PL" sz="2000" dirty="0"/>
              <a:t> HDFS and </a:t>
            </a:r>
            <a:r>
              <a:rPr lang="pl-PL" sz="2000" dirty="0" err="1"/>
              <a:t>Hbase</a:t>
            </a:r>
            <a:r>
              <a:rPr lang="pl-PL" sz="2000" dirty="0"/>
              <a:t>, </a:t>
            </a:r>
            <a:r>
              <a:rPr lang="pl-PL" sz="2000" dirty="0" err="1"/>
              <a:t>integrate</a:t>
            </a:r>
            <a:r>
              <a:rPr lang="pl-PL" sz="2000" dirty="0"/>
              <a:t> </a:t>
            </a:r>
            <a:r>
              <a:rPr lang="pl-PL" sz="2000" dirty="0" err="1"/>
              <a:t>nicely</a:t>
            </a:r>
            <a:r>
              <a:rPr lang="pl-PL" sz="2000" dirty="0"/>
              <a:t> with </a:t>
            </a:r>
            <a:r>
              <a:rPr lang="pl-PL" sz="2000" dirty="0" err="1"/>
              <a:t>noSQL</a:t>
            </a:r>
            <a:endParaRPr lang="pl-PL" sz="2000" dirty="0"/>
          </a:p>
          <a:p>
            <a:r>
              <a:rPr lang="pl-PL" sz="2000" dirty="0" err="1"/>
              <a:t>Supports</a:t>
            </a:r>
            <a:r>
              <a:rPr lang="pl-PL" sz="2000" dirty="0"/>
              <a:t> </a:t>
            </a:r>
            <a:r>
              <a:rPr lang="pl-PL" sz="2000" dirty="0" err="1"/>
              <a:t>multiple</a:t>
            </a:r>
            <a:r>
              <a:rPr lang="pl-PL" sz="2000" dirty="0"/>
              <a:t> data </a:t>
            </a:r>
            <a:r>
              <a:rPr lang="pl-PL" sz="2000" dirty="0" err="1"/>
              <a:t>formats</a:t>
            </a:r>
            <a:r>
              <a:rPr lang="pl-PL" sz="2000" dirty="0"/>
              <a:t>, </a:t>
            </a:r>
            <a:r>
              <a:rPr lang="pl-PL" sz="2000" dirty="0" err="1"/>
              <a:t>starting</a:t>
            </a:r>
            <a:r>
              <a:rPr lang="pl-PL" sz="2000" dirty="0"/>
              <a:t> from CSV to </a:t>
            </a:r>
            <a:r>
              <a:rPr lang="pl-PL" sz="2000" dirty="0" err="1"/>
              <a:t>Avro</a:t>
            </a:r>
            <a:r>
              <a:rPr lang="pl-PL" sz="2000" dirty="0"/>
              <a:t> and </a:t>
            </a:r>
            <a:r>
              <a:rPr lang="pl-PL" sz="2000" dirty="0" err="1"/>
              <a:t>Parquet</a:t>
            </a:r>
            <a:endParaRPr lang="pl-PL" sz="2000" dirty="0"/>
          </a:p>
          <a:p>
            <a:r>
              <a:rPr lang="en-US" sz="2000" dirty="0"/>
              <a:t>Deployed on </a:t>
            </a:r>
            <a:r>
              <a:rPr lang="pl-PL" sz="2000" dirty="0"/>
              <a:t>YARN/</a:t>
            </a:r>
            <a:r>
              <a:rPr lang="en-US" sz="2000" dirty="0"/>
              <a:t>Mesos</a:t>
            </a:r>
            <a:r>
              <a:rPr lang="pl-PL" sz="2000" dirty="0"/>
              <a:t> and </a:t>
            </a:r>
            <a:r>
              <a:rPr lang="en-US" sz="2000" dirty="0"/>
              <a:t>Docker</a:t>
            </a:r>
            <a:r>
              <a:rPr lang="pl-PL" sz="2000" dirty="0"/>
              <a:t>/</a:t>
            </a:r>
            <a:r>
              <a:rPr lang="pl-PL" sz="2000" dirty="0" err="1"/>
              <a:t>Kubernetes</a:t>
            </a:r>
            <a:r>
              <a:rPr lang="en-US" sz="2000" dirty="0"/>
              <a:t> across AWS and Azure</a:t>
            </a:r>
            <a:endParaRPr lang="pl-PL" sz="2000" dirty="0"/>
          </a:p>
          <a:p>
            <a:r>
              <a:rPr lang="pl-PL" sz="2000" dirty="0" err="1"/>
              <a:t>Can</a:t>
            </a:r>
            <a:r>
              <a:rPr lang="pl-PL" sz="2000" dirty="0"/>
              <a:t> be </a:t>
            </a:r>
            <a:r>
              <a:rPr lang="pl-PL" sz="2000" dirty="0" err="1"/>
              <a:t>hosted</a:t>
            </a:r>
            <a:r>
              <a:rPr lang="pl-PL" sz="2000" dirty="0"/>
              <a:t> on Linux and Win in </a:t>
            </a:r>
            <a:r>
              <a:rPr lang="pl-PL" sz="2000" dirty="0" err="1"/>
              <a:t>standalone</a:t>
            </a:r>
            <a:r>
              <a:rPr lang="pl-PL" sz="2000" dirty="0"/>
              <a:t> </a:t>
            </a:r>
            <a:r>
              <a:rPr lang="pl-PL" sz="2000" dirty="0" err="1"/>
              <a:t>mode</a:t>
            </a:r>
            <a:r>
              <a:rPr lang="pl-PL" sz="2000" dirty="0"/>
              <a:t> (</a:t>
            </a:r>
            <a:r>
              <a:rPr lang="pl-PL" sz="2000" dirty="0" err="1"/>
              <a:t>e.g</a:t>
            </a:r>
            <a:r>
              <a:rPr lang="pl-PL" sz="2000" dirty="0"/>
              <a:t> for </a:t>
            </a:r>
            <a:r>
              <a:rPr lang="pl-PL" sz="2000" dirty="0" err="1"/>
              <a:t>dev</a:t>
            </a:r>
            <a:r>
              <a:rPr lang="pl-PL" sz="2000" dirty="0"/>
              <a:t> </a:t>
            </a:r>
            <a:r>
              <a:rPr lang="pl-PL" sz="2000" dirty="0" err="1"/>
              <a:t>purposes</a:t>
            </a:r>
            <a:r>
              <a:rPr lang="pl-PL" sz="2000" dirty="0"/>
              <a:t>)</a:t>
            </a:r>
          </a:p>
          <a:p>
            <a:endParaRPr lang="pl-PL" sz="2000" dirty="0"/>
          </a:p>
          <a:p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122" name="Picture 2" descr="https://spark.apache.org/images/spark-runs-everywhere.png">
            <a:extLst>
              <a:ext uri="{FF2B5EF4-FFF2-40B4-BE49-F238E27FC236}">
                <a16:creationId xmlns:a16="http://schemas.microsoft.com/office/drawing/2014/main" id="{253339E8-24D2-409C-A5E7-EFD28F4FE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60" y="1071383"/>
            <a:ext cx="2991904" cy="315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Generality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6501B-7203-4C5E-B187-C4BF90279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405" y="1563638"/>
            <a:ext cx="3960440" cy="186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5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/>
              <a:t>Apache Spark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C735E-26BD-4FF5-92B6-016E4ACB8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926072"/>
            <a:ext cx="5602965" cy="35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8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/>
              <a:t>High-</a:t>
            </a:r>
            <a:r>
              <a:rPr lang="pl-PL" dirty="0" err="1"/>
              <a:t>level</a:t>
            </a:r>
            <a:r>
              <a:rPr lang="pl-PL" dirty="0"/>
              <a:t> </a:t>
            </a:r>
            <a:r>
              <a:rPr lang="pl-PL" dirty="0" err="1"/>
              <a:t>APIs</a:t>
            </a:r>
            <a:r>
              <a:rPr lang="pl-PL" dirty="0"/>
              <a:t> </a:t>
            </a:r>
            <a:r>
              <a:rPr lang="en-US" dirty="0"/>
              <a:t>in several languages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64D9F-9CD0-467E-8F72-257570441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198880"/>
            <a:ext cx="6588224" cy="2419377"/>
          </a:xfrm>
          <a:prstGeom prst="rect">
            <a:avLst/>
          </a:prstGeom>
        </p:spPr>
      </p:pic>
      <p:pic>
        <p:nvPicPr>
          <p:cNvPr id="4098" name="Picture 2" descr="csharp logo">
            <a:extLst>
              <a:ext uri="{FF2B5EF4-FFF2-40B4-BE49-F238E27FC236}">
                <a16:creationId xmlns:a16="http://schemas.microsoft.com/office/drawing/2014/main" id="{439D4266-2C4A-4697-88C8-571C265E3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831888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00824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ivity PowerPoint Template - Neue">
  <a:themeElements>
    <a:clrScheme name="Custom 1">
      <a:dk1>
        <a:srgbClr val="4D4D4D"/>
      </a:dk1>
      <a:lt1>
        <a:srgbClr val="FFFFFF"/>
      </a:lt1>
      <a:dk2>
        <a:srgbClr val="8C8C8C"/>
      </a:dk2>
      <a:lt2>
        <a:srgbClr val="B3B3B3"/>
      </a:lt2>
      <a:accent1>
        <a:srgbClr val="007DBA"/>
      </a:accent1>
      <a:accent2>
        <a:srgbClr val="FF7F32"/>
      </a:accent2>
      <a:accent3>
        <a:srgbClr val="003594"/>
      </a:accent3>
      <a:accent4>
        <a:srgbClr val="6FB9DE"/>
      </a:accent4>
      <a:accent5>
        <a:srgbClr val="E5E5E5"/>
      </a:accent5>
      <a:accent6>
        <a:srgbClr val="F3F3F0"/>
      </a:accent6>
      <a:hlink>
        <a:srgbClr val="FF7F32"/>
      </a:hlink>
      <a:folHlink>
        <a:srgbClr val="003594"/>
      </a:folHlink>
    </a:clrScheme>
    <a:fontScheme name="Objectivity Theme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ct val="140000"/>
          </a:lnSpc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98C4B86-B1F0-4582-BFD1-F32A6EB7E6C4}" vid="{0F254009-3C41-4B3D-A46F-A5EF7AD71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700F8113EE4489F80B9033377C718" ma:contentTypeVersion="19" ma:contentTypeDescription="Create a new document." ma:contentTypeScope="" ma:versionID="8d67101e943c232340b05bc442984c99">
  <xsd:schema xmlns:xsd="http://www.w3.org/2001/XMLSchema" xmlns:xs="http://www.w3.org/2001/XMLSchema" xmlns:p="http://schemas.microsoft.com/office/2006/metadata/properties" xmlns:ns1="http://schemas.microsoft.com/sharepoint/v3" xmlns:ns2="3708c738-35ee-46ab-80c7-a8ab2419782e" xmlns:ns3="b6c8aff7-8255-4849-b8e8-fa486e1a95ad" xmlns:ns4="cb0eccee-0f77-49ec-991a-9389dd455cd9" targetNamespace="http://schemas.microsoft.com/office/2006/metadata/properties" ma:root="true" ma:fieldsID="9ddce169edf252f70c1f33ba5a2d8d15" ns1:_="" ns2:_="" ns3:_="" ns4:_="">
    <xsd:import namespace="http://schemas.microsoft.com/sharepoint/v3"/>
    <xsd:import namespace="3708c738-35ee-46ab-80c7-a8ab2419782e"/>
    <xsd:import namespace="b6c8aff7-8255-4849-b8e8-fa486e1a95ad"/>
    <xsd:import namespace="cb0eccee-0f77-49ec-991a-9389dd455cd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2:_dlc_DocId" minOccurs="0"/>
                <xsd:element ref="ns2:_dlc_DocIdUrl" minOccurs="0"/>
                <xsd:element ref="ns2:_dlc_DocIdPersistId" minOccurs="0"/>
                <xsd:element ref="ns4:MediaServiceMetadata" minOccurs="0"/>
                <xsd:element ref="ns4:MediaServiceFastMetadata" minOccurs="0"/>
                <xsd:element ref="ns4:Tags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8c738-35ee-46ab-80c7-a8ab2419782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96b4d70e-a912-429d-b3de-154db667bdbe}" ma:internalName="TaxCatchAll" ma:showField="CatchAllData" ma:web="3708c738-35ee-46ab-80c7-a8ab241978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8aff7-8255-4849-b8e8-fa486e1a95ad" elementFormDefault="qualified">
    <xsd:import namespace="http://schemas.microsoft.com/office/2006/documentManagement/types"/>
    <xsd:import namespace="http://schemas.microsoft.com/office/infopath/2007/PartnerControls"/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eccee-0f77-49ec-991a-9389dd455c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Tags" ma:index="19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Template proposal"/>
                        <xsd:enumeration value="Example 2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3708c738-35ee-46ab-80c7-a8ab2419782e">OBSS-2049071821-626200</_dlc_DocId>
    <_dlc_DocIdUrl xmlns="3708c738-35ee-46ab-80c7-a8ab2419782e">
      <Url>https://obss.sharepoint.com/guilds/bids/_layouts/15/DocIdRedir.aspx?ID=OBSS-2049071821-626200</Url>
      <Description>OBSS-2049071821-626200</Description>
    </_dlc_DocIdUrl>
    <TaxCatchAll xmlns="3708c738-35ee-46ab-80c7-a8ab2419782e"/>
    <Tags xmlns="cb0eccee-0f77-49ec-991a-9389dd455cd9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9C3D11A-0D75-4D0F-B6FB-7E9079733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708c738-35ee-46ab-80c7-a8ab2419782e"/>
    <ds:schemaRef ds:uri="b6c8aff7-8255-4849-b8e8-fa486e1a95ad"/>
    <ds:schemaRef ds:uri="cb0eccee-0f77-49ec-991a-9389dd455c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53F735-BAB9-4147-90B7-05A70263931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708c738-35ee-46ab-80c7-a8ab2419782e"/>
    <ds:schemaRef ds:uri="cb0eccee-0f77-49ec-991a-9389dd455cd9"/>
  </ds:schemaRefs>
</ds:datastoreItem>
</file>

<file path=customXml/itemProps3.xml><?xml version="1.0" encoding="utf-8"?>
<ds:datastoreItem xmlns:ds="http://schemas.openxmlformats.org/officeDocument/2006/customXml" ds:itemID="{47D6E47B-A0F9-4A9A-A856-AFB8DF7B275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971A6D6-1C30-4849-8471-7486F20BE09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Objectivity PowerPoint Template - Neue.potx</Template>
  <TotalTime>17621</TotalTime>
  <Words>1251</Words>
  <Application>Microsoft Office PowerPoint</Application>
  <PresentationFormat>On-screen Show (16:9)</PresentationFormat>
  <Paragraphs>137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PT Sans</vt:lpstr>
      <vt:lpstr>Source Sans Pro</vt:lpstr>
      <vt:lpstr>Wingdings</vt:lpstr>
      <vt:lpstr>Objectivity PowerPoint Template - Neue</vt:lpstr>
      <vt:lpstr>Apache Spark and Scala in Tandem</vt:lpstr>
      <vt:lpstr>Apache Spark</vt:lpstr>
      <vt:lpstr>Why Apache Spark?</vt:lpstr>
      <vt:lpstr> Excellent performance: 100TB Sort Contest</vt:lpstr>
      <vt:lpstr>Stack Overflow Survey 2018</vt:lpstr>
      <vt:lpstr>Runs (almost) everywhere</vt:lpstr>
      <vt:lpstr>Generality</vt:lpstr>
      <vt:lpstr> Apache Spark Architecture</vt:lpstr>
      <vt:lpstr> High-level APIs in several languages</vt:lpstr>
      <vt:lpstr> Apache Spark APIs</vt:lpstr>
      <vt:lpstr> RDD: Transformations and Actions</vt:lpstr>
      <vt:lpstr>Scala</vt:lpstr>
      <vt:lpstr>Why Scala?</vt:lpstr>
      <vt:lpstr>Why not Scala?</vt:lpstr>
      <vt:lpstr>Just enough Scala for Spark</vt:lpstr>
      <vt:lpstr>Next-gen ETL? </vt:lpstr>
      <vt:lpstr>Stack overflow survey 2018</vt:lpstr>
    </vt:vector>
  </TitlesOfParts>
  <Manager/>
  <Company>Objectivity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Objectivity Communication Team</dc:creator>
  <cp:keywords/>
  <dc:description/>
  <cp:lastModifiedBy>Krzysztof Stanaszek</cp:lastModifiedBy>
  <cp:revision>145</cp:revision>
  <dcterms:created xsi:type="dcterms:W3CDTF">2014-02-21T11:11:51Z</dcterms:created>
  <dcterms:modified xsi:type="dcterms:W3CDTF">2019-01-22T09:18:33Z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0x0101004C5700F8113EE4489F80B9033377C718</vt:lpwstr>
  </property>
  <property fmtid="{D5CDD505-2E9C-101B-9397-08002B2CF9AE}" pid="3" name="_dlc_DocIdItemGuid">
    <vt:lpwstr>f854f42d-9acc-42c4-912a-18468961f13d</vt:lpwstr>
  </property>
</Properties>
</file>