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</p:sldMasterIdLst>
  <p:notesMasterIdLst>
    <p:notesMasterId r:id="rId28"/>
  </p:notesMasterIdLst>
  <p:handoutMasterIdLst>
    <p:handoutMasterId r:id="rId29"/>
  </p:handoutMasterIdLst>
  <p:sldIdLst>
    <p:sldId id="258" r:id="rId6"/>
    <p:sldId id="273" r:id="rId7"/>
    <p:sldId id="298" r:id="rId8"/>
    <p:sldId id="297" r:id="rId9"/>
    <p:sldId id="277" r:id="rId10"/>
    <p:sldId id="278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3" r:id="rId22"/>
    <p:sldId id="291" r:id="rId23"/>
    <p:sldId id="292" r:id="rId24"/>
    <p:sldId id="294" r:id="rId25"/>
    <p:sldId id="295" r:id="rId26"/>
    <p:sldId id="296" r:id="rId27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4D4D4D"/>
    <a:srgbClr val="012281"/>
    <a:srgbClr val="B3B3B3"/>
    <a:srgbClr val="0C68AC"/>
    <a:srgbClr val="F5F5F3"/>
    <a:srgbClr val="EFF9FE"/>
    <a:srgbClr val="003594"/>
    <a:srgbClr val="10069F"/>
    <a:srgbClr val="18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8" autoAdjust="0"/>
    <p:restoredTop sz="67940" autoAdjust="0"/>
  </p:normalViewPr>
  <p:slideViewPr>
    <p:cSldViewPr>
      <p:cViewPr varScale="1">
        <p:scale>
          <a:sx n="107" d="100"/>
          <a:sy n="107" d="100"/>
        </p:scale>
        <p:origin x="1284" y="78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24.01.2019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24.01.2019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Będę używał makaronizmów czy też jak to się mówi korpomowy aby opowiadać o Sparku i Scali</a:t>
            </a:r>
          </a:p>
          <a:p>
            <a:pPr marL="171450" indent="-171450">
              <a:buFontTx/>
              <a:buChar char="-"/>
            </a:pPr>
            <a:r>
              <a:rPr lang="pl-PL" dirty="0"/>
              <a:t>Komercyjne doświadczenia jakie mamy w naszej firmie ze Sparkiem i Scalą (</a:t>
            </a:r>
            <a:r>
              <a:rPr lang="pl-PL" dirty="0" err="1"/>
              <a:t>Firehose</a:t>
            </a:r>
            <a:r>
              <a:rPr lang="pl-PL" dirty="0"/>
              <a:t>) i SMACKIEM (Spark, </a:t>
            </a:r>
            <a:r>
              <a:rPr lang="pl-PL" dirty="0" err="1"/>
              <a:t>Yarn</a:t>
            </a:r>
            <a:r>
              <a:rPr lang="pl-PL" dirty="0"/>
              <a:t>, </a:t>
            </a:r>
            <a:r>
              <a:rPr lang="pl-PL" dirty="0" err="1"/>
              <a:t>Hbase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809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Driver proces jest odpowiedziany za wykonanie naszego programu na wszystkich </a:t>
            </a:r>
            <a:r>
              <a:rPr lang="pl-PL" dirty="0" err="1"/>
              <a:t>executorach</a:t>
            </a:r>
            <a:r>
              <a:rPr lang="pl-PL" dirty="0"/>
              <a:t>. W tym celu wykorzystuje </a:t>
            </a:r>
            <a:r>
              <a:rPr lang="pl-PL" dirty="0" err="1"/>
              <a:t>cluster</a:t>
            </a:r>
            <a:r>
              <a:rPr lang="pl-PL" dirty="0"/>
              <a:t> managera aby wiedzieć które zasoby są dostępne.</a:t>
            </a:r>
          </a:p>
          <a:p>
            <a:r>
              <a:rPr lang="pl-PL" dirty="0"/>
              <a:t>Cluster managerem może być np. YARN, MESOS czy KUBERNETES.</a:t>
            </a:r>
          </a:p>
        </p:txBody>
      </p:sp>
    </p:spTree>
    <p:extLst>
      <p:ext uri="{BB962C8B-B14F-4D97-AF65-F5344CB8AC3E}">
        <p14:creationId xmlns:p14="http://schemas.microsoft.com/office/powerpoint/2010/main" val="3532789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oferuje 2 typy operacji na danych: </a:t>
            </a:r>
            <a:r>
              <a:rPr lang="pl-PL" dirty="0" err="1"/>
              <a:t>tranformacje</a:t>
            </a:r>
            <a:r>
              <a:rPr lang="pl-PL" dirty="0"/>
              <a:t> i akcje.</a:t>
            </a:r>
          </a:p>
          <a:p>
            <a:r>
              <a:rPr lang="pl-PL" b="1" dirty="0"/>
              <a:t>Transformacje</a:t>
            </a:r>
            <a:r>
              <a:rPr lang="pl-PL" dirty="0"/>
              <a:t> – ponieważ RDD jest </a:t>
            </a:r>
            <a:r>
              <a:rPr lang="pl-PL" dirty="0" err="1"/>
              <a:t>immutable</a:t>
            </a:r>
            <a:r>
              <a:rPr lang="pl-PL" dirty="0"/>
              <a:t> każda transformacja tworzy nowe RDD z poprzedniego.</a:t>
            </a:r>
          </a:p>
          <a:p>
            <a:r>
              <a:rPr lang="pl-PL" b="1" dirty="0"/>
              <a:t>Akcje</a:t>
            </a:r>
            <a:r>
              <a:rPr lang="pl-PL" dirty="0"/>
              <a:t> – wyliczają ostateczny rezultat obliczeń zwracając go do </a:t>
            </a:r>
            <a:r>
              <a:rPr lang="pl-PL" dirty="0" err="1"/>
              <a:t>divera</a:t>
            </a:r>
            <a:r>
              <a:rPr lang="pl-PL" dirty="0"/>
              <a:t> bądź zapisują w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 system.</a:t>
            </a:r>
          </a:p>
          <a:p>
            <a:endParaRPr lang="pl-PL" dirty="0"/>
          </a:p>
          <a:p>
            <a:r>
              <a:rPr lang="pl-PL" dirty="0"/>
              <a:t>Transformacje są </a:t>
            </a:r>
            <a:r>
              <a:rPr lang="pl-PL" b="1" dirty="0" err="1"/>
              <a:t>lazy</a:t>
            </a:r>
            <a:r>
              <a:rPr lang="pl-PL" dirty="0"/>
              <a:t>! Oznacza, że Spark poczeka możliwe jak najdłużej do wykonania </a:t>
            </a:r>
            <a:r>
              <a:rPr lang="pl-PL" dirty="0" err="1"/>
              <a:t>transfotmacji</a:t>
            </a:r>
            <a:r>
              <a:rPr lang="pl-PL" dirty="0"/>
              <a:t>. Zostanie ona wywołana przez akcję.</a:t>
            </a:r>
          </a:p>
          <a:p>
            <a:r>
              <a:rPr lang="pl-PL" dirty="0"/>
              <a:t>Zaleta takiego podejścia jest taka, że Spark może zbudować sobie bardziej efektywny plan zapytania niż wynikałoby to z naszego kodu.</a:t>
            </a:r>
          </a:p>
        </p:txBody>
      </p:sp>
    </p:spTree>
    <p:extLst>
      <p:ext uri="{BB962C8B-B14F-4D97-AF65-F5344CB8AC3E}">
        <p14:creationId xmlns:p14="http://schemas.microsoft.com/office/powerpoint/2010/main" val="1276424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3919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Performance</a:t>
            </a:r>
            <a:r>
              <a:rPr lang="pl-PL" dirty="0"/>
              <a:t> - Spark jest napisany w Scali, dzięki czemu uzyskujemy najlepszą (native) wydajność i największą spójność i pokrycie między API Scali i API Sparka.</a:t>
            </a:r>
          </a:p>
          <a:p>
            <a:r>
              <a:rPr lang="en-US" b="1" dirty="0"/>
              <a:t>Type Safety</a:t>
            </a:r>
            <a:r>
              <a:rPr lang="pl-PL" b="1" dirty="0"/>
              <a:t> </a:t>
            </a:r>
            <a:r>
              <a:rPr lang="pl-PL" dirty="0"/>
              <a:t>– w </a:t>
            </a:r>
            <a:r>
              <a:rPr lang="pl-PL" dirty="0" err="1"/>
              <a:t>prówaniu</a:t>
            </a:r>
            <a:r>
              <a:rPr lang="pl-PL" dirty="0"/>
              <a:t> do </a:t>
            </a:r>
            <a:r>
              <a:rPr lang="pl-PL" dirty="0" err="1"/>
              <a:t>Pythona</a:t>
            </a:r>
            <a:r>
              <a:rPr lang="pl-PL" dirty="0"/>
              <a:t> i R, korzyści ze Scali to </a:t>
            </a:r>
            <a:r>
              <a:rPr lang="pl-PL" dirty="0" err="1"/>
              <a:t>statycze</a:t>
            </a:r>
            <a:r>
              <a:rPr lang="pl-PL" dirty="0"/>
              <a:t> typowanie (</a:t>
            </a:r>
            <a:r>
              <a:rPr lang="en-US" dirty="0"/>
              <a:t>static typing</a:t>
            </a:r>
            <a:r>
              <a:rPr lang="pl-PL" dirty="0"/>
              <a:t>) i  </a:t>
            </a:r>
            <a:r>
              <a:rPr lang="en-US" dirty="0"/>
              <a:t>type inference</a:t>
            </a:r>
            <a:r>
              <a:rPr lang="pl-PL" dirty="0"/>
              <a:t> </a:t>
            </a:r>
            <a:r>
              <a:rPr lang="pl-PL" b="0" dirty="0"/>
              <a:t>(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wywodzenie typów)</a:t>
            </a:r>
            <a:r>
              <a:rPr lang="pl-PL" dirty="0"/>
              <a:t>. Wg Martina </a:t>
            </a:r>
            <a:r>
              <a:rPr lang="pl-PL" dirty="0" err="1"/>
              <a:t>Odersky’ego</a:t>
            </a:r>
            <a:r>
              <a:rPr lang="pl-PL" dirty="0"/>
              <a:t> większość logicznych błędów w aplikacji napisanych w Sparku wynika z błędnie zdefiniowanych czy tez w powstałych w wyniku transformacji błędów.  Statycznie typowanie kolekcji w Scali bardzo w tym pomaga.</a:t>
            </a:r>
          </a:p>
          <a:p>
            <a:r>
              <a:rPr lang="pl-PL" b="1" dirty="0" err="1"/>
              <a:t>Immutable</a:t>
            </a:r>
            <a:r>
              <a:rPr lang="pl-PL" b="1" dirty="0"/>
              <a:t> data </a:t>
            </a:r>
            <a:r>
              <a:rPr lang="pl-PL" b="1" dirty="0" err="1"/>
              <a:t>structrues</a:t>
            </a:r>
            <a:r>
              <a:rPr lang="pl-PL" dirty="0"/>
              <a:t> - </a:t>
            </a:r>
            <a:r>
              <a:rPr lang="en-US" sz="1200" dirty="0"/>
              <a:t>allowing for parallel, lock-free data processing,</a:t>
            </a:r>
            <a:endParaRPr lang="pl-PL" dirty="0"/>
          </a:p>
          <a:p>
            <a:r>
              <a:rPr lang="en-US" b="1" dirty="0"/>
              <a:t>Concise, Expressive Code</a:t>
            </a:r>
            <a:r>
              <a:rPr lang="pl-PL" b="1" dirty="0"/>
              <a:t> </a:t>
            </a:r>
            <a:r>
              <a:rPr lang="pl-PL" dirty="0"/>
              <a:t>–  w porównaniu do Javy, kod jest bardziej zwięzły (</a:t>
            </a:r>
            <a:r>
              <a:rPr lang="pl-PL" dirty="0" err="1"/>
              <a:t>concise</a:t>
            </a:r>
            <a:r>
              <a:rPr lang="pl-PL" dirty="0"/>
              <a:t>) dzięki czumu zwiększa Twoją produktywność. </a:t>
            </a:r>
            <a:r>
              <a:rPr lang="en-US" dirty="0"/>
              <a:t>and several features of Scala make your code even more concise. This elevates your productivity and makes it easier to imagine a design approach and then write it down without having to translate the idea to a less flexible API that reflects idiomatic language constraints. (You'll see this in action as we go.)</a:t>
            </a:r>
            <a:endParaRPr lang="pl-PL" dirty="0"/>
          </a:p>
          <a:p>
            <a:r>
              <a:rPr lang="pl-PL" b="1" dirty="0"/>
              <a:t>Debugging</a:t>
            </a:r>
            <a:r>
              <a:rPr lang="pl-PL" dirty="0"/>
              <a:t> – kiedy pojawiają się problemy z kodem, zrozumie 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trace</a:t>
            </a:r>
            <a:r>
              <a:rPr lang="pl-PL" dirty="0"/>
              <a:t> jest prostsze jeśli znasz </a:t>
            </a:r>
            <a:r>
              <a:rPr lang="pl-PL" dirty="0" err="1"/>
              <a:t>Scale</a:t>
            </a:r>
            <a:r>
              <a:rPr lang="pl-PL" dirty="0"/>
              <a:t>. </a:t>
            </a:r>
            <a:r>
              <a:rPr lang="en-US" dirty="0"/>
              <a:t>Unfortunately, the "abstraction leaks" when problems occur.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4810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Scala?</a:t>
            </a:r>
          </a:p>
          <a:p>
            <a:r>
              <a:rPr lang="en-US" dirty="0"/>
              <a:t>Scala </a:t>
            </a:r>
            <a:r>
              <a:rPr lang="pl-PL" dirty="0"/>
              <a:t>nie jest doskonała, jak każdy język. Są dwie główne wady w porównaniu do </a:t>
            </a:r>
            <a:r>
              <a:rPr lang="en-US" dirty="0"/>
              <a:t>Python</a:t>
            </a:r>
            <a:r>
              <a:rPr lang="pl-PL" dirty="0"/>
              <a:t>a czy</a:t>
            </a:r>
            <a:r>
              <a:rPr lang="en-US" dirty="0"/>
              <a:t> 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Libraries</a:t>
            </a:r>
            <a:r>
              <a:rPr lang="pl-PL" dirty="0"/>
              <a:t> - </a:t>
            </a:r>
            <a:r>
              <a:rPr lang="en-US" dirty="0"/>
              <a:t>Python </a:t>
            </a:r>
            <a:r>
              <a:rPr lang="pl-PL" dirty="0"/>
              <a:t>i</a:t>
            </a:r>
            <a:r>
              <a:rPr lang="en-US" dirty="0"/>
              <a:t> R </a:t>
            </a:r>
            <a:r>
              <a:rPr lang="pl-PL" dirty="0"/>
              <a:t> posiada bogaty </a:t>
            </a:r>
            <a:r>
              <a:rPr lang="pl-PL" dirty="0" err="1"/>
              <a:t>echosytem</a:t>
            </a:r>
            <a:r>
              <a:rPr lang="pl-PL" dirty="0"/>
              <a:t> bibliotek i duże </a:t>
            </a:r>
            <a:r>
              <a:rPr lang="pl-PL" dirty="0" err="1"/>
              <a:t>community</a:t>
            </a:r>
            <a:r>
              <a:rPr lang="pl-PL" dirty="0"/>
              <a:t>. Scala stara się gonić </a:t>
            </a:r>
            <a:r>
              <a:rPr lang="pl-PL" dirty="0" err="1"/>
              <a:t>Pythona</a:t>
            </a:r>
            <a:r>
              <a:rPr lang="pl-PL" dirty="0"/>
              <a:t>, ale to jak z analogią do „psa i uciekającego królika”.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Advanced Language Features:</a:t>
            </a:r>
            <a:r>
              <a:rPr lang="pl-PL" b="1" dirty="0"/>
              <a:t> </a:t>
            </a:r>
            <a:r>
              <a:rPr lang="pl-PL" dirty="0"/>
              <a:t>- opanowanie API Scali to nie lada wyczyn. Jeśli nie rozumiesz jak działa bardziej wyszukane konstrukcje jak </a:t>
            </a:r>
            <a:r>
              <a:rPr lang="pl-PL" dirty="0" err="1"/>
              <a:t>patter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, </a:t>
            </a:r>
            <a:r>
              <a:rPr lang="pl-PL" dirty="0" err="1"/>
              <a:t>implicits</a:t>
            </a:r>
            <a:r>
              <a:rPr lang="pl-PL" dirty="0"/>
              <a:t>, </a:t>
            </a:r>
            <a:r>
              <a:rPr lang="pl-PL" dirty="0" err="1"/>
              <a:t>lineralization</a:t>
            </a:r>
            <a:r>
              <a:rPr lang="pl-PL" dirty="0"/>
              <a:t> można się sfrustrować. Całe szczęście Spark ukrywa większość zaawansowanych konstrukcji Scali przed nami.</a:t>
            </a:r>
          </a:p>
        </p:txBody>
      </p:sp>
    </p:spTree>
    <p:extLst>
      <p:ext uri="{BB962C8B-B14F-4D97-AF65-F5344CB8AC3E}">
        <p14:creationId xmlns:p14="http://schemas.microsoft.com/office/powerpoint/2010/main" val="1147915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Tuples</a:t>
            </a:r>
            <a:r>
              <a:rPr lang="pl-PL" dirty="0"/>
              <a:t> – podobno do kolekcji, </a:t>
            </a:r>
            <a:r>
              <a:rPr lang="pl-PL" dirty="0" err="1"/>
              <a:t>niemutowalne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), ale w odróżnieniu od kolekcji mogą posiadać różne typy danych. Bardzo przydatne, np. jak chcesz zwrócić wiele obiektów z metody.</a:t>
            </a:r>
          </a:p>
          <a:p>
            <a:r>
              <a:rPr lang="pl-PL" dirty="0"/>
              <a:t>Po zdefiniowaniu, mamy dostęp do elementów =&gt; kropka, </a:t>
            </a:r>
            <a:r>
              <a:rPr lang="pl-PL" dirty="0" err="1"/>
              <a:t>podkreślnik</a:t>
            </a:r>
            <a:r>
              <a:rPr lang="pl-PL" dirty="0"/>
              <a:t> oraz „one-</a:t>
            </a:r>
            <a:r>
              <a:rPr lang="pl-PL" dirty="0" err="1"/>
              <a:t>based</a:t>
            </a:r>
            <a:r>
              <a:rPr lang="pl-PL" dirty="0"/>
              <a:t> index” (tradycja z </a:t>
            </a:r>
            <a:r>
              <a:rPr lang="pl-PL" dirty="0" err="1"/>
              <a:t>Haskella</a:t>
            </a:r>
            <a:r>
              <a:rPr lang="pl-P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30357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=&gt;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2114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classes are Scala’s way to allow pattern matching on objects without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requiring a large amount of boilerplate.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Generally, all you need to do is add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case keyword to each class that you want to be pattern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matchable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dirty="0" err="1"/>
              <a:t>CaseClasses</a:t>
            </a:r>
            <a:r>
              <a:rPr lang="pl-PL" dirty="0"/>
              <a:t>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dirty="0" err="1"/>
              <a:t>App</a:t>
            </a:r>
            <a:r>
              <a:rPr lang="pl-PL" dirty="0"/>
              <a:t> {</a:t>
            </a:r>
            <a:br>
              <a:rPr lang="pl-PL" dirty="0"/>
            </a:br>
            <a:br>
              <a:rPr lang="pl-PL" dirty="0"/>
            </a:br>
            <a:r>
              <a:rPr lang="pl-PL" dirty="0"/>
              <a:t> 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dirty="0" err="1"/>
              <a:t>Character</a:t>
            </a:r>
            <a:r>
              <a:rPr lang="pl-PL" dirty="0"/>
              <a:t>(</a:t>
            </a:r>
            <a:r>
              <a:rPr lang="pl-PL" dirty="0" err="1"/>
              <a:t>PrimaryName</a:t>
            </a:r>
            <a:r>
              <a:rPr lang="pl-PL" dirty="0"/>
              <a:t>: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String, </a:t>
            </a:r>
            <a:r>
              <a:rPr lang="pl-PL" dirty="0" err="1"/>
              <a:t>isbThief</a:t>
            </a:r>
            <a:r>
              <a:rPr lang="pl-PL" dirty="0"/>
              <a:t>: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pl-PL" dirty="0"/>
              <a:t>) {</a:t>
            </a:r>
            <a:br>
              <a:rPr lang="pl-PL" dirty="0"/>
            </a:br>
            <a:r>
              <a:rPr lang="pl-PL" dirty="0"/>
              <a:t>  }</a:t>
            </a:r>
            <a:br>
              <a:rPr lang="pl-PL" dirty="0"/>
            </a:br>
            <a:br>
              <a:rPr lang="pl-PL" dirty="0"/>
            </a:br>
            <a:r>
              <a:rPr lang="pl-PL" dirty="0"/>
              <a:t> 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</a:t>
            </a:r>
            <a:r>
              <a:rPr lang="pl-PL" dirty="0"/>
              <a:t>= </a:t>
            </a:r>
            <a:r>
              <a:rPr lang="pl-PL" i="1" dirty="0" err="1">
                <a:effectLst/>
              </a:rPr>
              <a:t>Character</a:t>
            </a:r>
            <a:r>
              <a:rPr lang="pl-PL" dirty="0"/>
              <a:t>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Frodo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Baggins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dirty="0"/>
              <a:t>)</a:t>
            </a:r>
            <a:br>
              <a:rPr lang="pl-PL" dirty="0"/>
            </a:br>
            <a:br>
              <a:rPr lang="pl-PL" dirty="0"/>
            </a:br>
            <a:r>
              <a:rPr lang="pl-PL" dirty="0"/>
              <a:t> 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dirty="0"/>
              <a:t>= 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dirty="0"/>
              <a:t>{</a:t>
            </a:r>
            <a:br>
              <a:rPr lang="pl-PL" dirty="0"/>
            </a:br>
            <a:r>
              <a:rPr lang="pl-PL" dirty="0"/>
              <a:t>   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i="1" dirty="0" err="1">
                <a:effectLst/>
              </a:rPr>
              <a:t>Character</a:t>
            </a:r>
            <a:r>
              <a:rPr lang="pl-PL" dirty="0"/>
              <a:t>(x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pl-PL" dirty="0"/>
              <a:t>) =&gt;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s"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pl-PL" dirty="0" err="1"/>
              <a:t>x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thief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i="1" dirty="0" err="1">
                <a:effectLst/>
              </a:rPr>
              <a:t>Character</a:t>
            </a:r>
            <a:r>
              <a:rPr lang="pl-PL" dirty="0"/>
              <a:t>(x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dirty="0"/>
              <a:t>) =&gt;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s"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pl-PL" dirty="0" err="1"/>
              <a:t>x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thief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pl-PL" dirty="0"/>
              <a:t>}</a:t>
            </a:r>
            <a:br>
              <a:rPr lang="pl-PL" dirty="0"/>
            </a:br>
            <a:br>
              <a:rPr lang="pl-PL" dirty="0"/>
            </a:br>
            <a:r>
              <a:rPr lang="pl-PL" dirty="0"/>
              <a:t>  </a:t>
            </a:r>
            <a:r>
              <a:rPr lang="pl-PL" i="1" dirty="0" err="1">
                <a:effectLst/>
              </a:rPr>
              <a:t>println</a:t>
            </a:r>
            <a:r>
              <a:rPr lang="pl-PL" dirty="0"/>
              <a:t>(</a:t>
            </a:r>
            <a:r>
              <a:rPr lang="pl-PL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</a:t>
            </a:r>
            <a:r>
              <a:rPr lang="pl-PL" dirty="0"/>
              <a:t>)</a:t>
            </a:r>
            <a:br>
              <a:rPr lang="pl-PL" dirty="0"/>
            </a:br>
            <a:r>
              <a:rPr lang="pl-PL" dirty="0"/>
              <a:t>}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7287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First </a:t>
            </a:r>
            <a:r>
              <a:rPr lang="pl-PL" b="1" dirty="0" err="1"/>
              <a:t>class</a:t>
            </a:r>
            <a:r>
              <a:rPr lang="pl-PL" b="1" dirty="0"/>
              <a:t> </a:t>
            </a:r>
            <a:r>
              <a:rPr lang="pl-PL" b="1" dirty="0" err="1"/>
              <a:t>citizien</a:t>
            </a:r>
            <a:r>
              <a:rPr lang="pl-PL" b="1" dirty="0"/>
              <a:t> </a:t>
            </a:r>
            <a:r>
              <a:rPr lang="pl-PL" dirty="0"/>
              <a:t>– </a:t>
            </a:r>
            <a:r>
              <a:rPr lang="pl-PL" dirty="0" err="1"/>
              <a:t>sa</a:t>
            </a:r>
            <a:r>
              <a:rPr lang="pl-PL" dirty="0"/>
              <a:t> wszechobecne, nie są tylko deklarowane i wykonywane ale mogą być </a:t>
            </a:r>
            <a:r>
              <a:rPr lang="pl-PL" dirty="0" err="1"/>
              <a:t>uzyte</a:t>
            </a:r>
            <a:r>
              <a:rPr lang="pl-PL" dirty="0"/>
              <a:t> jako po </a:t>
            </a:r>
            <a:r>
              <a:rPr lang="pl-PL" dirty="0" err="1"/>
              <a:t>prstu</a:t>
            </a:r>
            <a:r>
              <a:rPr lang="pl-PL" dirty="0"/>
              <a:t> typ danych.</a:t>
            </a:r>
          </a:p>
          <a:p>
            <a:r>
              <a:rPr lang="pl-PL" dirty="0"/>
              <a:t>Mogą wiec być </a:t>
            </a:r>
            <a:r>
              <a:rPr lang="pl-PL" dirty="0" err="1"/>
              <a:t>zdefinowane</a:t>
            </a:r>
            <a:r>
              <a:rPr lang="pl-PL" dirty="0"/>
              <a:t> jako literał, jako literał bez nazwy (czyli to co znamy z </a:t>
            </a:r>
            <a:r>
              <a:rPr lang="pl-PL" dirty="0" err="1"/>
              <a:t>javy</a:t>
            </a:r>
            <a:r>
              <a:rPr lang="pl-PL" dirty="0"/>
              <a:t> </a:t>
            </a:r>
            <a:r>
              <a:rPr lang="pl-PL" dirty="0" err="1"/>
              <a:t>javascirpt</a:t>
            </a:r>
            <a:r>
              <a:rPr lang="pl-PL" dirty="0"/>
              <a:t> jako </a:t>
            </a:r>
            <a:r>
              <a:rPr lang="pl-PL" dirty="0" err="1"/>
              <a:t>lampda</a:t>
            </a:r>
            <a:r>
              <a:rPr lang="pl-PL" dirty="0"/>
              <a:t>, bądź anonimowa funkcja), mogą być zapisane jako </a:t>
            </a:r>
            <a:r>
              <a:rPr lang="pl-PL" dirty="0" err="1"/>
              <a:t>value</a:t>
            </a:r>
            <a:r>
              <a:rPr lang="pl-PL" dirty="0"/>
              <a:t> bądź </a:t>
            </a:r>
            <a:r>
              <a:rPr lang="pl-PL" dirty="0" err="1"/>
              <a:t>variable</a:t>
            </a:r>
            <a:r>
              <a:rPr lang="pl-PL" dirty="0"/>
              <a:t> oraz </a:t>
            </a:r>
            <a:r>
              <a:rPr lang="pl-PL" dirty="0" err="1"/>
              <a:t>uzyte</a:t>
            </a:r>
            <a:r>
              <a:rPr lang="pl-PL" dirty="0"/>
              <a:t> jako </a:t>
            </a:r>
            <a:r>
              <a:rPr lang="pl-PL" dirty="0" err="1"/>
              <a:t>paramter</a:t>
            </a:r>
            <a:r>
              <a:rPr lang="pl-PL" dirty="0"/>
              <a:t> do innej funkcji bądź nawet zwrócone z innej funkcji.</a:t>
            </a:r>
          </a:p>
          <a:p>
            <a:r>
              <a:rPr lang="pl-PL" b="1" dirty="0" err="1"/>
              <a:t>Pure</a:t>
            </a:r>
            <a:r>
              <a:rPr lang="pl-PL" b="1" dirty="0"/>
              <a:t> </a:t>
            </a:r>
            <a:r>
              <a:rPr lang="pl-PL" b="1" dirty="0" err="1"/>
              <a:t>functions</a:t>
            </a:r>
            <a:r>
              <a:rPr lang="pl-PL" b="1" dirty="0"/>
              <a:t> </a:t>
            </a:r>
            <a:r>
              <a:rPr lang="pl-PL" dirty="0"/>
              <a:t>– nie maja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effectów</a:t>
            </a:r>
            <a:r>
              <a:rPr lang="pl-PL" dirty="0"/>
              <a:t>, czyli nie modyfikują stanu, są </a:t>
            </a:r>
            <a:r>
              <a:rPr lang="pl-PL" dirty="0" err="1"/>
              <a:t>stateless</a:t>
            </a:r>
            <a:endParaRPr lang="pl-PL" dirty="0"/>
          </a:p>
          <a:p>
            <a:r>
              <a:rPr lang="pl-PL" b="1" dirty="0"/>
              <a:t>High-order </a:t>
            </a:r>
            <a:r>
              <a:rPr lang="pl-PL" b="1" dirty="0" err="1"/>
              <a:t>funcions</a:t>
            </a:r>
            <a:r>
              <a:rPr lang="pl-PL" b="1" dirty="0"/>
              <a:t> </a:t>
            </a:r>
            <a:r>
              <a:rPr lang="pl-PL" dirty="0"/>
              <a:t>– przyjmują w argumencie inna funkcje bądź zwracają funkcje. Najbardziej znane to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map() i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map()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-order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a function parameter and uses it to convert one or more items to a new value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type.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reduce() higher-order function takes a function parameter and uses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to reduce a collection of multiple items down to a single item.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popular Map/Reduce computing paradigm uses this concept to tackle large computing challenges,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the computation across a range of distributed nodes and reducing their results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 to a meaningful size.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9792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826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SMACK acronym was coined by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Mesosphere, a company that, in collaboration with Cisco, bundled these technologies together in a product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Infinity, which was designed to solve some big data challenges where the streaming is fundamental.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Spark — a fast and general engine for distributed large-scale data processing.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Mesos — a cluster resource management system that provides efficient resource isolation and sharing across distributed applications.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toolkit and runtime for building highly concurrent, distributed, and resilient message-driven applications on the JVM.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Cassandra — a distributed highly available database designed to handle large amounts of data across multiple datacenters.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Kafka — a high-throughput, low-latency distributed messaging system/commit log designed for handling real-time data feeds.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148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https://docs.scala-lang.org/overviews/collections/overview.html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6764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8492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602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jest w zasadzie dzisiaj standardem jeśli chodzi o przetwarzanie danych, od małych zbiorów aż po PETA-</a:t>
            </a:r>
            <a:r>
              <a:rPr lang="pl-PL" dirty="0" err="1"/>
              <a:t>byte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„data </a:t>
            </a:r>
            <a:r>
              <a:rPr lang="pl-PL" dirty="0" err="1"/>
              <a:t>lake’i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456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5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Scala/Java bardziej dla software </a:t>
            </a:r>
            <a:r>
              <a:rPr lang="pl-PL" dirty="0" err="1"/>
              <a:t>engineerów</a:t>
            </a:r>
            <a:r>
              <a:rPr lang="pl-PL" dirty="0"/>
              <a:t>. </a:t>
            </a:r>
            <a:r>
              <a:rPr lang="pl-PL" dirty="0" err="1"/>
              <a:t>Python</a:t>
            </a:r>
            <a:r>
              <a:rPr lang="pl-PL" dirty="0"/>
              <a:t>/R bardziej dla data </a:t>
            </a:r>
            <a:r>
              <a:rPr lang="pl-PL" dirty="0" err="1"/>
              <a:t>scientistów</a:t>
            </a:r>
            <a:r>
              <a:rPr lang="pl-PL" dirty="0"/>
              <a:t>. SQL to DBA. </a:t>
            </a:r>
          </a:p>
          <a:p>
            <a:r>
              <a:rPr lang="pl-PL" dirty="0"/>
              <a:t>Obecnie najbardziej rozwijane to Scala i </a:t>
            </a:r>
            <a:r>
              <a:rPr lang="pl-PL" dirty="0" err="1"/>
              <a:t>Python</a:t>
            </a:r>
            <a:r>
              <a:rPr lang="pl-PL" dirty="0"/>
              <a:t>.</a:t>
            </a:r>
          </a:p>
          <a:p>
            <a:r>
              <a:rPr lang="pl-PL" dirty="0"/>
              <a:t>Z racji że Spark jest napisany w Scali, jest ona obecnie najpowszechniej używanym językiem Big Data.</a:t>
            </a:r>
          </a:p>
          <a:p>
            <a:r>
              <a:rPr lang="pl-PL" dirty="0"/>
              <a:t>Sam Spark mocno się przyczynił to popularyzacji Scali.</a:t>
            </a:r>
          </a:p>
        </p:txBody>
      </p:sp>
    </p:spTree>
    <p:extLst>
      <p:ext uri="{BB962C8B-B14F-4D97-AF65-F5344CB8AC3E}">
        <p14:creationId xmlns:p14="http://schemas.microsoft.com/office/powerpoint/2010/main" val="329979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dirty="0" err="1"/>
              <a:t>Runs</a:t>
            </a:r>
            <a:r>
              <a:rPr lang="pl-PL" sz="1200" dirty="0"/>
              <a:t> on </a:t>
            </a:r>
            <a:r>
              <a:rPr lang="pl-PL" sz="1200" dirty="0" err="1"/>
              <a:t>Hadoop</a:t>
            </a:r>
            <a:r>
              <a:rPr lang="pl-PL" sz="1200" dirty="0"/>
              <a:t> </a:t>
            </a:r>
            <a:r>
              <a:rPr lang="pl-PL" sz="1200" dirty="0" err="1"/>
              <a:t>clusters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</a:t>
            </a:r>
            <a:r>
              <a:rPr lang="pl-PL" sz="1200" dirty="0" err="1"/>
              <a:t>read</a:t>
            </a:r>
            <a:r>
              <a:rPr lang="pl-PL" sz="1200" dirty="0"/>
              <a:t> HDFS and </a:t>
            </a:r>
            <a:r>
              <a:rPr lang="pl-PL" sz="1200" dirty="0" err="1"/>
              <a:t>Hbase</a:t>
            </a:r>
            <a:r>
              <a:rPr lang="pl-PL" sz="1200" dirty="0"/>
              <a:t>, </a:t>
            </a:r>
            <a:r>
              <a:rPr lang="pl-PL" sz="1200" dirty="0" err="1"/>
              <a:t>integrate</a:t>
            </a:r>
            <a:r>
              <a:rPr lang="pl-PL" sz="1200" dirty="0"/>
              <a:t> </a:t>
            </a:r>
            <a:r>
              <a:rPr lang="pl-PL" sz="1200" dirty="0" err="1"/>
              <a:t>nicely</a:t>
            </a:r>
            <a:r>
              <a:rPr lang="pl-PL" sz="1200" dirty="0"/>
              <a:t> with </a:t>
            </a:r>
            <a:r>
              <a:rPr lang="pl-PL" sz="1200" dirty="0" err="1"/>
              <a:t>noSQL</a:t>
            </a:r>
            <a:endParaRPr lang="pl-PL" sz="1200" dirty="0"/>
          </a:p>
          <a:p>
            <a:r>
              <a:rPr lang="pl-PL" sz="1200" dirty="0" err="1"/>
              <a:t>Supports</a:t>
            </a:r>
            <a:r>
              <a:rPr lang="pl-PL" sz="1200" dirty="0"/>
              <a:t> </a:t>
            </a:r>
            <a:r>
              <a:rPr lang="pl-PL" sz="1200" dirty="0" err="1"/>
              <a:t>multiple</a:t>
            </a:r>
            <a:r>
              <a:rPr lang="pl-PL" sz="1200" dirty="0"/>
              <a:t> data </a:t>
            </a:r>
            <a:r>
              <a:rPr lang="pl-PL" sz="1200" dirty="0" err="1"/>
              <a:t>formats</a:t>
            </a:r>
            <a:r>
              <a:rPr lang="pl-PL" sz="1200" dirty="0"/>
              <a:t>, </a:t>
            </a:r>
            <a:r>
              <a:rPr lang="pl-PL" sz="1200" dirty="0" err="1"/>
              <a:t>starting</a:t>
            </a:r>
            <a:r>
              <a:rPr lang="pl-PL" sz="1200" dirty="0"/>
              <a:t> from CSV to </a:t>
            </a:r>
            <a:r>
              <a:rPr lang="pl-PL" sz="1200" dirty="0" err="1"/>
              <a:t>Avro</a:t>
            </a:r>
            <a:r>
              <a:rPr lang="pl-PL" sz="1200" dirty="0"/>
              <a:t> and </a:t>
            </a:r>
            <a:r>
              <a:rPr lang="pl-PL" sz="1200" dirty="0" err="1"/>
              <a:t>Parquet</a:t>
            </a:r>
            <a:endParaRPr lang="pl-PL" sz="1200" dirty="0"/>
          </a:p>
          <a:p>
            <a:r>
              <a:rPr lang="en-US" sz="1200" dirty="0"/>
              <a:t>Deployed on </a:t>
            </a:r>
            <a:r>
              <a:rPr lang="pl-PL" sz="1200" dirty="0"/>
              <a:t>YARN/</a:t>
            </a:r>
            <a:r>
              <a:rPr lang="en-US" sz="1200" dirty="0"/>
              <a:t>Mesos</a:t>
            </a:r>
            <a:r>
              <a:rPr lang="pl-PL" sz="1200" dirty="0"/>
              <a:t> and </a:t>
            </a:r>
            <a:r>
              <a:rPr lang="en-US" sz="1200" dirty="0"/>
              <a:t>Docker</a:t>
            </a:r>
            <a:r>
              <a:rPr lang="pl-PL" sz="1200" dirty="0"/>
              <a:t>/</a:t>
            </a:r>
            <a:r>
              <a:rPr lang="pl-PL" sz="1200" dirty="0" err="1"/>
              <a:t>Kubernetes</a:t>
            </a:r>
            <a:r>
              <a:rPr lang="en-US" sz="1200" dirty="0"/>
              <a:t> across AWS and Azure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be </a:t>
            </a:r>
            <a:r>
              <a:rPr lang="pl-PL" sz="1200" dirty="0" err="1"/>
              <a:t>hosted</a:t>
            </a:r>
            <a:r>
              <a:rPr lang="pl-PL" sz="1200" dirty="0"/>
              <a:t> on Linux and Win in </a:t>
            </a:r>
            <a:r>
              <a:rPr lang="pl-PL" sz="1200" dirty="0" err="1"/>
              <a:t>standalone</a:t>
            </a:r>
            <a:r>
              <a:rPr lang="pl-PL" sz="1200" dirty="0"/>
              <a:t> </a:t>
            </a:r>
            <a:r>
              <a:rPr lang="pl-PL" sz="1200" dirty="0" err="1"/>
              <a:t>mode</a:t>
            </a:r>
            <a:r>
              <a:rPr lang="pl-PL" sz="1200" dirty="0"/>
              <a:t> (</a:t>
            </a:r>
            <a:r>
              <a:rPr lang="pl-PL" sz="1200" dirty="0" err="1"/>
              <a:t>e.g</a:t>
            </a:r>
            <a:r>
              <a:rPr lang="pl-PL" sz="1200" dirty="0"/>
              <a:t> for </a:t>
            </a:r>
            <a:r>
              <a:rPr lang="pl-PL" sz="1200" dirty="0" err="1"/>
              <a:t>dev</a:t>
            </a:r>
            <a:r>
              <a:rPr lang="pl-PL" sz="1200" dirty="0"/>
              <a:t> </a:t>
            </a:r>
            <a:r>
              <a:rPr lang="pl-PL" sz="1200" dirty="0" err="1"/>
              <a:t>purposes</a:t>
            </a:r>
            <a:r>
              <a:rPr lang="pl-PL" sz="1200" dirty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116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 zbudowany jest z kilku mocno zintegrowanych komponentów. Na samym spodzie mamy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odpowiedzialny za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shedulling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dystrybucje operacji na rozproszonym środowisku, jakimi jest klaster.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Sama idea budowy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zależności między komponentami ma wiele zalet. </a:t>
            </a:r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Każda z bibliotek powyżej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otrzymuje korzyści z optymalizacji na niższym poziomie. Np. jeśli wprowadzana jest jakaś zmiana w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Steraming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ML automatycznie mogą ją wykorzystać.</a:t>
            </a:r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Koszty utrzymania jednego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są znacznie niższe niż posiadanie dedykowanych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frameworków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stareamingu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ML, baz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graphowych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Te koszty to nie tylko licencje i hardware, ale również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maintenenace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deployment,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tesowanie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support.</a:t>
            </a:r>
          </a:p>
          <a:p>
            <a:pPr marL="0" indent="0">
              <a:buFontTx/>
              <a:buNone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 Możliwość budowy aplikacji łączących różne modele przetwarzania danych. Możemy mieć np. jedną aplikację, gdzie będziemy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streamować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dane, następnie w tym samym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pipelinie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użyć ML to klasyfikacji danych czy umożliwić data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scientistom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analitykom danych pisanie SQL na danych płynących w naszym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czasie rzeczywistym. Aplikacja może też przetwarzać w tym samym czasie dane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batchowo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wg określonego kalendarza.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Wszytsko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może być zaimplementowane w jednej aplikacji.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753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(jak każdy </a:t>
            </a:r>
            <a:r>
              <a:rPr lang="pl-PL" dirty="0" err="1"/>
              <a:t>framework</a:t>
            </a:r>
            <a:r>
              <a:rPr lang="pl-PL" dirty="0"/>
              <a:t>) wprowadza kilka abstrakcji. Każda z tych abstrakcji w zasadzie reprezentuje rozporoszoną (</a:t>
            </a:r>
            <a:r>
              <a:rPr lang="pl-PL" dirty="0" err="1"/>
              <a:t>distributed</a:t>
            </a:r>
            <a:r>
              <a:rPr lang="pl-PL" dirty="0"/>
              <a:t>) kolekcję danych.</a:t>
            </a:r>
          </a:p>
          <a:p>
            <a:pPr marL="171450" indent="-171450">
              <a:buFontTx/>
              <a:buChar char="-"/>
            </a:pPr>
            <a:r>
              <a:rPr lang="pl-PL" b="1" dirty="0"/>
              <a:t>RDD (</a:t>
            </a:r>
            <a:r>
              <a:rPr lang="pl-PL" b="1" dirty="0" err="1"/>
              <a:t>Resilient</a:t>
            </a:r>
            <a:r>
              <a:rPr lang="pl-PL" b="1" dirty="0"/>
              <a:t> Distributed </a:t>
            </a:r>
            <a:r>
              <a:rPr lang="pl-PL" b="1" dirty="0" err="1"/>
              <a:t>Datasets</a:t>
            </a:r>
            <a:r>
              <a:rPr lang="pl-PL" b="1" dirty="0"/>
              <a:t>)– </a:t>
            </a:r>
            <a:r>
              <a:rPr lang="pl-PL" dirty="0"/>
              <a:t>podstawowa abstrakcja Sparka w wersja od 1 do 2, bez względu jaki typ kolekcji użyjemy, ostatecznie Spark kompiluje do RDD.  RDD to </a:t>
            </a:r>
            <a:r>
              <a:rPr lang="pl-PL" dirty="0" err="1"/>
              <a:t>niemienna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 kolekcja danych, partycjonowana (dzielona na </a:t>
            </a:r>
            <a:r>
              <a:rPr lang="pl-PL" dirty="0" err="1"/>
              <a:t>chunki</a:t>
            </a:r>
            <a:r>
              <a:rPr lang="pl-PL" dirty="0"/>
              <a:t> aby móc wykorzystać cały potencjał </a:t>
            </a:r>
            <a:r>
              <a:rPr lang="pl-PL" dirty="0" err="1"/>
              <a:t>zasówb</a:t>
            </a:r>
            <a:r>
              <a:rPr lang="pl-PL" dirty="0"/>
              <a:t> maszyn ma klastrze) na całym klastrze, dzięki czemu może być równolegle </a:t>
            </a:r>
            <a:r>
              <a:rPr lang="pl-PL" dirty="0" err="1"/>
              <a:t>przetwrzana</a:t>
            </a:r>
            <a:r>
              <a:rPr lang="pl-PL" dirty="0"/>
              <a:t> (in </a:t>
            </a:r>
            <a:r>
              <a:rPr lang="pl-PL" dirty="0" err="1"/>
              <a:t>parallel</a:t>
            </a:r>
            <a:r>
              <a:rPr lang="pl-PL" dirty="0"/>
              <a:t>). Wierszem w takiej kolekcji jest po prostu jakiś obiekt w języku programowania który używasz. Dzięki temu mamy pełną kontrolę na przechowywanymi obiektami, ale nie bez kompromisów. Każda manipulacja na swoich obiektach, zmusza Cię do wynalezienia na nowo koła (np. </a:t>
            </a:r>
            <a:r>
              <a:rPr lang="pl-PL" dirty="0" err="1"/>
              <a:t>serliazacja</a:t>
            </a:r>
            <a:r>
              <a:rPr lang="pl-PL" dirty="0"/>
              <a:t>). </a:t>
            </a:r>
            <a:r>
              <a:rPr lang="pl-PL" dirty="0" err="1"/>
              <a:t>Resilient</a:t>
            </a:r>
            <a:r>
              <a:rPr lang="pl-PL" dirty="0"/>
              <a:t> oznacza </a:t>
            </a:r>
            <a:r>
              <a:rPr lang="pl-PL" dirty="0" err="1"/>
              <a:t>fault</a:t>
            </a:r>
            <a:r>
              <a:rPr lang="pl-PL" dirty="0"/>
              <a:t>-tolerant, czyli jeśli jakaś partycja z powodu awarii </a:t>
            </a:r>
            <a:r>
              <a:rPr lang="pl-PL" dirty="0" err="1"/>
              <a:t>noda</a:t>
            </a:r>
            <a:r>
              <a:rPr lang="pl-PL" dirty="0"/>
              <a:t> w </a:t>
            </a:r>
            <a:r>
              <a:rPr lang="pl-PL" dirty="0" err="1"/>
              <a:t>clustrze</a:t>
            </a:r>
            <a:r>
              <a:rPr lang="pl-PL" dirty="0"/>
              <a:t> </a:t>
            </a:r>
            <a:r>
              <a:rPr lang="pl-PL" dirty="0" err="1"/>
              <a:t>nię</a:t>
            </a:r>
            <a:r>
              <a:rPr lang="pl-PL" dirty="0"/>
              <a:t> będzie </a:t>
            </a:r>
            <a:r>
              <a:rPr lang="pl-PL" dirty="0" err="1"/>
              <a:t>dostepna</a:t>
            </a:r>
            <a:r>
              <a:rPr lang="pl-PL" dirty="0"/>
              <a:t>, Spark jest w stanie ją ponownie odbudować (dzięki RDD </a:t>
            </a:r>
            <a:r>
              <a:rPr lang="pl-PL" dirty="0" err="1"/>
              <a:t>lineage</a:t>
            </a:r>
            <a:r>
              <a:rPr lang="pl-PL" dirty="0"/>
              <a:t>).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Ditributet</a:t>
            </a:r>
            <a:r>
              <a:rPr lang="pl-PL" b="1" dirty="0"/>
              <a:t> </a:t>
            </a:r>
            <a:r>
              <a:rPr lang="pl-PL" b="1" dirty="0" err="1"/>
              <a:t>values</a:t>
            </a:r>
            <a:r>
              <a:rPr lang="pl-PL" b="1" dirty="0"/>
              <a:t> (broadcast) </a:t>
            </a:r>
            <a:r>
              <a:rPr lang="pl-PL" dirty="0"/>
              <a:t>– pozwala na </a:t>
            </a:r>
            <a:r>
              <a:rPr lang="pl-PL" dirty="0" err="1"/>
              <a:t>wyslanie</a:t>
            </a:r>
            <a:r>
              <a:rPr lang="pl-PL" dirty="0"/>
              <a:t> stosukowo dużych ale tylko do odczytu </a:t>
            </a:r>
            <a:r>
              <a:rPr lang="pl-PL" dirty="0" err="1"/>
              <a:t>datasetów</a:t>
            </a:r>
            <a:r>
              <a:rPr lang="pl-PL" dirty="0"/>
              <a:t>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(</a:t>
            </a:r>
            <a:r>
              <a:rPr lang="pl-PL" dirty="0" err="1"/>
              <a:t>executorów</a:t>
            </a:r>
            <a:r>
              <a:rPr lang="pl-PL" dirty="0"/>
              <a:t>). Znacznie redukuje </a:t>
            </a:r>
            <a:r>
              <a:rPr lang="pl-PL" dirty="0" err="1"/>
              <a:t>netwokr</a:t>
            </a:r>
            <a:r>
              <a:rPr lang="pl-PL" dirty="0"/>
              <a:t> transfer. Domyślnie bowiem Spark </a:t>
            </a:r>
            <a:r>
              <a:rPr lang="pl-PL" dirty="0" err="1"/>
              <a:t>wysyała</a:t>
            </a:r>
            <a:r>
              <a:rPr lang="pl-PL" dirty="0"/>
              <a:t> każdą zmienna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dla każdej operacji </a:t>
            </a:r>
            <a:r>
              <a:rPr lang="pl-PL" dirty="0" err="1"/>
              <a:t>mna</a:t>
            </a:r>
            <a:r>
              <a:rPr lang="pl-PL" dirty="0"/>
              <a:t> danych.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DataFramne</a:t>
            </a:r>
            <a:r>
              <a:rPr lang="pl-PL" dirty="0"/>
              <a:t> – najprościej to tabela z kolumnami i wierszami, jak arkusz kalkulacyjny w Excelu. </a:t>
            </a:r>
            <a:r>
              <a:rPr lang="pl-PL" dirty="0" err="1"/>
              <a:t>Dataframe</a:t>
            </a:r>
            <a:r>
              <a:rPr lang="pl-PL" dirty="0"/>
              <a:t> jest jednak rozproszony na całym klastrze, gdyż po pierwsze mógłby nie zmieścić się na jednej maszynie, lub ta maszyna nie byłaby w stanie go przetworzyć albo trwałoby to bardzo długo. </a:t>
            </a:r>
          </a:p>
          <a:p>
            <a:pPr marL="0" indent="0">
              <a:buFontTx/>
              <a:buNone/>
            </a:pPr>
            <a:r>
              <a:rPr lang="pl-PL" dirty="0"/>
              <a:t>-   </a:t>
            </a:r>
            <a:r>
              <a:rPr lang="pl-PL" b="1" dirty="0" err="1"/>
              <a:t>Dataset</a:t>
            </a:r>
            <a:r>
              <a:rPr lang="pl-PL" dirty="0"/>
              <a:t> – </a:t>
            </a:r>
            <a:r>
              <a:rPr lang="pl-PL" dirty="0" err="1"/>
              <a:t>strongly-typed</a:t>
            </a:r>
            <a:r>
              <a:rPr lang="pl-PL" dirty="0"/>
              <a:t> </a:t>
            </a:r>
            <a:r>
              <a:rPr lang="pl-PL" dirty="0" err="1"/>
              <a:t>dafaframe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44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baseline="0" dirty="0">
                <a:solidFill>
                  <a:schemeClr val="accent1"/>
                </a:solidFill>
                <a:latin typeface="+mj-lt"/>
              </a:rPr>
              <a:t>Digital Transformation Specialists</a:t>
            </a:r>
          </a:p>
        </p:txBody>
      </p:sp>
      <p:pic>
        <p:nvPicPr>
          <p:cNvPr id="7" name="Picture 6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1" name="Picture 10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rgbClr val="F5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  <p:sldLayoutId id="2147483733" r:id="rId3"/>
    <p:sldLayoutId id="2147483728" r:id="rId4"/>
    <p:sldLayoutId id="2147483729" r:id="rId5"/>
    <p:sldLayoutId id="2147483730" r:id="rId6"/>
    <p:sldLayoutId id="2147483732" r:id="rId7"/>
    <p:sldLayoutId id="2147483724" r:id="rId8"/>
    <p:sldLayoutId id="2147483691" r:id="rId9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bi/scala-apache-spark-tandem-next-generation-etl-framework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4/10/10/spark-petabyte-sort.html" TargetMode="External"/><Relationship Id="rId2" Type="http://schemas.openxmlformats.org/officeDocument/2006/relationships/hyperlink" Target="http://sortbenchmark.org/Yahoo2013Sort.pdf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55650" y="3723878"/>
            <a:ext cx="5112494" cy="1080120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r>
              <a:rPr lang="pl-PL" sz="1400" dirty="0"/>
              <a:t>Krzysztof Stanaszek</a:t>
            </a:r>
          </a:p>
          <a:p>
            <a:r>
              <a:rPr lang="pl-PL" sz="1400" dirty="0" err="1"/>
              <a:t>zJava</a:t>
            </a:r>
            <a:r>
              <a:rPr lang="pl-PL" sz="1400" dirty="0"/>
              <a:t>, 06.02.2019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5650" y="1491630"/>
            <a:ext cx="7632700" cy="2322258"/>
          </a:xfrm>
        </p:spPr>
        <p:txBody>
          <a:bodyPr/>
          <a:lstStyle/>
          <a:p>
            <a:r>
              <a:rPr lang="en-US" dirty="0"/>
              <a:t>SMACK Reference 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43760" y="4876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880" y="4495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0160" y="45415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Apache Spark APIs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3E914-2E72-4257-A276-A23EC866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36" y="975360"/>
            <a:ext cx="480712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Apache Spark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C735E-26BD-4FF5-92B6-016E4ACB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517" y="975360"/>
            <a:ext cx="5602965" cy="35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 err="1"/>
              <a:t>Transformations</a:t>
            </a:r>
            <a:r>
              <a:rPr lang="pl-PL" dirty="0"/>
              <a:t> and </a:t>
            </a:r>
            <a:r>
              <a:rPr lang="pl-PL" dirty="0" err="1"/>
              <a:t>Actions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146" name="Picture 2" descr="Znalezione obrazy dla zapytania spark transformations and actions">
            <a:extLst>
              <a:ext uri="{FF2B5EF4-FFF2-40B4-BE49-F238E27FC236}">
                <a16:creationId xmlns:a16="http://schemas.microsoft.com/office/drawing/2014/main" id="{30D33B1F-3F29-4A92-9592-1EEF066A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78" y="995653"/>
            <a:ext cx="3996444" cy="33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9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Object-Oriented Meets Functional</a:t>
            </a: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2050" name="Picture 2" descr="Znalezione obrazy dla zapytania scala">
            <a:extLst>
              <a:ext uri="{FF2B5EF4-FFF2-40B4-BE49-F238E27FC236}">
                <a16:creationId xmlns:a16="http://schemas.microsoft.com/office/drawing/2014/main" id="{8CF1BFC6-C24C-454B-B38B-DE1B0D37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54" y="2113280"/>
            <a:ext cx="2909491" cy="107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0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Why Scala for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Performance</a:t>
            </a:r>
          </a:p>
          <a:p>
            <a:r>
              <a:rPr lang="en-US" sz="2000" dirty="0"/>
              <a:t>Type safety and inference</a:t>
            </a:r>
          </a:p>
          <a:p>
            <a:r>
              <a:rPr lang="en-US" sz="2000" dirty="0"/>
              <a:t>Immutable data structures</a:t>
            </a:r>
          </a:p>
          <a:p>
            <a:r>
              <a:rPr lang="en-US" sz="2000" dirty="0"/>
              <a:t>Concise, Expressive Code</a:t>
            </a:r>
          </a:p>
          <a:p>
            <a:r>
              <a:rPr lang="en-US" sz="2000" dirty="0"/>
              <a:t>Debugging</a:t>
            </a:r>
          </a:p>
          <a:p>
            <a:r>
              <a:rPr lang="en-US" sz="2000" dirty="0"/>
              <a:t>Access to the latest and greatest features of Spark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8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not Scala for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Libraries</a:t>
            </a:r>
          </a:p>
          <a:p>
            <a:r>
              <a:rPr lang="en-US" sz="2000" dirty="0"/>
              <a:t>Niche language</a:t>
            </a:r>
          </a:p>
          <a:p>
            <a:r>
              <a:rPr lang="en-US" sz="2000" dirty="0"/>
              <a:t>Advanced Language Features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7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Just enough Scala for Spark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Immutable variables and tuples</a:t>
            </a:r>
          </a:p>
          <a:p>
            <a:r>
              <a:rPr lang="en-US" sz="2000" dirty="0"/>
              <a:t>Case classes</a:t>
            </a:r>
          </a:p>
          <a:p>
            <a:r>
              <a:rPr lang="en-US" sz="2000" dirty="0"/>
              <a:t>Pattern matching</a:t>
            </a:r>
          </a:p>
          <a:p>
            <a:r>
              <a:rPr lang="en-US" sz="2000" dirty="0"/>
              <a:t>Function as a first class </a:t>
            </a:r>
            <a:r>
              <a:rPr lang="en-US" sz="2000" dirty="0" err="1"/>
              <a:t>citizien</a:t>
            </a:r>
            <a:r>
              <a:rPr lang="en-US" sz="2000" dirty="0"/>
              <a:t> </a:t>
            </a:r>
          </a:p>
          <a:p>
            <a:r>
              <a:rPr lang="en-US" sz="2000" dirty="0"/>
              <a:t>Rich collection API and </a:t>
            </a:r>
            <a:r>
              <a:rPr lang="en-US" sz="2000" dirty="0" err="1"/>
              <a:t>implictis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5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Pattern matching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„switch” on steroids</a:t>
            </a:r>
          </a:p>
          <a:p>
            <a:r>
              <a:rPr lang="en-US" sz="2000" dirty="0"/>
              <a:t>Match against class hierarchies, sequences, and case classes</a:t>
            </a:r>
          </a:p>
          <a:p>
            <a:r>
              <a:rPr lang="en-US" sz="2000" dirty="0"/>
              <a:t>Very powerful in Spark transformations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3888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case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Companion object out of the box</a:t>
            </a:r>
          </a:p>
          <a:p>
            <a:r>
              <a:rPr lang="en-US" sz="2000" dirty="0"/>
              <a:t>Implicitly equip the class with meaningful </a:t>
            </a:r>
            <a:r>
              <a:rPr lang="en-US" sz="2000" i="1" dirty="0" err="1"/>
              <a:t>toString</a:t>
            </a:r>
            <a:r>
              <a:rPr lang="en-US" sz="2000" dirty="0"/>
              <a:t>, </a:t>
            </a:r>
            <a:r>
              <a:rPr lang="en-US" sz="2000" i="1" dirty="0"/>
              <a:t>equals</a:t>
            </a:r>
            <a:r>
              <a:rPr lang="en-US" sz="2000" dirty="0"/>
              <a:t> and </a:t>
            </a:r>
            <a:r>
              <a:rPr lang="en-US" sz="2000" i="1" dirty="0" err="1"/>
              <a:t>hashCode</a:t>
            </a:r>
            <a:endParaRPr lang="en-US" sz="2000" i="1" dirty="0"/>
          </a:p>
          <a:p>
            <a:r>
              <a:rPr lang="en-US" sz="2000" dirty="0"/>
              <a:t>Ability to be deconstructed with pattern matching.</a:t>
            </a:r>
          </a:p>
          <a:p>
            <a:r>
              <a:rPr lang="en-US" sz="2000" dirty="0"/>
              <a:t>Perfect for structural data types</a:t>
            </a:r>
          </a:p>
          <a:p>
            <a:r>
              <a:rPr lang="en-US" sz="2000" dirty="0"/>
              <a:t>Nicely integrate</a:t>
            </a:r>
            <a:r>
              <a:rPr lang="pl-PL" sz="2000" dirty="0"/>
              <a:t>s</a:t>
            </a:r>
            <a:r>
              <a:rPr lang="en-US" sz="2000" dirty="0"/>
              <a:t> with Spark Dataset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59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function as a first class</a:t>
            </a:r>
            <a:r>
              <a:rPr lang="pl-PL" dirty="0"/>
              <a:t> </a:t>
            </a:r>
            <a:r>
              <a:rPr lang="en-US" dirty="0"/>
              <a:t>citizen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Pure – no side effects</a:t>
            </a:r>
          </a:p>
          <a:p>
            <a:r>
              <a:rPr lang="en-US" sz="2000" dirty="0"/>
              <a:t>High-Order – can accept as a argument or return another function</a:t>
            </a:r>
          </a:p>
          <a:p>
            <a:r>
              <a:rPr lang="en-US" sz="2000" dirty="0"/>
              <a:t>Very powerful in Spark transformations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84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Meet SMACK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DBA"/>
                </a:solidFill>
              </a:rPr>
              <a:t>S</a:t>
            </a:r>
            <a:r>
              <a:rPr lang="en-US" sz="1800" dirty="0">
                <a:solidFill>
                  <a:srgbClr val="4D4D4D"/>
                </a:solidFill>
              </a:rPr>
              <a:t>park/</a:t>
            </a:r>
            <a:r>
              <a:rPr lang="en-US" sz="1800" dirty="0">
                <a:solidFill>
                  <a:srgbClr val="007DBA"/>
                </a:solidFill>
              </a:rPr>
              <a:t>S</a:t>
            </a:r>
            <a:r>
              <a:rPr lang="en-US" sz="1800" dirty="0">
                <a:solidFill>
                  <a:srgbClr val="4D4D4D"/>
                </a:solidFill>
              </a:rPr>
              <a:t>cala – </a:t>
            </a:r>
            <a:r>
              <a:rPr lang="en-US" sz="1800" dirty="0">
                <a:solidFill>
                  <a:srgbClr val="007DBA"/>
                </a:solidFill>
              </a:rPr>
              <a:t>M</a:t>
            </a:r>
            <a:r>
              <a:rPr lang="en-US" sz="1800" dirty="0">
                <a:solidFill>
                  <a:srgbClr val="4D4D4D"/>
                </a:solidFill>
              </a:rPr>
              <a:t>esos – </a:t>
            </a:r>
            <a:r>
              <a:rPr lang="en-US" sz="1800" dirty="0" err="1">
                <a:solidFill>
                  <a:srgbClr val="007DBA"/>
                </a:solidFill>
              </a:rPr>
              <a:t>A</a:t>
            </a:r>
            <a:r>
              <a:rPr lang="en-US" sz="1800" dirty="0" err="1">
                <a:solidFill>
                  <a:srgbClr val="4D4D4D"/>
                </a:solidFill>
              </a:rPr>
              <a:t>kka</a:t>
            </a:r>
            <a:r>
              <a:rPr lang="en-US" sz="1800" dirty="0">
                <a:solidFill>
                  <a:srgbClr val="4D4D4D"/>
                </a:solidFill>
              </a:rPr>
              <a:t> – </a:t>
            </a:r>
            <a:r>
              <a:rPr lang="en-US" sz="1800" dirty="0">
                <a:solidFill>
                  <a:srgbClr val="007DBA"/>
                </a:solidFill>
              </a:rPr>
              <a:t>C</a:t>
            </a:r>
            <a:r>
              <a:rPr lang="en-US" sz="1800" dirty="0">
                <a:solidFill>
                  <a:srgbClr val="4D4D4D"/>
                </a:solidFill>
              </a:rPr>
              <a:t>assandra - </a:t>
            </a:r>
            <a:r>
              <a:rPr lang="en-US" sz="1800" dirty="0">
                <a:solidFill>
                  <a:srgbClr val="007DBA"/>
                </a:solidFill>
              </a:rPr>
              <a:t>K</a:t>
            </a:r>
            <a:r>
              <a:rPr lang="en-US" sz="1800" dirty="0">
                <a:solidFill>
                  <a:srgbClr val="4D4D4D"/>
                </a:solidFill>
              </a:rPr>
              <a:t>afka </a:t>
            </a: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162F3-18C8-432E-A855-B4EE4BB12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643" y="1842793"/>
            <a:ext cx="3868714" cy="14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9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collections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Plethora of types: immutable and mutable types</a:t>
            </a:r>
          </a:p>
          <a:p>
            <a:r>
              <a:rPr lang="en-US" sz="2000" dirty="0"/>
              <a:t>Wide range of operations making your life easy dealing with any kind of data.</a:t>
            </a:r>
          </a:p>
          <a:p>
            <a:r>
              <a:rPr lang="en-US" sz="2000" dirty="0"/>
              <a:t>Nicely mixes with Spark thanks to </a:t>
            </a:r>
            <a:r>
              <a:rPr lang="en-US" sz="2000" dirty="0" err="1"/>
              <a:t>implicits</a:t>
            </a:r>
            <a:endParaRPr lang="en-US" sz="2000" dirty="0"/>
          </a:p>
          <a:p>
            <a:r>
              <a:rPr lang="en-US" sz="2000" dirty="0"/>
              <a:t>Extremely utilized by Spark internals</a:t>
            </a:r>
          </a:p>
          <a:p>
            <a:r>
              <a:rPr lang="en-US" sz="2000" dirty="0"/>
              <a:t>„Spark - The Ultimate Scala Collections” – Martin </a:t>
            </a:r>
            <a:r>
              <a:rPr lang="en-US" sz="2000" dirty="0" err="1"/>
              <a:t>Odersky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6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32E9D-EB12-4AC2-8FAE-28F648600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8" y="275397"/>
            <a:ext cx="8965996" cy="42405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AE122-B9C7-4721-9FF2-B07CB7F93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08" y="3567573"/>
            <a:ext cx="1979712" cy="10866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3600326" cy="357857"/>
          </a:xfrm>
        </p:spPr>
        <p:txBody>
          <a:bodyPr/>
          <a:lstStyle/>
          <a:p>
            <a:r>
              <a:rPr lang="en-US" dirty="0"/>
              <a:t>Scala: collections</a:t>
            </a:r>
          </a:p>
        </p:txBody>
      </p:sp>
    </p:spTree>
    <p:extLst>
      <p:ext uri="{BB962C8B-B14F-4D97-AF65-F5344CB8AC3E}">
        <p14:creationId xmlns:p14="http://schemas.microsoft.com/office/powerpoint/2010/main" val="2036887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Instead of summary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E2235CDF-EF62-486E-8EBB-310A2294A914}"/>
              </a:ext>
            </a:extLst>
          </p:cNvPr>
          <p:cNvSpPr/>
          <p:nvPr/>
        </p:nvSpPr>
        <p:spPr>
          <a:xfrm>
            <a:off x="4543669" y="2988032"/>
            <a:ext cx="29079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1600" dirty="0"/>
              <a:t>Martin </a:t>
            </a:r>
            <a:r>
              <a:rPr lang="pl-PL" sz="1600" dirty="0" err="1"/>
              <a:t>Odersky</a:t>
            </a:r>
            <a:endParaRPr lang="pl-PL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307F1-AB44-4D02-9B91-44D2BB2A9CF5}"/>
              </a:ext>
            </a:extLst>
          </p:cNvPr>
          <p:cNvSpPr/>
          <p:nvPr/>
        </p:nvSpPr>
        <p:spPr>
          <a:xfrm>
            <a:off x="1403648" y="974837"/>
            <a:ext cx="6336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Spark and Scala are beautiful examples of what can be achieved by a bunch of dedicated grad students using a language &amp; system originally written by another bunch of dedicated grad students. </a:t>
            </a:r>
            <a:endParaRPr lang="pl-PL" dirty="0">
              <a:solidFill>
                <a:srgbClr val="3B3835"/>
              </a:solidFill>
              <a:latin typeface="Helvetica Neue"/>
            </a:endParaRPr>
          </a:p>
          <a:p>
            <a:pPr algn="just"/>
            <a:endParaRPr lang="pl-PL" dirty="0">
              <a:solidFill>
                <a:srgbClr val="3B3835"/>
              </a:solidFill>
              <a:latin typeface="Helvetica Neue"/>
            </a:endParaRPr>
          </a:p>
          <a:p>
            <a:pPr algn="just"/>
            <a:r>
              <a:rPr lang="en-US" dirty="0">
                <a:solidFill>
                  <a:srgbClr val="3B3835"/>
                </a:solidFill>
                <a:latin typeface="Helvetica Neue"/>
              </a:rPr>
              <a:t>I am looking forward to the next steps of their co-evolution</a:t>
            </a:r>
            <a:r>
              <a:rPr lang="pl-PL" dirty="0">
                <a:solidFill>
                  <a:srgbClr val="3B3835"/>
                </a:solidFill>
                <a:latin typeface="Helvetica Neu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0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 stands for Spark/Scala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CAF5A-B8CF-4670-B0D8-C70CA943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66" y="1843178"/>
            <a:ext cx="3866667" cy="14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9342DD-E7C8-4574-9FF9-953F65CE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66" y="1843178"/>
            <a:ext cx="3866667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2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Apache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A unified analytics engine for large-scale data processing.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026" name="Picture 2" descr="https://spark.apache.org/images/spark-logo-trademark.png">
            <a:extLst>
              <a:ext uri="{FF2B5EF4-FFF2-40B4-BE49-F238E27FC236}">
                <a16:creationId xmlns:a16="http://schemas.microsoft.com/office/drawing/2014/main" id="{972086B1-27A5-47E7-9782-D07219A5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24" y="2113280"/>
            <a:ext cx="2294952" cy="122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78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Why Apache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Excellent performance</a:t>
            </a:r>
          </a:p>
          <a:p>
            <a:r>
              <a:rPr lang="en-US" sz="2000" dirty="0"/>
              <a:t>Intuitive and concise high-level APIs in several languages</a:t>
            </a:r>
          </a:p>
          <a:p>
            <a:r>
              <a:rPr lang="en-US" sz="2000" dirty="0"/>
              <a:t>Runs (almost) everywhere</a:t>
            </a:r>
          </a:p>
          <a:p>
            <a:r>
              <a:rPr lang="en-US" sz="2000" dirty="0"/>
              <a:t>Generality - combines batch processing, streaming, and 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9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Excellent performance: 100TB Sort Contest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6559EE-F312-47BD-ADC1-567C579FD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84520"/>
              </p:ext>
            </p:extLst>
          </p:nvPr>
        </p:nvGraphicFramePr>
        <p:xfrm>
          <a:off x="1670362" y="1200627"/>
          <a:ext cx="5803275" cy="23812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3425">
                  <a:extLst>
                    <a:ext uri="{9D8B030D-6E8A-4147-A177-3AD203B41FA5}">
                      <a16:colId xmlns:a16="http://schemas.microsoft.com/office/drawing/2014/main" val="4270031335"/>
                    </a:ext>
                  </a:extLst>
                </a:gridCol>
                <a:gridCol w="1539716">
                  <a:extLst>
                    <a:ext uri="{9D8B030D-6E8A-4147-A177-3AD203B41FA5}">
                      <a16:colId xmlns:a16="http://schemas.microsoft.com/office/drawing/2014/main" val="1840607761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2809361292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93184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Hadoop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5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World </a:t>
                      </a:r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Record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 TB *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PB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38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512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Data </a:t>
                      </a:r>
                      <a:r>
                        <a:rPr lang="pl-PL" sz="1100" u="none" strike="noStrike" dirty="0" err="1">
                          <a:effectLst/>
                        </a:rPr>
                        <a:t>Size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102.5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100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1000 TB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71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Elapsed</a:t>
                      </a:r>
                      <a:r>
                        <a:rPr lang="pl-PL" sz="1100" u="none" strike="noStrike" dirty="0">
                          <a:effectLst/>
                        </a:rPr>
                        <a:t> Time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72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234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071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Nodes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2100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206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190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615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Cores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50400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6592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6080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42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Reducers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29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250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4819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1.42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4.27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4.27 TB/min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158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r>
                        <a:rPr lang="pl-PL" sz="1100" u="none" strike="noStrike" dirty="0">
                          <a:effectLst/>
                        </a:rPr>
                        <a:t>/</a:t>
                      </a:r>
                      <a:r>
                        <a:rPr lang="pl-PL" sz="1100" u="none" strike="noStrike" dirty="0" err="1">
                          <a:effectLst/>
                        </a:rPr>
                        <a:t>node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0.67 GB/min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20.7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22.5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863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Sort Benchmark </a:t>
                      </a:r>
                      <a:r>
                        <a:rPr lang="pl-PL" sz="1100" u="none" strike="noStrike" dirty="0" err="1">
                          <a:effectLst/>
                        </a:rPr>
                        <a:t>Daytona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Rules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No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4326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Environment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dedicated</a:t>
                      </a:r>
                      <a:r>
                        <a:rPr lang="pl-PL" sz="1100" u="none" strike="noStrike" dirty="0">
                          <a:effectLst/>
                        </a:rPr>
                        <a:t> data </a:t>
                      </a:r>
                      <a:r>
                        <a:rPr lang="pl-PL" sz="1100" u="none" strike="noStrike" dirty="0" err="1">
                          <a:effectLst/>
                        </a:rPr>
                        <a:t>center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78872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34C7EA4-EC0B-460D-816D-448079A71CFE}"/>
              </a:ext>
            </a:extLst>
          </p:cNvPr>
          <p:cNvSpPr/>
          <p:nvPr/>
        </p:nvSpPr>
        <p:spPr>
          <a:xfrm>
            <a:off x="3532257" y="3801285"/>
            <a:ext cx="39396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900" dirty="0">
                <a:hlinkClick r:id="rId3"/>
              </a:rPr>
              <a:t>https://databricks.com/blog/2014/10/10/spark-petabyte-sort.html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49031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High-level APIs in several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4D9F-9CD0-467E-8F72-25757044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1656080"/>
            <a:ext cx="4680520" cy="171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0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Runs (almost) everywhere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347864" y="915566"/>
            <a:ext cx="504048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Hadoop (HDFS) clusters</a:t>
            </a:r>
          </a:p>
          <a:p>
            <a:r>
              <a:rPr lang="en-US" sz="2000" dirty="0"/>
              <a:t>HBase, Cassandra - integrates nicely with </a:t>
            </a:r>
            <a:r>
              <a:rPr lang="pl-PL" sz="2000" dirty="0"/>
              <a:t>N</a:t>
            </a:r>
            <a:r>
              <a:rPr lang="en-US" sz="2000" dirty="0" err="1"/>
              <a:t>oSQL</a:t>
            </a:r>
            <a:endParaRPr lang="en-US" sz="2000" dirty="0"/>
          </a:p>
          <a:p>
            <a:r>
              <a:rPr lang="en-US" sz="2000" dirty="0"/>
              <a:t>From CSV to Parquet</a:t>
            </a:r>
          </a:p>
          <a:p>
            <a:r>
              <a:rPr lang="en-US" sz="2000" dirty="0"/>
              <a:t>Deployed on YARN/Mesos and Docker/Kubernetes </a:t>
            </a:r>
          </a:p>
          <a:p>
            <a:r>
              <a:rPr lang="en-US" sz="2000" dirty="0"/>
              <a:t>Cloud: AWS, Azure and GCP</a:t>
            </a:r>
          </a:p>
          <a:p>
            <a:r>
              <a:rPr lang="en-US" sz="2000" dirty="0"/>
              <a:t>Development: Linux/Win/Mac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122" name="Picture 2" descr="https://spark.apache.org/images/spark-runs-everywhere.png">
            <a:extLst>
              <a:ext uri="{FF2B5EF4-FFF2-40B4-BE49-F238E27FC236}">
                <a16:creationId xmlns:a16="http://schemas.microsoft.com/office/drawing/2014/main" id="{253339E8-24D2-409C-A5E7-EFD28F4F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7" y="1224550"/>
            <a:ext cx="2553859" cy="26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9DE04-FD4D-4034-BF7B-21C9EFCD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576" y="1432560"/>
            <a:ext cx="494084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2869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700F8113EE4489F80B9033377C718" ma:contentTypeVersion="19" ma:contentTypeDescription="Create a new document." ma:contentTypeScope="" ma:versionID="8d67101e943c232340b05bc442984c99">
  <xsd:schema xmlns:xsd="http://www.w3.org/2001/XMLSchema" xmlns:xs="http://www.w3.org/2001/XMLSchema" xmlns:p="http://schemas.microsoft.com/office/2006/metadata/properties" xmlns:ns1="http://schemas.microsoft.com/sharepoint/v3" xmlns:ns2="3708c738-35ee-46ab-80c7-a8ab2419782e" xmlns:ns3="b6c8aff7-8255-4849-b8e8-fa486e1a95ad" xmlns:ns4="cb0eccee-0f77-49ec-991a-9389dd455cd9" targetNamespace="http://schemas.microsoft.com/office/2006/metadata/properties" ma:root="true" ma:fieldsID="9ddce169edf252f70c1f33ba5a2d8d15" ns1:_="" ns2:_="" ns3:_="" ns4:_="">
    <xsd:import namespace="http://schemas.microsoft.com/sharepoint/v3"/>
    <xsd:import namespace="3708c738-35ee-46ab-80c7-a8ab2419782e"/>
    <xsd:import namespace="b6c8aff7-8255-4849-b8e8-fa486e1a95ad"/>
    <xsd:import namespace="cb0eccee-0f77-49ec-991a-9389dd455c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2:_dlc_DocId" minOccurs="0"/>
                <xsd:element ref="ns2:_dlc_DocIdUrl" minOccurs="0"/>
                <xsd:element ref="ns2:_dlc_DocIdPersistId" minOccurs="0"/>
                <xsd:element ref="ns4:MediaServiceMetadata" minOccurs="0"/>
                <xsd:element ref="ns4:MediaServiceFastMetadata" minOccurs="0"/>
                <xsd:element ref="ns4:Tags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6b4d70e-a912-429d-b3de-154db667bdbe}" ma:internalName="TaxCatchAll" ma:showField="CatchAllData" ma:web="3708c738-35ee-46ab-80c7-a8ab241978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8aff7-8255-4849-b8e8-fa486e1a95ad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eccee-0f77-49ec-991a-9389dd455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Tags" ma:index="19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Template proposal"/>
                        <xsd:enumeration value="Example 2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3708c738-35ee-46ab-80c7-a8ab2419782e">OBSS-2049071821-626200</_dlc_DocId>
    <_dlc_DocIdUrl xmlns="3708c738-35ee-46ab-80c7-a8ab2419782e">
      <Url>https://obss.sharepoint.com/guilds/bids/_layouts/15/DocIdRedir.aspx?ID=OBSS-2049071821-626200</Url>
      <Description>OBSS-2049071821-626200</Description>
    </_dlc_DocIdUrl>
    <TaxCatchAll xmlns="3708c738-35ee-46ab-80c7-a8ab2419782e"/>
    <Tags xmlns="cb0eccee-0f77-49ec-991a-9389dd455cd9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9C3D11A-0D75-4D0F-B6FB-7E9079733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708c738-35ee-46ab-80c7-a8ab2419782e"/>
    <ds:schemaRef ds:uri="b6c8aff7-8255-4849-b8e8-fa486e1a95ad"/>
    <ds:schemaRef ds:uri="cb0eccee-0f77-49ec-991a-9389dd455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53F735-BAB9-4147-90B7-05A70263931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708c738-35ee-46ab-80c7-a8ab2419782e"/>
    <ds:schemaRef ds:uri="cb0eccee-0f77-49ec-991a-9389dd455cd9"/>
  </ds:schemaRefs>
</ds:datastoreItem>
</file>

<file path=customXml/itemProps3.xml><?xml version="1.0" encoding="utf-8"?>
<ds:datastoreItem xmlns:ds="http://schemas.openxmlformats.org/officeDocument/2006/customXml" ds:itemID="{47D6E47B-A0F9-4A9A-A856-AFB8DF7B275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971A6D6-1C30-4849-8471-7486F20BE09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Objectivity PowerPoint Template - Neue.potx</Template>
  <TotalTime>20850</TotalTime>
  <Words>1897</Words>
  <Application>Microsoft Office PowerPoint</Application>
  <PresentationFormat>On-screen Show (16:9)</PresentationFormat>
  <Paragraphs>201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Helvetica Neue</vt:lpstr>
      <vt:lpstr>PT Sans</vt:lpstr>
      <vt:lpstr>Source Sans Pro</vt:lpstr>
      <vt:lpstr>Wingdings</vt:lpstr>
      <vt:lpstr>Objectivity PowerPoint Template - Neue</vt:lpstr>
      <vt:lpstr>SMACK Reference Architecture</vt:lpstr>
      <vt:lpstr>Meet SMACK</vt:lpstr>
      <vt:lpstr>S stands for Spark/Scala</vt:lpstr>
      <vt:lpstr>Apache Spark</vt:lpstr>
      <vt:lpstr>Why Apache Spark?</vt:lpstr>
      <vt:lpstr> Excellent performance: 100TB Sort Contest</vt:lpstr>
      <vt:lpstr> High-level APIs in several languages</vt:lpstr>
      <vt:lpstr>Runs (almost) everywhere</vt:lpstr>
      <vt:lpstr>Generality</vt:lpstr>
      <vt:lpstr> Apache Spark APIs</vt:lpstr>
      <vt:lpstr> Apache Spark Architecture</vt:lpstr>
      <vt:lpstr> Transformations and Actions</vt:lpstr>
      <vt:lpstr>Scala</vt:lpstr>
      <vt:lpstr>Why Scala for Spark?</vt:lpstr>
      <vt:lpstr>Why not Scala for Spark?</vt:lpstr>
      <vt:lpstr>Just enough Scala for Spark</vt:lpstr>
      <vt:lpstr>Scala: Pattern matching</vt:lpstr>
      <vt:lpstr>Scala: case class</vt:lpstr>
      <vt:lpstr>Scala: function as a first class citizen</vt:lpstr>
      <vt:lpstr>Scala: collections</vt:lpstr>
      <vt:lpstr>Scala: collections</vt:lpstr>
      <vt:lpstr>Instead of summary 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Objectivity Communication Team</dc:creator>
  <cp:keywords/>
  <dc:description/>
  <cp:lastModifiedBy>Krzysztof Stanaszek</cp:lastModifiedBy>
  <cp:revision>349</cp:revision>
  <dcterms:created xsi:type="dcterms:W3CDTF">2014-02-21T11:11:51Z</dcterms:created>
  <dcterms:modified xsi:type="dcterms:W3CDTF">2019-01-25T07:40:42Z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0x0101004C5700F8113EE4489F80B9033377C718</vt:lpwstr>
  </property>
  <property fmtid="{D5CDD505-2E9C-101B-9397-08002B2CF9AE}" pid="3" name="_dlc_DocIdItemGuid">
    <vt:lpwstr>f854f42d-9acc-42c4-912a-18468961f13d</vt:lpwstr>
  </property>
</Properties>
</file>