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30"/>
  </p:notesMasterIdLst>
  <p:handoutMasterIdLst>
    <p:handoutMasterId r:id="rId31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81" r:id="rId12"/>
    <p:sldId id="282" r:id="rId13"/>
    <p:sldId id="283" r:id="rId14"/>
    <p:sldId id="284" r:id="rId15"/>
    <p:sldId id="285" r:id="rId16"/>
    <p:sldId id="279" r:id="rId17"/>
    <p:sldId id="286" r:id="rId18"/>
    <p:sldId id="287" r:id="rId19"/>
    <p:sldId id="288" r:id="rId20"/>
    <p:sldId id="289" r:id="rId21"/>
    <p:sldId id="291" r:id="rId22"/>
    <p:sldId id="293" r:id="rId23"/>
    <p:sldId id="302" r:id="rId24"/>
    <p:sldId id="292" r:id="rId25"/>
    <p:sldId id="294" r:id="rId26"/>
    <p:sldId id="300" r:id="rId27"/>
    <p:sldId id="301" r:id="rId28"/>
    <p:sldId id="296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53287" autoAdjust="0"/>
  </p:normalViewPr>
  <p:slideViewPr>
    <p:cSldViewPr>
      <p:cViewPr varScale="1">
        <p:scale>
          <a:sx n="54" d="100"/>
          <a:sy n="54" d="100"/>
        </p:scale>
        <p:origin x="1500" y="6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31.01.2019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31.01.2019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Nasza aplikacja składa się z </a:t>
            </a:r>
            <a:r>
              <a:rPr lang="pl-PL" b="1" dirty="0"/>
              <a:t>driver procesu </a:t>
            </a:r>
            <a:r>
              <a:rPr lang="pl-PL" dirty="0"/>
              <a:t>i </a:t>
            </a:r>
            <a:r>
              <a:rPr lang="pl-PL" b="1" dirty="0" err="1"/>
              <a:t>executor</a:t>
            </a:r>
            <a:r>
              <a:rPr lang="pl-PL" b="1" dirty="0"/>
              <a:t> procesów</a:t>
            </a:r>
            <a:r>
              <a:rPr lang="pl-PL" dirty="0"/>
              <a:t>. </a:t>
            </a:r>
          </a:p>
          <a:p>
            <a:r>
              <a:rPr lang="pl-PL" dirty="0"/>
              <a:t>Driver proces to serce aplikacji, uruchamiania on funkcje </a:t>
            </a:r>
            <a:r>
              <a:rPr lang="pl-PL" dirty="0" err="1"/>
              <a:t>main</a:t>
            </a:r>
            <a:r>
              <a:rPr lang="pl-PL" dirty="0"/>
              <a:t>() naszej aplikacji, działa na jednym z </a:t>
            </a:r>
            <a:r>
              <a:rPr lang="pl-PL" dirty="0" err="1"/>
              <a:t>node’ów</a:t>
            </a:r>
            <a:r>
              <a:rPr lang="pl-PL" dirty="0"/>
              <a:t> na klastrze i jest odpowiedzialny za dystrybucje i </a:t>
            </a:r>
            <a:r>
              <a:rPr lang="pl-PL" dirty="0" err="1"/>
              <a:t>scheduling</a:t>
            </a:r>
            <a:r>
              <a:rPr lang="pl-PL" dirty="0"/>
              <a:t> pracy do wykonania między </a:t>
            </a:r>
            <a:r>
              <a:rPr lang="pl-PL" dirty="0" err="1"/>
              <a:t>executory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MESOS.</a:t>
            </a:r>
          </a:p>
          <a:p>
            <a:r>
              <a:rPr lang="pl-PL" b="1" dirty="0" err="1"/>
              <a:t>Execuotry</a:t>
            </a:r>
            <a:r>
              <a:rPr lang="pl-PL" dirty="0"/>
              <a:t> odpowiedzialne są za wykonanie pracy delegowanej przez driver i raportowanie postępu z powrotem do drivera.</a:t>
            </a:r>
          </a:p>
          <a:p>
            <a:r>
              <a:rPr lang="pl-PL" dirty="0"/>
              <a:t>Spark </a:t>
            </a:r>
            <a:r>
              <a:rPr lang="pl-PL" dirty="0" err="1"/>
              <a:t>Session</a:t>
            </a:r>
            <a:r>
              <a:rPr lang="pl-PL" dirty="0"/>
              <a:t> to punkt wejściowy do </a:t>
            </a:r>
            <a:r>
              <a:rPr lang="pl-PL" dirty="0" err="1"/>
              <a:t>framworka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 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Jeśli piszemy kod w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R,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musi najpierw przetłumaczyć kod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uruchamiany na JVM i dalej przekazać do wykonania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executorach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Jeśli jednak używamy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APIs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wydajność jest zbliżona dla każdego języka,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– pozwalające na współbieżne,</a:t>
            </a:r>
            <a:r>
              <a:rPr lang="en-US" sz="1200" dirty="0"/>
              <a:t> </a:t>
            </a:r>
            <a:r>
              <a:rPr lang="pl-PL" sz="1200" dirty="0"/>
              <a:t>nieblokujące przetwarzanie danych.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</a:t>
            </a:r>
            <a:r>
              <a:rPr lang="pl-PL" dirty="0"/>
              <a:t>nie jest doskonała, jak każdy język. 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  <a:p>
            <a:r>
              <a:rPr lang="pl-PL" b="1" dirty="0" err="1"/>
              <a:t>Implicits</a:t>
            </a:r>
            <a:r>
              <a:rPr lang="pl-PL" dirty="0"/>
              <a:t> – w najprostszej postaci to sposób na rozszerzenie obiektu o dodatkowe metody bez modyfikowania kodu źródłowego obiektu. </a:t>
            </a:r>
          </a:p>
          <a:p>
            <a:r>
              <a:rPr lang="pl-PL" dirty="0"/>
              <a:t>Intensywnie używane przez Sparka, np. aby przekształcać </a:t>
            </a:r>
            <a:r>
              <a:rPr lang="pl-PL" dirty="0" err="1"/>
              <a:t>kolekecje</a:t>
            </a:r>
            <a:r>
              <a:rPr lang="pl-PL" dirty="0"/>
              <a:t> </a:t>
            </a:r>
            <a:r>
              <a:rPr lang="pl-PL" dirty="0" err="1"/>
              <a:t>Scalowe</a:t>
            </a:r>
            <a:r>
              <a:rPr lang="pl-PL" dirty="0"/>
              <a:t> na data </a:t>
            </a:r>
            <a:r>
              <a:rPr lang="pl-PL" dirty="0" err="1"/>
              <a:t>framey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127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SMACK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Spark — a fast and general engine for distributed large-scale data processing.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Mesos — a cluster resource management system that provides efficient resource isolation and sharing across distributed applications.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Cassandra — a distributed highly available database designed to handle large amounts of data across multiple datacenters.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</a:t>
            </a:r>
            <a:r>
              <a:rPr lang="pl-PL" b="1" dirty="0"/>
              <a:t>wspólnego </a:t>
            </a:r>
            <a:r>
              <a:rPr lang="pl-PL" b="1" dirty="0" err="1"/>
              <a:t>syntaxu</a:t>
            </a:r>
            <a:r>
              <a:rPr lang="pl-PL" b="1" dirty="0"/>
              <a:t>, </a:t>
            </a:r>
            <a:r>
              <a:rPr lang="pl-PL" dirty="0"/>
              <a:t>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b="1" dirty="0" err="1"/>
              <a:t>niemutowalne</a:t>
            </a:r>
            <a:r>
              <a:rPr lang="pl-PL" b="1" dirty="0"/>
              <a:t> kolekcje</a:t>
            </a:r>
            <a:r>
              <a:rPr lang="pl-PL" dirty="0"/>
              <a:t>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“small data” on a laptop to “‘big data” on a cluster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Polyglot</a:t>
            </a:r>
            <a:r>
              <a:rPr lang="pl-PL" sz="1200" b="1" dirty="0"/>
              <a:t> </a:t>
            </a:r>
            <a:r>
              <a:rPr lang="pl-PL" sz="1200" b="1" dirty="0" err="1"/>
              <a:t>programming</a:t>
            </a:r>
            <a:r>
              <a:rPr lang="pl-PL" sz="1200" b="1" dirty="0"/>
              <a:t> </a:t>
            </a:r>
            <a:r>
              <a:rPr lang="pl-PL" sz="1200" b="1" dirty="0" err="1"/>
              <a:t>mode</a:t>
            </a:r>
            <a:r>
              <a:rPr lang="pl-PL" sz="1200" b="1" dirty="0"/>
              <a:t> </a:t>
            </a:r>
            <a:r>
              <a:rPr lang="pl-PL" sz="1200" dirty="0"/>
              <a:t>- i</a:t>
            </a:r>
            <a:r>
              <a:rPr lang="en-US" sz="1200" dirty="0" err="1"/>
              <a:t>ntuitive</a:t>
            </a:r>
            <a:r>
              <a:rPr lang="en-US" sz="1200" dirty="0"/>
              <a:t> and concise high-level APIs in several languages</a:t>
            </a:r>
            <a:endParaRPr lang="pl-P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Generality</a:t>
            </a:r>
            <a:r>
              <a:rPr lang="en-US" sz="1200" dirty="0"/>
              <a:t> - combines batch processing, streaming, and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Możliwość budowy aplikacji łączących różne modele przetwarzania danych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Wszystko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Yahoo2013S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4/10/10/spark-petabyte-so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  <a:r>
              <a:rPr lang="pl-PL" sz="1800" dirty="0">
                <a:solidFill>
                  <a:srgbClr val="4D4D4D"/>
                </a:solidFill>
              </a:rPr>
              <a:t>.</a:t>
            </a: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55354-6C0F-4EE3-86D6-DBBFB70E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61" y="2267594"/>
            <a:ext cx="6393859" cy="2067761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Performance and access to the latest and greatest features of Spark</a:t>
            </a:r>
          </a:p>
          <a:p>
            <a:r>
              <a:rPr lang="en-GB" sz="2000" dirty="0"/>
              <a:t>Immutable data structures</a:t>
            </a:r>
          </a:p>
          <a:p>
            <a:r>
              <a:rPr lang="en-GB" sz="2000" dirty="0"/>
              <a:t>Type safety and inference</a:t>
            </a:r>
          </a:p>
          <a:p>
            <a:r>
              <a:rPr lang="en-GB" sz="2000" dirty="0"/>
              <a:t>Concise, </a:t>
            </a:r>
            <a:r>
              <a:rPr lang="pl-PL" sz="2000" dirty="0"/>
              <a:t>e</a:t>
            </a:r>
            <a:r>
              <a:rPr lang="en-GB" sz="2000" dirty="0" err="1"/>
              <a:t>xpressive</a:t>
            </a:r>
            <a:r>
              <a:rPr lang="en-GB" sz="2000" dirty="0"/>
              <a:t> Code</a:t>
            </a:r>
          </a:p>
          <a:p>
            <a:r>
              <a:rPr lang="en-GB" sz="20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</a:p>
          <a:p>
            <a:r>
              <a:rPr lang="en-US" sz="2000" dirty="0"/>
              <a:t>Pattern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implici</a:t>
            </a:r>
            <a:r>
              <a:rPr lang="pl-PL" sz="2000" i="1" dirty="0"/>
              <a:t>t</a:t>
            </a:r>
            <a:r>
              <a:rPr lang="en-US" sz="2000" i="1" dirty="0"/>
              <a:t>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F1665E-1B6C-4E09-8D29-00E49FF55FA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CAE852-93CB-4B8F-966A-CF15807464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A69262-7BCD-47BE-B50E-B12FC2C8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22" y="2241203"/>
            <a:ext cx="1728155" cy="357857"/>
          </a:xfrm>
        </p:spPr>
        <p:txBody>
          <a:bodyPr/>
          <a:lstStyle/>
          <a:p>
            <a:r>
              <a:rPr lang="en-GB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185601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51128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chemeClr val="bg2"/>
                </a:solidFill>
              </a:rPr>
              <a:t>SMACK Reference Architecture</a:t>
            </a:r>
            <a:r>
              <a:rPr lang="pl-PL" sz="900" dirty="0">
                <a:solidFill>
                  <a:schemeClr val="bg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900" dirty="0">
                <a:solidFill>
                  <a:schemeClr val="bg2"/>
                </a:solidFill>
              </a:rPr>
              <a:t>Apache Spark &amp; Scala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Instead of summary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4543669" y="2988032"/>
            <a:ext cx="290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07F1-AB44-4D02-9B91-44D2BB2A9CF5}"/>
              </a:ext>
            </a:extLst>
          </p:cNvPr>
          <p:cNvSpPr/>
          <p:nvPr/>
        </p:nvSpPr>
        <p:spPr>
          <a:xfrm>
            <a:off x="1403648" y="974837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Spark and Scala are beautiful examples of what can be achieved by a bunch of dedicated grad students using a language &amp; system originally written by another bunch of dedicated grad students. </a:t>
            </a:r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B3835"/>
                </a:solidFill>
                <a:latin typeface="Helvetica Neue"/>
              </a:rPr>
              <a:t>I am looking forward to the next steps of their co-evolution</a:t>
            </a:r>
            <a:r>
              <a:rPr lang="pl-PL" dirty="0">
                <a:solidFill>
                  <a:srgbClr val="3B3835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EC1C6C-9913-4DEA-97B6-32853FA54E6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4D3E4DF-9A96-4536-A838-48C4693D24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Excellent performance</a:t>
            </a:r>
          </a:p>
          <a:p>
            <a:r>
              <a:rPr lang="en-GB" sz="2000" dirty="0"/>
              <a:t>Polyglot programming mode</a:t>
            </a:r>
          </a:p>
          <a:p>
            <a:r>
              <a:rPr lang="en-GB" sz="2000" dirty="0"/>
              <a:t>Runs (almost) everywhere</a:t>
            </a:r>
          </a:p>
          <a:p>
            <a:r>
              <a:rPr lang="en-GB" sz="20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</a:t>
            </a:r>
            <a:r>
              <a:rPr lang="pl-PL" dirty="0"/>
              <a:t> </a:t>
            </a:r>
            <a:r>
              <a:rPr lang="en-US" dirty="0"/>
              <a:t>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4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26369</TotalTime>
  <Words>2592</Words>
  <Application>Microsoft Office PowerPoint</Application>
  <PresentationFormat>On-screen Show (16:9)</PresentationFormat>
  <Paragraphs>324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Helvetica Neue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 TB Sort Contest</vt:lpstr>
      <vt:lpstr>Runs (almost) everywhere</vt:lpstr>
      <vt:lpstr>Generality</vt:lpstr>
      <vt:lpstr> Apache Spark APIs</vt:lpstr>
      <vt:lpstr> Apache Spark Architecture</vt:lpstr>
      <vt:lpstr> Transformations and Actions</vt:lpstr>
      <vt:lpstr> High-level APIs in several languages</vt:lpstr>
      <vt:lpstr>Scala</vt:lpstr>
      <vt:lpstr>Why Scala for Spark?</vt:lpstr>
      <vt:lpstr>Why not Scala for Spark?</vt:lpstr>
      <vt:lpstr>Just enough Scala for Spark</vt:lpstr>
      <vt:lpstr>Scala: case classes</vt:lpstr>
      <vt:lpstr>Scala: pattern matching</vt:lpstr>
      <vt:lpstr>Quick demo</vt:lpstr>
      <vt:lpstr>Scala: function as a first class citizen</vt:lpstr>
      <vt:lpstr>Scala: collections</vt:lpstr>
      <vt:lpstr>scala.collection</vt:lpstr>
      <vt:lpstr>Demo time!</vt:lpstr>
      <vt:lpstr>Instead of summary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492</cp:revision>
  <dcterms:created xsi:type="dcterms:W3CDTF">2014-02-21T11:11:51Z</dcterms:created>
  <dcterms:modified xsi:type="dcterms:W3CDTF">2019-02-02T14:40:29Z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