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7"/>
  </p:normalViewPr>
  <p:slideViewPr>
    <p:cSldViewPr snapToGrid="0">
      <p:cViewPr varScale="1">
        <p:scale>
          <a:sx n="90" d="100"/>
          <a:sy n="90" d="100"/>
        </p:scale>
        <p:origin x="232"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12/2/18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26A9D6A-B6B6-4CCE-85BE-43DD322E564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20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426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643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766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336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2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46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749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5344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074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AA2FCAC-B0FC-4561-97A2-3A4896B6BEB0}" type="datetimeFigureOut">
              <a:rPr lang="en-US" smtClean="0"/>
              <a:t>12/2/18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027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AA2FCAC-B0FC-4561-97A2-3A4896B6BEB0}" type="datetimeFigureOut">
              <a:rPr lang="en-US" smtClean="0"/>
              <a:t>12/2/18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6A9D6A-B6B6-4CCE-85BE-43DD322E564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59462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place for Kraft cafe</a:t>
            </a:r>
            <a:endParaRPr lang="en-US" sz="4800" dirty="0"/>
          </a:p>
        </p:txBody>
      </p:sp>
      <p:sp>
        <p:nvSpPr>
          <p:cNvPr id="3" name="Subtitle 2"/>
          <p:cNvSpPr>
            <a:spLocks noGrp="1"/>
          </p:cNvSpPr>
          <p:nvPr>
            <p:ph type="subTitle" idx="1"/>
          </p:nvPr>
        </p:nvSpPr>
        <p:spPr/>
        <p:txBody>
          <a:bodyPr>
            <a:normAutofit/>
          </a:bodyPr>
          <a:lstStyle/>
          <a:p>
            <a:r>
              <a:rPr lang="en-US" dirty="0"/>
              <a:t>Coursera project</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graphicFrame>
        <p:nvGraphicFramePr>
          <p:cNvPr id="2" name="Table 1">
            <a:extLst>
              <a:ext uri="{FF2B5EF4-FFF2-40B4-BE49-F238E27FC236}">
                <a16:creationId xmlns:a16="http://schemas.microsoft.com/office/drawing/2014/main" id="{50EFB293-81A4-BE48-A8AB-5D91261AEBAF}"/>
              </a:ext>
            </a:extLst>
          </p:cNvPr>
          <p:cNvGraphicFramePr>
            <a:graphicFrameLocks noGrp="1"/>
          </p:cNvGraphicFramePr>
          <p:nvPr/>
        </p:nvGraphicFramePr>
        <p:xfrm>
          <a:off x="1243319" y="2016125"/>
          <a:ext cx="10019688" cy="3449638"/>
        </p:xfrm>
        <a:graphic>
          <a:graphicData uri="http://schemas.openxmlformats.org/drawingml/2006/table">
            <a:tbl>
              <a:tblPr/>
              <a:tblGrid>
                <a:gridCol w="45752">
                  <a:extLst>
                    <a:ext uri="{9D8B030D-6E8A-4147-A177-3AD203B41FA5}">
                      <a16:colId xmlns:a16="http://schemas.microsoft.com/office/drawing/2014/main" val="1053971523"/>
                    </a:ext>
                  </a:extLst>
                </a:gridCol>
                <a:gridCol w="45752">
                  <a:extLst>
                    <a:ext uri="{9D8B030D-6E8A-4147-A177-3AD203B41FA5}">
                      <a16:colId xmlns:a16="http://schemas.microsoft.com/office/drawing/2014/main" val="2946478199"/>
                    </a:ext>
                  </a:extLst>
                </a:gridCol>
                <a:gridCol w="45752">
                  <a:extLst>
                    <a:ext uri="{9D8B030D-6E8A-4147-A177-3AD203B41FA5}">
                      <a16:colId xmlns:a16="http://schemas.microsoft.com/office/drawing/2014/main" val="3231923026"/>
                    </a:ext>
                  </a:extLst>
                </a:gridCol>
                <a:gridCol w="45752">
                  <a:extLst>
                    <a:ext uri="{9D8B030D-6E8A-4147-A177-3AD203B41FA5}">
                      <a16:colId xmlns:a16="http://schemas.microsoft.com/office/drawing/2014/main" val="2670889803"/>
                    </a:ext>
                  </a:extLst>
                </a:gridCol>
                <a:gridCol w="45752">
                  <a:extLst>
                    <a:ext uri="{9D8B030D-6E8A-4147-A177-3AD203B41FA5}">
                      <a16:colId xmlns:a16="http://schemas.microsoft.com/office/drawing/2014/main" val="2072262696"/>
                    </a:ext>
                  </a:extLst>
                </a:gridCol>
                <a:gridCol w="45752">
                  <a:extLst>
                    <a:ext uri="{9D8B030D-6E8A-4147-A177-3AD203B41FA5}">
                      <a16:colId xmlns:a16="http://schemas.microsoft.com/office/drawing/2014/main" val="3061738728"/>
                    </a:ext>
                  </a:extLst>
                </a:gridCol>
                <a:gridCol w="45752">
                  <a:extLst>
                    <a:ext uri="{9D8B030D-6E8A-4147-A177-3AD203B41FA5}">
                      <a16:colId xmlns:a16="http://schemas.microsoft.com/office/drawing/2014/main" val="4190414936"/>
                    </a:ext>
                  </a:extLst>
                </a:gridCol>
                <a:gridCol w="45752">
                  <a:extLst>
                    <a:ext uri="{9D8B030D-6E8A-4147-A177-3AD203B41FA5}">
                      <a16:colId xmlns:a16="http://schemas.microsoft.com/office/drawing/2014/main" val="3791331959"/>
                    </a:ext>
                  </a:extLst>
                </a:gridCol>
                <a:gridCol w="45752">
                  <a:extLst>
                    <a:ext uri="{9D8B030D-6E8A-4147-A177-3AD203B41FA5}">
                      <a16:colId xmlns:a16="http://schemas.microsoft.com/office/drawing/2014/main" val="4202050423"/>
                    </a:ext>
                  </a:extLst>
                </a:gridCol>
                <a:gridCol w="45752">
                  <a:extLst>
                    <a:ext uri="{9D8B030D-6E8A-4147-A177-3AD203B41FA5}">
                      <a16:colId xmlns:a16="http://schemas.microsoft.com/office/drawing/2014/main" val="2832774936"/>
                    </a:ext>
                  </a:extLst>
                </a:gridCol>
                <a:gridCol w="45752">
                  <a:extLst>
                    <a:ext uri="{9D8B030D-6E8A-4147-A177-3AD203B41FA5}">
                      <a16:colId xmlns:a16="http://schemas.microsoft.com/office/drawing/2014/main" val="2454584656"/>
                    </a:ext>
                  </a:extLst>
                </a:gridCol>
                <a:gridCol w="45752">
                  <a:extLst>
                    <a:ext uri="{9D8B030D-6E8A-4147-A177-3AD203B41FA5}">
                      <a16:colId xmlns:a16="http://schemas.microsoft.com/office/drawing/2014/main" val="3048822599"/>
                    </a:ext>
                  </a:extLst>
                </a:gridCol>
                <a:gridCol w="45752">
                  <a:extLst>
                    <a:ext uri="{9D8B030D-6E8A-4147-A177-3AD203B41FA5}">
                      <a16:colId xmlns:a16="http://schemas.microsoft.com/office/drawing/2014/main" val="2408211319"/>
                    </a:ext>
                  </a:extLst>
                </a:gridCol>
                <a:gridCol w="45752">
                  <a:extLst>
                    <a:ext uri="{9D8B030D-6E8A-4147-A177-3AD203B41FA5}">
                      <a16:colId xmlns:a16="http://schemas.microsoft.com/office/drawing/2014/main" val="1506209671"/>
                    </a:ext>
                  </a:extLst>
                </a:gridCol>
                <a:gridCol w="45752">
                  <a:extLst>
                    <a:ext uri="{9D8B030D-6E8A-4147-A177-3AD203B41FA5}">
                      <a16:colId xmlns:a16="http://schemas.microsoft.com/office/drawing/2014/main" val="3047109802"/>
                    </a:ext>
                  </a:extLst>
                </a:gridCol>
                <a:gridCol w="45752">
                  <a:extLst>
                    <a:ext uri="{9D8B030D-6E8A-4147-A177-3AD203B41FA5}">
                      <a16:colId xmlns:a16="http://schemas.microsoft.com/office/drawing/2014/main" val="2268773006"/>
                    </a:ext>
                  </a:extLst>
                </a:gridCol>
                <a:gridCol w="45752">
                  <a:extLst>
                    <a:ext uri="{9D8B030D-6E8A-4147-A177-3AD203B41FA5}">
                      <a16:colId xmlns:a16="http://schemas.microsoft.com/office/drawing/2014/main" val="2994058414"/>
                    </a:ext>
                  </a:extLst>
                </a:gridCol>
                <a:gridCol w="45752">
                  <a:extLst>
                    <a:ext uri="{9D8B030D-6E8A-4147-A177-3AD203B41FA5}">
                      <a16:colId xmlns:a16="http://schemas.microsoft.com/office/drawing/2014/main" val="2027846355"/>
                    </a:ext>
                  </a:extLst>
                </a:gridCol>
                <a:gridCol w="45752">
                  <a:extLst>
                    <a:ext uri="{9D8B030D-6E8A-4147-A177-3AD203B41FA5}">
                      <a16:colId xmlns:a16="http://schemas.microsoft.com/office/drawing/2014/main" val="2846483390"/>
                    </a:ext>
                  </a:extLst>
                </a:gridCol>
                <a:gridCol w="45752">
                  <a:extLst>
                    <a:ext uri="{9D8B030D-6E8A-4147-A177-3AD203B41FA5}">
                      <a16:colId xmlns:a16="http://schemas.microsoft.com/office/drawing/2014/main" val="3741235994"/>
                    </a:ext>
                  </a:extLst>
                </a:gridCol>
                <a:gridCol w="45752">
                  <a:extLst>
                    <a:ext uri="{9D8B030D-6E8A-4147-A177-3AD203B41FA5}">
                      <a16:colId xmlns:a16="http://schemas.microsoft.com/office/drawing/2014/main" val="2147023950"/>
                    </a:ext>
                  </a:extLst>
                </a:gridCol>
                <a:gridCol w="45752">
                  <a:extLst>
                    <a:ext uri="{9D8B030D-6E8A-4147-A177-3AD203B41FA5}">
                      <a16:colId xmlns:a16="http://schemas.microsoft.com/office/drawing/2014/main" val="482059470"/>
                    </a:ext>
                  </a:extLst>
                </a:gridCol>
                <a:gridCol w="45752">
                  <a:extLst>
                    <a:ext uri="{9D8B030D-6E8A-4147-A177-3AD203B41FA5}">
                      <a16:colId xmlns:a16="http://schemas.microsoft.com/office/drawing/2014/main" val="4252010384"/>
                    </a:ext>
                  </a:extLst>
                </a:gridCol>
                <a:gridCol w="45752">
                  <a:extLst>
                    <a:ext uri="{9D8B030D-6E8A-4147-A177-3AD203B41FA5}">
                      <a16:colId xmlns:a16="http://schemas.microsoft.com/office/drawing/2014/main" val="2229483041"/>
                    </a:ext>
                  </a:extLst>
                </a:gridCol>
                <a:gridCol w="45752">
                  <a:extLst>
                    <a:ext uri="{9D8B030D-6E8A-4147-A177-3AD203B41FA5}">
                      <a16:colId xmlns:a16="http://schemas.microsoft.com/office/drawing/2014/main" val="2527144385"/>
                    </a:ext>
                  </a:extLst>
                </a:gridCol>
                <a:gridCol w="45752">
                  <a:extLst>
                    <a:ext uri="{9D8B030D-6E8A-4147-A177-3AD203B41FA5}">
                      <a16:colId xmlns:a16="http://schemas.microsoft.com/office/drawing/2014/main" val="2597877664"/>
                    </a:ext>
                  </a:extLst>
                </a:gridCol>
                <a:gridCol w="45752">
                  <a:extLst>
                    <a:ext uri="{9D8B030D-6E8A-4147-A177-3AD203B41FA5}">
                      <a16:colId xmlns:a16="http://schemas.microsoft.com/office/drawing/2014/main" val="3568827687"/>
                    </a:ext>
                  </a:extLst>
                </a:gridCol>
                <a:gridCol w="45752">
                  <a:extLst>
                    <a:ext uri="{9D8B030D-6E8A-4147-A177-3AD203B41FA5}">
                      <a16:colId xmlns:a16="http://schemas.microsoft.com/office/drawing/2014/main" val="3955902471"/>
                    </a:ext>
                  </a:extLst>
                </a:gridCol>
                <a:gridCol w="45752">
                  <a:extLst>
                    <a:ext uri="{9D8B030D-6E8A-4147-A177-3AD203B41FA5}">
                      <a16:colId xmlns:a16="http://schemas.microsoft.com/office/drawing/2014/main" val="3094415879"/>
                    </a:ext>
                  </a:extLst>
                </a:gridCol>
                <a:gridCol w="45752">
                  <a:extLst>
                    <a:ext uri="{9D8B030D-6E8A-4147-A177-3AD203B41FA5}">
                      <a16:colId xmlns:a16="http://schemas.microsoft.com/office/drawing/2014/main" val="740359992"/>
                    </a:ext>
                  </a:extLst>
                </a:gridCol>
                <a:gridCol w="45752">
                  <a:extLst>
                    <a:ext uri="{9D8B030D-6E8A-4147-A177-3AD203B41FA5}">
                      <a16:colId xmlns:a16="http://schemas.microsoft.com/office/drawing/2014/main" val="2042425555"/>
                    </a:ext>
                  </a:extLst>
                </a:gridCol>
                <a:gridCol w="45752">
                  <a:extLst>
                    <a:ext uri="{9D8B030D-6E8A-4147-A177-3AD203B41FA5}">
                      <a16:colId xmlns:a16="http://schemas.microsoft.com/office/drawing/2014/main" val="3610827454"/>
                    </a:ext>
                  </a:extLst>
                </a:gridCol>
                <a:gridCol w="45752">
                  <a:extLst>
                    <a:ext uri="{9D8B030D-6E8A-4147-A177-3AD203B41FA5}">
                      <a16:colId xmlns:a16="http://schemas.microsoft.com/office/drawing/2014/main" val="513941784"/>
                    </a:ext>
                  </a:extLst>
                </a:gridCol>
                <a:gridCol w="45752">
                  <a:extLst>
                    <a:ext uri="{9D8B030D-6E8A-4147-A177-3AD203B41FA5}">
                      <a16:colId xmlns:a16="http://schemas.microsoft.com/office/drawing/2014/main" val="119713650"/>
                    </a:ext>
                  </a:extLst>
                </a:gridCol>
                <a:gridCol w="45752">
                  <a:extLst>
                    <a:ext uri="{9D8B030D-6E8A-4147-A177-3AD203B41FA5}">
                      <a16:colId xmlns:a16="http://schemas.microsoft.com/office/drawing/2014/main" val="1939959128"/>
                    </a:ext>
                  </a:extLst>
                </a:gridCol>
                <a:gridCol w="45752">
                  <a:extLst>
                    <a:ext uri="{9D8B030D-6E8A-4147-A177-3AD203B41FA5}">
                      <a16:colId xmlns:a16="http://schemas.microsoft.com/office/drawing/2014/main" val="1468167428"/>
                    </a:ext>
                  </a:extLst>
                </a:gridCol>
                <a:gridCol w="45752">
                  <a:extLst>
                    <a:ext uri="{9D8B030D-6E8A-4147-A177-3AD203B41FA5}">
                      <a16:colId xmlns:a16="http://schemas.microsoft.com/office/drawing/2014/main" val="3825017628"/>
                    </a:ext>
                  </a:extLst>
                </a:gridCol>
                <a:gridCol w="45752">
                  <a:extLst>
                    <a:ext uri="{9D8B030D-6E8A-4147-A177-3AD203B41FA5}">
                      <a16:colId xmlns:a16="http://schemas.microsoft.com/office/drawing/2014/main" val="2474853281"/>
                    </a:ext>
                  </a:extLst>
                </a:gridCol>
                <a:gridCol w="45752">
                  <a:extLst>
                    <a:ext uri="{9D8B030D-6E8A-4147-A177-3AD203B41FA5}">
                      <a16:colId xmlns:a16="http://schemas.microsoft.com/office/drawing/2014/main" val="498940634"/>
                    </a:ext>
                  </a:extLst>
                </a:gridCol>
                <a:gridCol w="45752">
                  <a:extLst>
                    <a:ext uri="{9D8B030D-6E8A-4147-A177-3AD203B41FA5}">
                      <a16:colId xmlns:a16="http://schemas.microsoft.com/office/drawing/2014/main" val="3168807685"/>
                    </a:ext>
                  </a:extLst>
                </a:gridCol>
                <a:gridCol w="45752">
                  <a:extLst>
                    <a:ext uri="{9D8B030D-6E8A-4147-A177-3AD203B41FA5}">
                      <a16:colId xmlns:a16="http://schemas.microsoft.com/office/drawing/2014/main" val="3632101183"/>
                    </a:ext>
                  </a:extLst>
                </a:gridCol>
                <a:gridCol w="45752">
                  <a:extLst>
                    <a:ext uri="{9D8B030D-6E8A-4147-A177-3AD203B41FA5}">
                      <a16:colId xmlns:a16="http://schemas.microsoft.com/office/drawing/2014/main" val="2120928486"/>
                    </a:ext>
                  </a:extLst>
                </a:gridCol>
                <a:gridCol w="45752">
                  <a:extLst>
                    <a:ext uri="{9D8B030D-6E8A-4147-A177-3AD203B41FA5}">
                      <a16:colId xmlns:a16="http://schemas.microsoft.com/office/drawing/2014/main" val="1508985124"/>
                    </a:ext>
                  </a:extLst>
                </a:gridCol>
                <a:gridCol w="45752">
                  <a:extLst>
                    <a:ext uri="{9D8B030D-6E8A-4147-A177-3AD203B41FA5}">
                      <a16:colId xmlns:a16="http://schemas.microsoft.com/office/drawing/2014/main" val="403038063"/>
                    </a:ext>
                  </a:extLst>
                </a:gridCol>
                <a:gridCol w="45752">
                  <a:extLst>
                    <a:ext uri="{9D8B030D-6E8A-4147-A177-3AD203B41FA5}">
                      <a16:colId xmlns:a16="http://schemas.microsoft.com/office/drawing/2014/main" val="1988811024"/>
                    </a:ext>
                  </a:extLst>
                </a:gridCol>
                <a:gridCol w="45752">
                  <a:extLst>
                    <a:ext uri="{9D8B030D-6E8A-4147-A177-3AD203B41FA5}">
                      <a16:colId xmlns:a16="http://schemas.microsoft.com/office/drawing/2014/main" val="4237318492"/>
                    </a:ext>
                  </a:extLst>
                </a:gridCol>
                <a:gridCol w="45752">
                  <a:extLst>
                    <a:ext uri="{9D8B030D-6E8A-4147-A177-3AD203B41FA5}">
                      <a16:colId xmlns:a16="http://schemas.microsoft.com/office/drawing/2014/main" val="1243143259"/>
                    </a:ext>
                  </a:extLst>
                </a:gridCol>
                <a:gridCol w="45752">
                  <a:extLst>
                    <a:ext uri="{9D8B030D-6E8A-4147-A177-3AD203B41FA5}">
                      <a16:colId xmlns:a16="http://schemas.microsoft.com/office/drawing/2014/main" val="313080331"/>
                    </a:ext>
                  </a:extLst>
                </a:gridCol>
                <a:gridCol w="45752">
                  <a:extLst>
                    <a:ext uri="{9D8B030D-6E8A-4147-A177-3AD203B41FA5}">
                      <a16:colId xmlns:a16="http://schemas.microsoft.com/office/drawing/2014/main" val="1462435760"/>
                    </a:ext>
                  </a:extLst>
                </a:gridCol>
                <a:gridCol w="45752">
                  <a:extLst>
                    <a:ext uri="{9D8B030D-6E8A-4147-A177-3AD203B41FA5}">
                      <a16:colId xmlns:a16="http://schemas.microsoft.com/office/drawing/2014/main" val="56257600"/>
                    </a:ext>
                  </a:extLst>
                </a:gridCol>
                <a:gridCol w="45752">
                  <a:extLst>
                    <a:ext uri="{9D8B030D-6E8A-4147-A177-3AD203B41FA5}">
                      <a16:colId xmlns:a16="http://schemas.microsoft.com/office/drawing/2014/main" val="686348491"/>
                    </a:ext>
                  </a:extLst>
                </a:gridCol>
                <a:gridCol w="45752">
                  <a:extLst>
                    <a:ext uri="{9D8B030D-6E8A-4147-A177-3AD203B41FA5}">
                      <a16:colId xmlns:a16="http://schemas.microsoft.com/office/drawing/2014/main" val="1254361640"/>
                    </a:ext>
                  </a:extLst>
                </a:gridCol>
                <a:gridCol w="45752">
                  <a:extLst>
                    <a:ext uri="{9D8B030D-6E8A-4147-A177-3AD203B41FA5}">
                      <a16:colId xmlns:a16="http://schemas.microsoft.com/office/drawing/2014/main" val="2937597442"/>
                    </a:ext>
                  </a:extLst>
                </a:gridCol>
                <a:gridCol w="45752">
                  <a:extLst>
                    <a:ext uri="{9D8B030D-6E8A-4147-A177-3AD203B41FA5}">
                      <a16:colId xmlns:a16="http://schemas.microsoft.com/office/drawing/2014/main" val="424453521"/>
                    </a:ext>
                  </a:extLst>
                </a:gridCol>
                <a:gridCol w="45752">
                  <a:extLst>
                    <a:ext uri="{9D8B030D-6E8A-4147-A177-3AD203B41FA5}">
                      <a16:colId xmlns:a16="http://schemas.microsoft.com/office/drawing/2014/main" val="1023200848"/>
                    </a:ext>
                  </a:extLst>
                </a:gridCol>
                <a:gridCol w="45752">
                  <a:extLst>
                    <a:ext uri="{9D8B030D-6E8A-4147-A177-3AD203B41FA5}">
                      <a16:colId xmlns:a16="http://schemas.microsoft.com/office/drawing/2014/main" val="4147667749"/>
                    </a:ext>
                  </a:extLst>
                </a:gridCol>
                <a:gridCol w="45752">
                  <a:extLst>
                    <a:ext uri="{9D8B030D-6E8A-4147-A177-3AD203B41FA5}">
                      <a16:colId xmlns:a16="http://schemas.microsoft.com/office/drawing/2014/main" val="1329821340"/>
                    </a:ext>
                  </a:extLst>
                </a:gridCol>
                <a:gridCol w="45752">
                  <a:extLst>
                    <a:ext uri="{9D8B030D-6E8A-4147-A177-3AD203B41FA5}">
                      <a16:colId xmlns:a16="http://schemas.microsoft.com/office/drawing/2014/main" val="673680631"/>
                    </a:ext>
                  </a:extLst>
                </a:gridCol>
                <a:gridCol w="45752">
                  <a:extLst>
                    <a:ext uri="{9D8B030D-6E8A-4147-A177-3AD203B41FA5}">
                      <a16:colId xmlns:a16="http://schemas.microsoft.com/office/drawing/2014/main" val="98639741"/>
                    </a:ext>
                  </a:extLst>
                </a:gridCol>
                <a:gridCol w="45752">
                  <a:extLst>
                    <a:ext uri="{9D8B030D-6E8A-4147-A177-3AD203B41FA5}">
                      <a16:colId xmlns:a16="http://schemas.microsoft.com/office/drawing/2014/main" val="682464323"/>
                    </a:ext>
                  </a:extLst>
                </a:gridCol>
                <a:gridCol w="45752">
                  <a:extLst>
                    <a:ext uri="{9D8B030D-6E8A-4147-A177-3AD203B41FA5}">
                      <a16:colId xmlns:a16="http://schemas.microsoft.com/office/drawing/2014/main" val="4132392593"/>
                    </a:ext>
                  </a:extLst>
                </a:gridCol>
                <a:gridCol w="45752">
                  <a:extLst>
                    <a:ext uri="{9D8B030D-6E8A-4147-A177-3AD203B41FA5}">
                      <a16:colId xmlns:a16="http://schemas.microsoft.com/office/drawing/2014/main" val="1733124980"/>
                    </a:ext>
                  </a:extLst>
                </a:gridCol>
                <a:gridCol w="45752">
                  <a:extLst>
                    <a:ext uri="{9D8B030D-6E8A-4147-A177-3AD203B41FA5}">
                      <a16:colId xmlns:a16="http://schemas.microsoft.com/office/drawing/2014/main" val="4169827391"/>
                    </a:ext>
                  </a:extLst>
                </a:gridCol>
                <a:gridCol w="45752">
                  <a:extLst>
                    <a:ext uri="{9D8B030D-6E8A-4147-A177-3AD203B41FA5}">
                      <a16:colId xmlns:a16="http://schemas.microsoft.com/office/drawing/2014/main" val="126895483"/>
                    </a:ext>
                  </a:extLst>
                </a:gridCol>
                <a:gridCol w="45752">
                  <a:extLst>
                    <a:ext uri="{9D8B030D-6E8A-4147-A177-3AD203B41FA5}">
                      <a16:colId xmlns:a16="http://schemas.microsoft.com/office/drawing/2014/main" val="912123753"/>
                    </a:ext>
                  </a:extLst>
                </a:gridCol>
                <a:gridCol w="45752">
                  <a:extLst>
                    <a:ext uri="{9D8B030D-6E8A-4147-A177-3AD203B41FA5}">
                      <a16:colId xmlns:a16="http://schemas.microsoft.com/office/drawing/2014/main" val="1115947210"/>
                    </a:ext>
                  </a:extLst>
                </a:gridCol>
                <a:gridCol w="45752">
                  <a:extLst>
                    <a:ext uri="{9D8B030D-6E8A-4147-A177-3AD203B41FA5}">
                      <a16:colId xmlns:a16="http://schemas.microsoft.com/office/drawing/2014/main" val="2193053878"/>
                    </a:ext>
                  </a:extLst>
                </a:gridCol>
                <a:gridCol w="45752">
                  <a:extLst>
                    <a:ext uri="{9D8B030D-6E8A-4147-A177-3AD203B41FA5}">
                      <a16:colId xmlns:a16="http://schemas.microsoft.com/office/drawing/2014/main" val="520609112"/>
                    </a:ext>
                  </a:extLst>
                </a:gridCol>
                <a:gridCol w="45752">
                  <a:extLst>
                    <a:ext uri="{9D8B030D-6E8A-4147-A177-3AD203B41FA5}">
                      <a16:colId xmlns:a16="http://schemas.microsoft.com/office/drawing/2014/main" val="2367384830"/>
                    </a:ext>
                  </a:extLst>
                </a:gridCol>
                <a:gridCol w="45752">
                  <a:extLst>
                    <a:ext uri="{9D8B030D-6E8A-4147-A177-3AD203B41FA5}">
                      <a16:colId xmlns:a16="http://schemas.microsoft.com/office/drawing/2014/main" val="484722020"/>
                    </a:ext>
                  </a:extLst>
                </a:gridCol>
                <a:gridCol w="45752">
                  <a:extLst>
                    <a:ext uri="{9D8B030D-6E8A-4147-A177-3AD203B41FA5}">
                      <a16:colId xmlns:a16="http://schemas.microsoft.com/office/drawing/2014/main" val="4265975861"/>
                    </a:ext>
                  </a:extLst>
                </a:gridCol>
                <a:gridCol w="45752">
                  <a:extLst>
                    <a:ext uri="{9D8B030D-6E8A-4147-A177-3AD203B41FA5}">
                      <a16:colId xmlns:a16="http://schemas.microsoft.com/office/drawing/2014/main" val="2792854496"/>
                    </a:ext>
                  </a:extLst>
                </a:gridCol>
                <a:gridCol w="45752">
                  <a:extLst>
                    <a:ext uri="{9D8B030D-6E8A-4147-A177-3AD203B41FA5}">
                      <a16:colId xmlns:a16="http://schemas.microsoft.com/office/drawing/2014/main" val="2426549893"/>
                    </a:ext>
                  </a:extLst>
                </a:gridCol>
                <a:gridCol w="45752">
                  <a:extLst>
                    <a:ext uri="{9D8B030D-6E8A-4147-A177-3AD203B41FA5}">
                      <a16:colId xmlns:a16="http://schemas.microsoft.com/office/drawing/2014/main" val="3174637016"/>
                    </a:ext>
                  </a:extLst>
                </a:gridCol>
                <a:gridCol w="45752">
                  <a:extLst>
                    <a:ext uri="{9D8B030D-6E8A-4147-A177-3AD203B41FA5}">
                      <a16:colId xmlns:a16="http://schemas.microsoft.com/office/drawing/2014/main" val="2527036665"/>
                    </a:ext>
                  </a:extLst>
                </a:gridCol>
                <a:gridCol w="45752">
                  <a:extLst>
                    <a:ext uri="{9D8B030D-6E8A-4147-A177-3AD203B41FA5}">
                      <a16:colId xmlns:a16="http://schemas.microsoft.com/office/drawing/2014/main" val="2437656407"/>
                    </a:ext>
                  </a:extLst>
                </a:gridCol>
                <a:gridCol w="45752">
                  <a:extLst>
                    <a:ext uri="{9D8B030D-6E8A-4147-A177-3AD203B41FA5}">
                      <a16:colId xmlns:a16="http://schemas.microsoft.com/office/drawing/2014/main" val="1103000954"/>
                    </a:ext>
                  </a:extLst>
                </a:gridCol>
                <a:gridCol w="45752">
                  <a:extLst>
                    <a:ext uri="{9D8B030D-6E8A-4147-A177-3AD203B41FA5}">
                      <a16:colId xmlns:a16="http://schemas.microsoft.com/office/drawing/2014/main" val="678176504"/>
                    </a:ext>
                  </a:extLst>
                </a:gridCol>
                <a:gridCol w="45752">
                  <a:extLst>
                    <a:ext uri="{9D8B030D-6E8A-4147-A177-3AD203B41FA5}">
                      <a16:colId xmlns:a16="http://schemas.microsoft.com/office/drawing/2014/main" val="2004523616"/>
                    </a:ext>
                  </a:extLst>
                </a:gridCol>
                <a:gridCol w="45752">
                  <a:extLst>
                    <a:ext uri="{9D8B030D-6E8A-4147-A177-3AD203B41FA5}">
                      <a16:colId xmlns:a16="http://schemas.microsoft.com/office/drawing/2014/main" val="479372521"/>
                    </a:ext>
                  </a:extLst>
                </a:gridCol>
                <a:gridCol w="45752">
                  <a:extLst>
                    <a:ext uri="{9D8B030D-6E8A-4147-A177-3AD203B41FA5}">
                      <a16:colId xmlns:a16="http://schemas.microsoft.com/office/drawing/2014/main" val="1033027566"/>
                    </a:ext>
                  </a:extLst>
                </a:gridCol>
                <a:gridCol w="45752">
                  <a:extLst>
                    <a:ext uri="{9D8B030D-6E8A-4147-A177-3AD203B41FA5}">
                      <a16:colId xmlns:a16="http://schemas.microsoft.com/office/drawing/2014/main" val="3609764327"/>
                    </a:ext>
                  </a:extLst>
                </a:gridCol>
                <a:gridCol w="45752">
                  <a:extLst>
                    <a:ext uri="{9D8B030D-6E8A-4147-A177-3AD203B41FA5}">
                      <a16:colId xmlns:a16="http://schemas.microsoft.com/office/drawing/2014/main" val="1936578502"/>
                    </a:ext>
                  </a:extLst>
                </a:gridCol>
                <a:gridCol w="45752">
                  <a:extLst>
                    <a:ext uri="{9D8B030D-6E8A-4147-A177-3AD203B41FA5}">
                      <a16:colId xmlns:a16="http://schemas.microsoft.com/office/drawing/2014/main" val="1428768451"/>
                    </a:ext>
                  </a:extLst>
                </a:gridCol>
                <a:gridCol w="45752">
                  <a:extLst>
                    <a:ext uri="{9D8B030D-6E8A-4147-A177-3AD203B41FA5}">
                      <a16:colId xmlns:a16="http://schemas.microsoft.com/office/drawing/2014/main" val="3621969848"/>
                    </a:ext>
                  </a:extLst>
                </a:gridCol>
                <a:gridCol w="45752">
                  <a:extLst>
                    <a:ext uri="{9D8B030D-6E8A-4147-A177-3AD203B41FA5}">
                      <a16:colId xmlns:a16="http://schemas.microsoft.com/office/drawing/2014/main" val="1398918122"/>
                    </a:ext>
                  </a:extLst>
                </a:gridCol>
                <a:gridCol w="45752">
                  <a:extLst>
                    <a:ext uri="{9D8B030D-6E8A-4147-A177-3AD203B41FA5}">
                      <a16:colId xmlns:a16="http://schemas.microsoft.com/office/drawing/2014/main" val="3182941109"/>
                    </a:ext>
                  </a:extLst>
                </a:gridCol>
                <a:gridCol w="45752">
                  <a:extLst>
                    <a:ext uri="{9D8B030D-6E8A-4147-A177-3AD203B41FA5}">
                      <a16:colId xmlns:a16="http://schemas.microsoft.com/office/drawing/2014/main" val="1796283223"/>
                    </a:ext>
                  </a:extLst>
                </a:gridCol>
                <a:gridCol w="45752">
                  <a:extLst>
                    <a:ext uri="{9D8B030D-6E8A-4147-A177-3AD203B41FA5}">
                      <a16:colId xmlns:a16="http://schemas.microsoft.com/office/drawing/2014/main" val="4277972176"/>
                    </a:ext>
                  </a:extLst>
                </a:gridCol>
                <a:gridCol w="45752">
                  <a:extLst>
                    <a:ext uri="{9D8B030D-6E8A-4147-A177-3AD203B41FA5}">
                      <a16:colId xmlns:a16="http://schemas.microsoft.com/office/drawing/2014/main" val="1073920252"/>
                    </a:ext>
                  </a:extLst>
                </a:gridCol>
                <a:gridCol w="45752">
                  <a:extLst>
                    <a:ext uri="{9D8B030D-6E8A-4147-A177-3AD203B41FA5}">
                      <a16:colId xmlns:a16="http://schemas.microsoft.com/office/drawing/2014/main" val="3082377423"/>
                    </a:ext>
                  </a:extLst>
                </a:gridCol>
                <a:gridCol w="45752">
                  <a:extLst>
                    <a:ext uri="{9D8B030D-6E8A-4147-A177-3AD203B41FA5}">
                      <a16:colId xmlns:a16="http://schemas.microsoft.com/office/drawing/2014/main" val="2642497792"/>
                    </a:ext>
                  </a:extLst>
                </a:gridCol>
                <a:gridCol w="45752">
                  <a:extLst>
                    <a:ext uri="{9D8B030D-6E8A-4147-A177-3AD203B41FA5}">
                      <a16:colId xmlns:a16="http://schemas.microsoft.com/office/drawing/2014/main" val="1780165193"/>
                    </a:ext>
                  </a:extLst>
                </a:gridCol>
                <a:gridCol w="45752">
                  <a:extLst>
                    <a:ext uri="{9D8B030D-6E8A-4147-A177-3AD203B41FA5}">
                      <a16:colId xmlns:a16="http://schemas.microsoft.com/office/drawing/2014/main" val="1790632871"/>
                    </a:ext>
                  </a:extLst>
                </a:gridCol>
                <a:gridCol w="45752">
                  <a:extLst>
                    <a:ext uri="{9D8B030D-6E8A-4147-A177-3AD203B41FA5}">
                      <a16:colId xmlns:a16="http://schemas.microsoft.com/office/drawing/2014/main" val="3143807917"/>
                    </a:ext>
                  </a:extLst>
                </a:gridCol>
                <a:gridCol w="45752">
                  <a:extLst>
                    <a:ext uri="{9D8B030D-6E8A-4147-A177-3AD203B41FA5}">
                      <a16:colId xmlns:a16="http://schemas.microsoft.com/office/drawing/2014/main" val="2744399179"/>
                    </a:ext>
                  </a:extLst>
                </a:gridCol>
                <a:gridCol w="45752">
                  <a:extLst>
                    <a:ext uri="{9D8B030D-6E8A-4147-A177-3AD203B41FA5}">
                      <a16:colId xmlns:a16="http://schemas.microsoft.com/office/drawing/2014/main" val="2571374620"/>
                    </a:ext>
                  </a:extLst>
                </a:gridCol>
                <a:gridCol w="45752">
                  <a:extLst>
                    <a:ext uri="{9D8B030D-6E8A-4147-A177-3AD203B41FA5}">
                      <a16:colId xmlns:a16="http://schemas.microsoft.com/office/drawing/2014/main" val="1640173903"/>
                    </a:ext>
                  </a:extLst>
                </a:gridCol>
                <a:gridCol w="45752">
                  <a:extLst>
                    <a:ext uri="{9D8B030D-6E8A-4147-A177-3AD203B41FA5}">
                      <a16:colId xmlns:a16="http://schemas.microsoft.com/office/drawing/2014/main" val="3552341196"/>
                    </a:ext>
                  </a:extLst>
                </a:gridCol>
                <a:gridCol w="45752">
                  <a:extLst>
                    <a:ext uri="{9D8B030D-6E8A-4147-A177-3AD203B41FA5}">
                      <a16:colId xmlns:a16="http://schemas.microsoft.com/office/drawing/2014/main" val="524153274"/>
                    </a:ext>
                  </a:extLst>
                </a:gridCol>
                <a:gridCol w="45752">
                  <a:extLst>
                    <a:ext uri="{9D8B030D-6E8A-4147-A177-3AD203B41FA5}">
                      <a16:colId xmlns:a16="http://schemas.microsoft.com/office/drawing/2014/main" val="1171187271"/>
                    </a:ext>
                  </a:extLst>
                </a:gridCol>
                <a:gridCol w="45752">
                  <a:extLst>
                    <a:ext uri="{9D8B030D-6E8A-4147-A177-3AD203B41FA5}">
                      <a16:colId xmlns:a16="http://schemas.microsoft.com/office/drawing/2014/main" val="957673170"/>
                    </a:ext>
                  </a:extLst>
                </a:gridCol>
                <a:gridCol w="45752">
                  <a:extLst>
                    <a:ext uri="{9D8B030D-6E8A-4147-A177-3AD203B41FA5}">
                      <a16:colId xmlns:a16="http://schemas.microsoft.com/office/drawing/2014/main" val="3020300244"/>
                    </a:ext>
                  </a:extLst>
                </a:gridCol>
                <a:gridCol w="45752">
                  <a:extLst>
                    <a:ext uri="{9D8B030D-6E8A-4147-A177-3AD203B41FA5}">
                      <a16:colId xmlns:a16="http://schemas.microsoft.com/office/drawing/2014/main" val="1086007958"/>
                    </a:ext>
                  </a:extLst>
                </a:gridCol>
                <a:gridCol w="45752">
                  <a:extLst>
                    <a:ext uri="{9D8B030D-6E8A-4147-A177-3AD203B41FA5}">
                      <a16:colId xmlns:a16="http://schemas.microsoft.com/office/drawing/2014/main" val="4027188235"/>
                    </a:ext>
                  </a:extLst>
                </a:gridCol>
                <a:gridCol w="45752">
                  <a:extLst>
                    <a:ext uri="{9D8B030D-6E8A-4147-A177-3AD203B41FA5}">
                      <a16:colId xmlns:a16="http://schemas.microsoft.com/office/drawing/2014/main" val="4151316840"/>
                    </a:ext>
                  </a:extLst>
                </a:gridCol>
                <a:gridCol w="45752">
                  <a:extLst>
                    <a:ext uri="{9D8B030D-6E8A-4147-A177-3AD203B41FA5}">
                      <a16:colId xmlns:a16="http://schemas.microsoft.com/office/drawing/2014/main" val="2183795639"/>
                    </a:ext>
                  </a:extLst>
                </a:gridCol>
                <a:gridCol w="45752">
                  <a:extLst>
                    <a:ext uri="{9D8B030D-6E8A-4147-A177-3AD203B41FA5}">
                      <a16:colId xmlns:a16="http://schemas.microsoft.com/office/drawing/2014/main" val="3903749737"/>
                    </a:ext>
                  </a:extLst>
                </a:gridCol>
                <a:gridCol w="45752">
                  <a:extLst>
                    <a:ext uri="{9D8B030D-6E8A-4147-A177-3AD203B41FA5}">
                      <a16:colId xmlns:a16="http://schemas.microsoft.com/office/drawing/2014/main" val="269613400"/>
                    </a:ext>
                  </a:extLst>
                </a:gridCol>
                <a:gridCol w="45752">
                  <a:extLst>
                    <a:ext uri="{9D8B030D-6E8A-4147-A177-3AD203B41FA5}">
                      <a16:colId xmlns:a16="http://schemas.microsoft.com/office/drawing/2014/main" val="4189772420"/>
                    </a:ext>
                  </a:extLst>
                </a:gridCol>
                <a:gridCol w="45752">
                  <a:extLst>
                    <a:ext uri="{9D8B030D-6E8A-4147-A177-3AD203B41FA5}">
                      <a16:colId xmlns:a16="http://schemas.microsoft.com/office/drawing/2014/main" val="2685305515"/>
                    </a:ext>
                  </a:extLst>
                </a:gridCol>
                <a:gridCol w="45752">
                  <a:extLst>
                    <a:ext uri="{9D8B030D-6E8A-4147-A177-3AD203B41FA5}">
                      <a16:colId xmlns:a16="http://schemas.microsoft.com/office/drawing/2014/main" val="1079962093"/>
                    </a:ext>
                  </a:extLst>
                </a:gridCol>
                <a:gridCol w="45752">
                  <a:extLst>
                    <a:ext uri="{9D8B030D-6E8A-4147-A177-3AD203B41FA5}">
                      <a16:colId xmlns:a16="http://schemas.microsoft.com/office/drawing/2014/main" val="2533810485"/>
                    </a:ext>
                  </a:extLst>
                </a:gridCol>
                <a:gridCol w="45752">
                  <a:extLst>
                    <a:ext uri="{9D8B030D-6E8A-4147-A177-3AD203B41FA5}">
                      <a16:colId xmlns:a16="http://schemas.microsoft.com/office/drawing/2014/main" val="2811451488"/>
                    </a:ext>
                  </a:extLst>
                </a:gridCol>
                <a:gridCol w="45752">
                  <a:extLst>
                    <a:ext uri="{9D8B030D-6E8A-4147-A177-3AD203B41FA5}">
                      <a16:colId xmlns:a16="http://schemas.microsoft.com/office/drawing/2014/main" val="3095245297"/>
                    </a:ext>
                  </a:extLst>
                </a:gridCol>
                <a:gridCol w="45752">
                  <a:extLst>
                    <a:ext uri="{9D8B030D-6E8A-4147-A177-3AD203B41FA5}">
                      <a16:colId xmlns:a16="http://schemas.microsoft.com/office/drawing/2014/main" val="527550257"/>
                    </a:ext>
                  </a:extLst>
                </a:gridCol>
                <a:gridCol w="45752">
                  <a:extLst>
                    <a:ext uri="{9D8B030D-6E8A-4147-A177-3AD203B41FA5}">
                      <a16:colId xmlns:a16="http://schemas.microsoft.com/office/drawing/2014/main" val="1349291222"/>
                    </a:ext>
                  </a:extLst>
                </a:gridCol>
                <a:gridCol w="45752">
                  <a:extLst>
                    <a:ext uri="{9D8B030D-6E8A-4147-A177-3AD203B41FA5}">
                      <a16:colId xmlns:a16="http://schemas.microsoft.com/office/drawing/2014/main" val="661442868"/>
                    </a:ext>
                  </a:extLst>
                </a:gridCol>
                <a:gridCol w="45752">
                  <a:extLst>
                    <a:ext uri="{9D8B030D-6E8A-4147-A177-3AD203B41FA5}">
                      <a16:colId xmlns:a16="http://schemas.microsoft.com/office/drawing/2014/main" val="1083590871"/>
                    </a:ext>
                  </a:extLst>
                </a:gridCol>
                <a:gridCol w="45752">
                  <a:extLst>
                    <a:ext uri="{9D8B030D-6E8A-4147-A177-3AD203B41FA5}">
                      <a16:colId xmlns:a16="http://schemas.microsoft.com/office/drawing/2014/main" val="2473822057"/>
                    </a:ext>
                  </a:extLst>
                </a:gridCol>
                <a:gridCol w="45752">
                  <a:extLst>
                    <a:ext uri="{9D8B030D-6E8A-4147-A177-3AD203B41FA5}">
                      <a16:colId xmlns:a16="http://schemas.microsoft.com/office/drawing/2014/main" val="676735426"/>
                    </a:ext>
                  </a:extLst>
                </a:gridCol>
                <a:gridCol w="45752">
                  <a:extLst>
                    <a:ext uri="{9D8B030D-6E8A-4147-A177-3AD203B41FA5}">
                      <a16:colId xmlns:a16="http://schemas.microsoft.com/office/drawing/2014/main" val="4241677503"/>
                    </a:ext>
                  </a:extLst>
                </a:gridCol>
                <a:gridCol w="45752">
                  <a:extLst>
                    <a:ext uri="{9D8B030D-6E8A-4147-A177-3AD203B41FA5}">
                      <a16:colId xmlns:a16="http://schemas.microsoft.com/office/drawing/2014/main" val="2400887299"/>
                    </a:ext>
                  </a:extLst>
                </a:gridCol>
                <a:gridCol w="45752">
                  <a:extLst>
                    <a:ext uri="{9D8B030D-6E8A-4147-A177-3AD203B41FA5}">
                      <a16:colId xmlns:a16="http://schemas.microsoft.com/office/drawing/2014/main" val="1368796781"/>
                    </a:ext>
                  </a:extLst>
                </a:gridCol>
                <a:gridCol w="45752">
                  <a:extLst>
                    <a:ext uri="{9D8B030D-6E8A-4147-A177-3AD203B41FA5}">
                      <a16:colId xmlns:a16="http://schemas.microsoft.com/office/drawing/2014/main" val="870749033"/>
                    </a:ext>
                  </a:extLst>
                </a:gridCol>
                <a:gridCol w="45752">
                  <a:extLst>
                    <a:ext uri="{9D8B030D-6E8A-4147-A177-3AD203B41FA5}">
                      <a16:colId xmlns:a16="http://schemas.microsoft.com/office/drawing/2014/main" val="3636564374"/>
                    </a:ext>
                  </a:extLst>
                </a:gridCol>
                <a:gridCol w="45752">
                  <a:extLst>
                    <a:ext uri="{9D8B030D-6E8A-4147-A177-3AD203B41FA5}">
                      <a16:colId xmlns:a16="http://schemas.microsoft.com/office/drawing/2014/main" val="3254124002"/>
                    </a:ext>
                  </a:extLst>
                </a:gridCol>
                <a:gridCol w="45752">
                  <a:extLst>
                    <a:ext uri="{9D8B030D-6E8A-4147-A177-3AD203B41FA5}">
                      <a16:colId xmlns:a16="http://schemas.microsoft.com/office/drawing/2014/main" val="2207148952"/>
                    </a:ext>
                  </a:extLst>
                </a:gridCol>
                <a:gridCol w="45752">
                  <a:extLst>
                    <a:ext uri="{9D8B030D-6E8A-4147-A177-3AD203B41FA5}">
                      <a16:colId xmlns:a16="http://schemas.microsoft.com/office/drawing/2014/main" val="854666312"/>
                    </a:ext>
                  </a:extLst>
                </a:gridCol>
                <a:gridCol w="45752">
                  <a:extLst>
                    <a:ext uri="{9D8B030D-6E8A-4147-A177-3AD203B41FA5}">
                      <a16:colId xmlns:a16="http://schemas.microsoft.com/office/drawing/2014/main" val="2551101745"/>
                    </a:ext>
                  </a:extLst>
                </a:gridCol>
                <a:gridCol w="45752">
                  <a:extLst>
                    <a:ext uri="{9D8B030D-6E8A-4147-A177-3AD203B41FA5}">
                      <a16:colId xmlns:a16="http://schemas.microsoft.com/office/drawing/2014/main" val="1239783234"/>
                    </a:ext>
                  </a:extLst>
                </a:gridCol>
                <a:gridCol w="45752">
                  <a:extLst>
                    <a:ext uri="{9D8B030D-6E8A-4147-A177-3AD203B41FA5}">
                      <a16:colId xmlns:a16="http://schemas.microsoft.com/office/drawing/2014/main" val="2649641098"/>
                    </a:ext>
                  </a:extLst>
                </a:gridCol>
                <a:gridCol w="45752">
                  <a:extLst>
                    <a:ext uri="{9D8B030D-6E8A-4147-A177-3AD203B41FA5}">
                      <a16:colId xmlns:a16="http://schemas.microsoft.com/office/drawing/2014/main" val="3041269215"/>
                    </a:ext>
                  </a:extLst>
                </a:gridCol>
                <a:gridCol w="45752">
                  <a:extLst>
                    <a:ext uri="{9D8B030D-6E8A-4147-A177-3AD203B41FA5}">
                      <a16:colId xmlns:a16="http://schemas.microsoft.com/office/drawing/2014/main" val="2624084003"/>
                    </a:ext>
                  </a:extLst>
                </a:gridCol>
                <a:gridCol w="45752">
                  <a:extLst>
                    <a:ext uri="{9D8B030D-6E8A-4147-A177-3AD203B41FA5}">
                      <a16:colId xmlns:a16="http://schemas.microsoft.com/office/drawing/2014/main" val="744875048"/>
                    </a:ext>
                  </a:extLst>
                </a:gridCol>
                <a:gridCol w="45752">
                  <a:extLst>
                    <a:ext uri="{9D8B030D-6E8A-4147-A177-3AD203B41FA5}">
                      <a16:colId xmlns:a16="http://schemas.microsoft.com/office/drawing/2014/main" val="1330572475"/>
                    </a:ext>
                  </a:extLst>
                </a:gridCol>
                <a:gridCol w="45752">
                  <a:extLst>
                    <a:ext uri="{9D8B030D-6E8A-4147-A177-3AD203B41FA5}">
                      <a16:colId xmlns:a16="http://schemas.microsoft.com/office/drawing/2014/main" val="1134163398"/>
                    </a:ext>
                  </a:extLst>
                </a:gridCol>
                <a:gridCol w="45752">
                  <a:extLst>
                    <a:ext uri="{9D8B030D-6E8A-4147-A177-3AD203B41FA5}">
                      <a16:colId xmlns:a16="http://schemas.microsoft.com/office/drawing/2014/main" val="2080307180"/>
                    </a:ext>
                  </a:extLst>
                </a:gridCol>
                <a:gridCol w="45752">
                  <a:extLst>
                    <a:ext uri="{9D8B030D-6E8A-4147-A177-3AD203B41FA5}">
                      <a16:colId xmlns:a16="http://schemas.microsoft.com/office/drawing/2014/main" val="648959409"/>
                    </a:ext>
                  </a:extLst>
                </a:gridCol>
                <a:gridCol w="45752">
                  <a:extLst>
                    <a:ext uri="{9D8B030D-6E8A-4147-A177-3AD203B41FA5}">
                      <a16:colId xmlns:a16="http://schemas.microsoft.com/office/drawing/2014/main" val="109320780"/>
                    </a:ext>
                  </a:extLst>
                </a:gridCol>
                <a:gridCol w="45752">
                  <a:extLst>
                    <a:ext uri="{9D8B030D-6E8A-4147-A177-3AD203B41FA5}">
                      <a16:colId xmlns:a16="http://schemas.microsoft.com/office/drawing/2014/main" val="2985285569"/>
                    </a:ext>
                  </a:extLst>
                </a:gridCol>
                <a:gridCol w="45752">
                  <a:extLst>
                    <a:ext uri="{9D8B030D-6E8A-4147-A177-3AD203B41FA5}">
                      <a16:colId xmlns:a16="http://schemas.microsoft.com/office/drawing/2014/main" val="2843656830"/>
                    </a:ext>
                  </a:extLst>
                </a:gridCol>
                <a:gridCol w="45752">
                  <a:extLst>
                    <a:ext uri="{9D8B030D-6E8A-4147-A177-3AD203B41FA5}">
                      <a16:colId xmlns:a16="http://schemas.microsoft.com/office/drawing/2014/main" val="1803699530"/>
                    </a:ext>
                  </a:extLst>
                </a:gridCol>
                <a:gridCol w="45752">
                  <a:extLst>
                    <a:ext uri="{9D8B030D-6E8A-4147-A177-3AD203B41FA5}">
                      <a16:colId xmlns:a16="http://schemas.microsoft.com/office/drawing/2014/main" val="2602729844"/>
                    </a:ext>
                  </a:extLst>
                </a:gridCol>
                <a:gridCol w="45752">
                  <a:extLst>
                    <a:ext uri="{9D8B030D-6E8A-4147-A177-3AD203B41FA5}">
                      <a16:colId xmlns:a16="http://schemas.microsoft.com/office/drawing/2014/main" val="4038928690"/>
                    </a:ext>
                  </a:extLst>
                </a:gridCol>
                <a:gridCol w="45752">
                  <a:extLst>
                    <a:ext uri="{9D8B030D-6E8A-4147-A177-3AD203B41FA5}">
                      <a16:colId xmlns:a16="http://schemas.microsoft.com/office/drawing/2014/main" val="542209930"/>
                    </a:ext>
                  </a:extLst>
                </a:gridCol>
                <a:gridCol w="45752">
                  <a:extLst>
                    <a:ext uri="{9D8B030D-6E8A-4147-A177-3AD203B41FA5}">
                      <a16:colId xmlns:a16="http://schemas.microsoft.com/office/drawing/2014/main" val="3030949844"/>
                    </a:ext>
                  </a:extLst>
                </a:gridCol>
                <a:gridCol w="45752">
                  <a:extLst>
                    <a:ext uri="{9D8B030D-6E8A-4147-A177-3AD203B41FA5}">
                      <a16:colId xmlns:a16="http://schemas.microsoft.com/office/drawing/2014/main" val="3783075193"/>
                    </a:ext>
                  </a:extLst>
                </a:gridCol>
                <a:gridCol w="45752">
                  <a:extLst>
                    <a:ext uri="{9D8B030D-6E8A-4147-A177-3AD203B41FA5}">
                      <a16:colId xmlns:a16="http://schemas.microsoft.com/office/drawing/2014/main" val="3902978763"/>
                    </a:ext>
                  </a:extLst>
                </a:gridCol>
                <a:gridCol w="45752">
                  <a:extLst>
                    <a:ext uri="{9D8B030D-6E8A-4147-A177-3AD203B41FA5}">
                      <a16:colId xmlns:a16="http://schemas.microsoft.com/office/drawing/2014/main" val="796169226"/>
                    </a:ext>
                  </a:extLst>
                </a:gridCol>
                <a:gridCol w="45752">
                  <a:extLst>
                    <a:ext uri="{9D8B030D-6E8A-4147-A177-3AD203B41FA5}">
                      <a16:colId xmlns:a16="http://schemas.microsoft.com/office/drawing/2014/main" val="3507155769"/>
                    </a:ext>
                  </a:extLst>
                </a:gridCol>
                <a:gridCol w="45752">
                  <a:extLst>
                    <a:ext uri="{9D8B030D-6E8A-4147-A177-3AD203B41FA5}">
                      <a16:colId xmlns:a16="http://schemas.microsoft.com/office/drawing/2014/main" val="4096708188"/>
                    </a:ext>
                  </a:extLst>
                </a:gridCol>
                <a:gridCol w="45752">
                  <a:extLst>
                    <a:ext uri="{9D8B030D-6E8A-4147-A177-3AD203B41FA5}">
                      <a16:colId xmlns:a16="http://schemas.microsoft.com/office/drawing/2014/main" val="3497227116"/>
                    </a:ext>
                  </a:extLst>
                </a:gridCol>
                <a:gridCol w="45752">
                  <a:extLst>
                    <a:ext uri="{9D8B030D-6E8A-4147-A177-3AD203B41FA5}">
                      <a16:colId xmlns:a16="http://schemas.microsoft.com/office/drawing/2014/main" val="250785168"/>
                    </a:ext>
                  </a:extLst>
                </a:gridCol>
                <a:gridCol w="45752">
                  <a:extLst>
                    <a:ext uri="{9D8B030D-6E8A-4147-A177-3AD203B41FA5}">
                      <a16:colId xmlns:a16="http://schemas.microsoft.com/office/drawing/2014/main" val="2654604294"/>
                    </a:ext>
                  </a:extLst>
                </a:gridCol>
                <a:gridCol w="45752">
                  <a:extLst>
                    <a:ext uri="{9D8B030D-6E8A-4147-A177-3AD203B41FA5}">
                      <a16:colId xmlns:a16="http://schemas.microsoft.com/office/drawing/2014/main" val="923707996"/>
                    </a:ext>
                  </a:extLst>
                </a:gridCol>
                <a:gridCol w="45752">
                  <a:extLst>
                    <a:ext uri="{9D8B030D-6E8A-4147-A177-3AD203B41FA5}">
                      <a16:colId xmlns:a16="http://schemas.microsoft.com/office/drawing/2014/main" val="4085383362"/>
                    </a:ext>
                  </a:extLst>
                </a:gridCol>
                <a:gridCol w="45752">
                  <a:extLst>
                    <a:ext uri="{9D8B030D-6E8A-4147-A177-3AD203B41FA5}">
                      <a16:colId xmlns:a16="http://schemas.microsoft.com/office/drawing/2014/main" val="1462180601"/>
                    </a:ext>
                  </a:extLst>
                </a:gridCol>
                <a:gridCol w="45752">
                  <a:extLst>
                    <a:ext uri="{9D8B030D-6E8A-4147-A177-3AD203B41FA5}">
                      <a16:colId xmlns:a16="http://schemas.microsoft.com/office/drawing/2014/main" val="3269442039"/>
                    </a:ext>
                  </a:extLst>
                </a:gridCol>
                <a:gridCol w="45752">
                  <a:extLst>
                    <a:ext uri="{9D8B030D-6E8A-4147-A177-3AD203B41FA5}">
                      <a16:colId xmlns:a16="http://schemas.microsoft.com/office/drawing/2014/main" val="4160847925"/>
                    </a:ext>
                  </a:extLst>
                </a:gridCol>
                <a:gridCol w="45752">
                  <a:extLst>
                    <a:ext uri="{9D8B030D-6E8A-4147-A177-3AD203B41FA5}">
                      <a16:colId xmlns:a16="http://schemas.microsoft.com/office/drawing/2014/main" val="829758407"/>
                    </a:ext>
                  </a:extLst>
                </a:gridCol>
                <a:gridCol w="45752">
                  <a:extLst>
                    <a:ext uri="{9D8B030D-6E8A-4147-A177-3AD203B41FA5}">
                      <a16:colId xmlns:a16="http://schemas.microsoft.com/office/drawing/2014/main" val="2603027495"/>
                    </a:ext>
                  </a:extLst>
                </a:gridCol>
                <a:gridCol w="45752">
                  <a:extLst>
                    <a:ext uri="{9D8B030D-6E8A-4147-A177-3AD203B41FA5}">
                      <a16:colId xmlns:a16="http://schemas.microsoft.com/office/drawing/2014/main" val="1117311119"/>
                    </a:ext>
                  </a:extLst>
                </a:gridCol>
                <a:gridCol w="45752">
                  <a:extLst>
                    <a:ext uri="{9D8B030D-6E8A-4147-A177-3AD203B41FA5}">
                      <a16:colId xmlns:a16="http://schemas.microsoft.com/office/drawing/2014/main" val="2347053063"/>
                    </a:ext>
                  </a:extLst>
                </a:gridCol>
                <a:gridCol w="45752">
                  <a:extLst>
                    <a:ext uri="{9D8B030D-6E8A-4147-A177-3AD203B41FA5}">
                      <a16:colId xmlns:a16="http://schemas.microsoft.com/office/drawing/2014/main" val="1423630142"/>
                    </a:ext>
                  </a:extLst>
                </a:gridCol>
                <a:gridCol w="45752">
                  <a:extLst>
                    <a:ext uri="{9D8B030D-6E8A-4147-A177-3AD203B41FA5}">
                      <a16:colId xmlns:a16="http://schemas.microsoft.com/office/drawing/2014/main" val="2851239558"/>
                    </a:ext>
                  </a:extLst>
                </a:gridCol>
                <a:gridCol w="45752">
                  <a:extLst>
                    <a:ext uri="{9D8B030D-6E8A-4147-A177-3AD203B41FA5}">
                      <a16:colId xmlns:a16="http://schemas.microsoft.com/office/drawing/2014/main" val="4131559987"/>
                    </a:ext>
                  </a:extLst>
                </a:gridCol>
                <a:gridCol w="45752">
                  <a:extLst>
                    <a:ext uri="{9D8B030D-6E8A-4147-A177-3AD203B41FA5}">
                      <a16:colId xmlns:a16="http://schemas.microsoft.com/office/drawing/2014/main" val="1338490141"/>
                    </a:ext>
                  </a:extLst>
                </a:gridCol>
                <a:gridCol w="45752">
                  <a:extLst>
                    <a:ext uri="{9D8B030D-6E8A-4147-A177-3AD203B41FA5}">
                      <a16:colId xmlns:a16="http://schemas.microsoft.com/office/drawing/2014/main" val="398347289"/>
                    </a:ext>
                  </a:extLst>
                </a:gridCol>
                <a:gridCol w="45752">
                  <a:extLst>
                    <a:ext uri="{9D8B030D-6E8A-4147-A177-3AD203B41FA5}">
                      <a16:colId xmlns:a16="http://schemas.microsoft.com/office/drawing/2014/main" val="1763522600"/>
                    </a:ext>
                  </a:extLst>
                </a:gridCol>
                <a:gridCol w="45752">
                  <a:extLst>
                    <a:ext uri="{9D8B030D-6E8A-4147-A177-3AD203B41FA5}">
                      <a16:colId xmlns:a16="http://schemas.microsoft.com/office/drawing/2014/main" val="2131037366"/>
                    </a:ext>
                  </a:extLst>
                </a:gridCol>
                <a:gridCol w="45752">
                  <a:extLst>
                    <a:ext uri="{9D8B030D-6E8A-4147-A177-3AD203B41FA5}">
                      <a16:colId xmlns:a16="http://schemas.microsoft.com/office/drawing/2014/main" val="113277747"/>
                    </a:ext>
                  </a:extLst>
                </a:gridCol>
                <a:gridCol w="45752">
                  <a:extLst>
                    <a:ext uri="{9D8B030D-6E8A-4147-A177-3AD203B41FA5}">
                      <a16:colId xmlns:a16="http://schemas.microsoft.com/office/drawing/2014/main" val="1964557437"/>
                    </a:ext>
                  </a:extLst>
                </a:gridCol>
                <a:gridCol w="45752">
                  <a:extLst>
                    <a:ext uri="{9D8B030D-6E8A-4147-A177-3AD203B41FA5}">
                      <a16:colId xmlns:a16="http://schemas.microsoft.com/office/drawing/2014/main" val="4272927616"/>
                    </a:ext>
                  </a:extLst>
                </a:gridCol>
                <a:gridCol w="45752">
                  <a:extLst>
                    <a:ext uri="{9D8B030D-6E8A-4147-A177-3AD203B41FA5}">
                      <a16:colId xmlns:a16="http://schemas.microsoft.com/office/drawing/2014/main" val="2356982866"/>
                    </a:ext>
                  </a:extLst>
                </a:gridCol>
                <a:gridCol w="45752">
                  <a:extLst>
                    <a:ext uri="{9D8B030D-6E8A-4147-A177-3AD203B41FA5}">
                      <a16:colId xmlns:a16="http://schemas.microsoft.com/office/drawing/2014/main" val="3780022145"/>
                    </a:ext>
                  </a:extLst>
                </a:gridCol>
                <a:gridCol w="45752">
                  <a:extLst>
                    <a:ext uri="{9D8B030D-6E8A-4147-A177-3AD203B41FA5}">
                      <a16:colId xmlns:a16="http://schemas.microsoft.com/office/drawing/2014/main" val="430904697"/>
                    </a:ext>
                  </a:extLst>
                </a:gridCol>
                <a:gridCol w="45752">
                  <a:extLst>
                    <a:ext uri="{9D8B030D-6E8A-4147-A177-3AD203B41FA5}">
                      <a16:colId xmlns:a16="http://schemas.microsoft.com/office/drawing/2014/main" val="767714039"/>
                    </a:ext>
                  </a:extLst>
                </a:gridCol>
                <a:gridCol w="45752">
                  <a:extLst>
                    <a:ext uri="{9D8B030D-6E8A-4147-A177-3AD203B41FA5}">
                      <a16:colId xmlns:a16="http://schemas.microsoft.com/office/drawing/2014/main" val="917883052"/>
                    </a:ext>
                  </a:extLst>
                </a:gridCol>
                <a:gridCol w="45752">
                  <a:extLst>
                    <a:ext uri="{9D8B030D-6E8A-4147-A177-3AD203B41FA5}">
                      <a16:colId xmlns:a16="http://schemas.microsoft.com/office/drawing/2014/main" val="1752661031"/>
                    </a:ext>
                  </a:extLst>
                </a:gridCol>
                <a:gridCol w="45752">
                  <a:extLst>
                    <a:ext uri="{9D8B030D-6E8A-4147-A177-3AD203B41FA5}">
                      <a16:colId xmlns:a16="http://schemas.microsoft.com/office/drawing/2014/main" val="1632740370"/>
                    </a:ext>
                  </a:extLst>
                </a:gridCol>
                <a:gridCol w="45752">
                  <a:extLst>
                    <a:ext uri="{9D8B030D-6E8A-4147-A177-3AD203B41FA5}">
                      <a16:colId xmlns:a16="http://schemas.microsoft.com/office/drawing/2014/main" val="287465469"/>
                    </a:ext>
                  </a:extLst>
                </a:gridCol>
                <a:gridCol w="45752">
                  <a:extLst>
                    <a:ext uri="{9D8B030D-6E8A-4147-A177-3AD203B41FA5}">
                      <a16:colId xmlns:a16="http://schemas.microsoft.com/office/drawing/2014/main" val="1308121261"/>
                    </a:ext>
                  </a:extLst>
                </a:gridCol>
                <a:gridCol w="45752">
                  <a:extLst>
                    <a:ext uri="{9D8B030D-6E8A-4147-A177-3AD203B41FA5}">
                      <a16:colId xmlns:a16="http://schemas.microsoft.com/office/drawing/2014/main" val="677946073"/>
                    </a:ext>
                  </a:extLst>
                </a:gridCol>
                <a:gridCol w="45752">
                  <a:extLst>
                    <a:ext uri="{9D8B030D-6E8A-4147-A177-3AD203B41FA5}">
                      <a16:colId xmlns:a16="http://schemas.microsoft.com/office/drawing/2014/main" val="2702364534"/>
                    </a:ext>
                  </a:extLst>
                </a:gridCol>
                <a:gridCol w="45752">
                  <a:extLst>
                    <a:ext uri="{9D8B030D-6E8A-4147-A177-3AD203B41FA5}">
                      <a16:colId xmlns:a16="http://schemas.microsoft.com/office/drawing/2014/main" val="1784449336"/>
                    </a:ext>
                  </a:extLst>
                </a:gridCol>
                <a:gridCol w="45752">
                  <a:extLst>
                    <a:ext uri="{9D8B030D-6E8A-4147-A177-3AD203B41FA5}">
                      <a16:colId xmlns:a16="http://schemas.microsoft.com/office/drawing/2014/main" val="1389163251"/>
                    </a:ext>
                  </a:extLst>
                </a:gridCol>
                <a:gridCol w="45752">
                  <a:extLst>
                    <a:ext uri="{9D8B030D-6E8A-4147-A177-3AD203B41FA5}">
                      <a16:colId xmlns:a16="http://schemas.microsoft.com/office/drawing/2014/main" val="4144010915"/>
                    </a:ext>
                  </a:extLst>
                </a:gridCol>
                <a:gridCol w="45752">
                  <a:extLst>
                    <a:ext uri="{9D8B030D-6E8A-4147-A177-3AD203B41FA5}">
                      <a16:colId xmlns:a16="http://schemas.microsoft.com/office/drawing/2014/main" val="1877643107"/>
                    </a:ext>
                  </a:extLst>
                </a:gridCol>
                <a:gridCol w="45752">
                  <a:extLst>
                    <a:ext uri="{9D8B030D-6E8A-4147-A177-3AD203B41FA5}">
                      <a16:colId xmlns:a16="http://schemas.microsoft.com/office/drawing/2014/main" val="1769876709"/>
                    </a:ext>
                  </a:extLst>
                </a:gridCol>
                <a:gridCol w="45752">
                  <a:extLst>
                    <a:ext uri="{9D8B030D-6E8A-4147-A177-3AD203B41FA5}">
                      <a16:colId xmlns:a16="http://schemas.microsoft.com/office/drawing/2014/main" val="1895033423"/>
                    </a:ext>
                  </a:extLst>
                </a:gridCol>
                <a:gridCol w="45752">
                  <a:extLst>
                    <a:ext uri="{9D8B030D-6E8A-4147-A177-3AD203B41FA5}">
                      <a16:colId xmlns:a16="http://schemas.microsoft.com/office/drawing/2014/main" val="4162499889"/>
                    </a:ext>
                  </a:extLst>
                </a:gridCol>
                <a:gridCol w="45752">
                  <a:extLst>
                    <a:ext uri="{9D8B030D-6E8A-4147-A177-3AD203B41FA5}">
                      <a16:colId xmlns:a16="http://schemas.microsoft.com/office/drawing/2014/main" val="2760982791"/>
                    </a:ext>
                  </a:extLst>
                </a:gridCol>
                <a:gridCol w="45752">
                  <a:extLst>
                    <a:ext uri="{9D8B030D-6E8A-4147-A177-3AD203B41FA5}">
                      <a16:colId xmlns:a16="http://schemas.microsoft.com/office/drawing/2014/main" val="31333834"/>
                    </a:ext>
                  </a:extLst>
                </a:gridCol>
                <a:gridCol w="45752">
                  <a:extLst>
                    <a:ext uri="{9D8B030D-6E8A-4147-A177-3AD203B41FA5}">
                      <a16:colId xmlns:a16="http://schemas.microsoft.com/office/drawing/2014/main" val="2442072699"/>
                    </a:ext>
                  </a:extLst>
                </a:gridCol>
                <a:gridCol w="45752">
                  <a:extLst>
                    <a:ext uri="{9D8B030D-6E8A-4147-A177-3AD203B41FA5}">
                      <a16:colId xmlns:a16="http://schemas.microsoft.com/office/drawing/2014/main" val="3200063575"/>
                    </a:ext>
                  </a:extLst>
                </a:gridCol>
                <a:gridCol w="45752">
                  <a:extLst>
                    <a:ext uri="{9D8B030D-6E8A-4147-A177-3AD203B41FA5}">
                      <a16:colId xmlns:a16="http://schemas.microsoft.com/office/drawing/2014/main" val="874577487"/>
                    </a:ext>
                  </a:extLst>
                </a:gridCol>
                <a:gridCol w="45752">
                  <a:extLst>
                    <a:ext uri="{9D8B030D-6E8A-4147-A177-3AD203B41FA5}">
                      <a16:colId xmlns:a16="http://schemas.microsoft.com/office/drawing/2014/main" val="2650954393"/>
                    </a:ext>
                  </a:extLst>
                </a:gridCol>
                <a:gridCol w="45752">
                  <a:extLst>
                    <a:ext uri="{9D8B030D-6E8A-4147-A177-3AD203B41FA5}">
                      <a16:colId xmlns:a16="http://schemas.microsoft.com/office/drawing/2014/main" val="4208797657"/>
                    </a:ext>
                  </a:extLst>
                </a:gridCol>
                <a:gridCol w="45752">
                  <a:extLst>
                    <a:ext uri="{9D8B030D-6E8A-4147-A177-3AD203B41FA5}">
                      <a16:colId xmlns:a16="http://schemas.microsoft.com/office/drawing/2014/main" val="1757728336"/>
                    </a:ext>
                  </a:extLst>
                </a:gridCol>
                <a:gridCol w="45752">
                  <a:extLst>
                    <a:ext uri="{9D8B030D-6E8A-4147-A177-3AD203B41FA5}">
                      <a16:colId xmlns:a16="http://schemas.microsoft.com/office/drawing/2014/main" val="105284338"/>
                    </a:ext>
                  </a:extLst>
                </a:gridCol>
                <a:gridCol w="45752">
                  <a:extLst>
                    <a:ext uri="{9D8B030D-6E8A-4147-A177-3AD203B41FA5}">
                      <a16:colId xmlns:a16="http://schemas.microsoft.com/office/drawing/2014/main" val="2027662138"/>
                    </a:ext>
                  </a:extLst>
                </a:gridCol>
                <a:gridCol w="45752">
                  <a:extLst>
                    <a:ext uri="{9D8B030D-6E8A-4147-A177-3AD203B41FA5}">
                      <a16:colId xmlns:a16="http://schemas.microsoft.com/office/drawing/2014/main" val="3564543159"/>
                    </a:ext>
                  </a:extLst>
                </a:gridCol>
                <a:gridCol w="45752">
                  <a:extLst>
                    <a:ext uri="{9D8B030D-6E8A-4147-A177-3AD203B41FA5}">
                      <a16:colId xmlns:a16="http://schemas.microsoft.com/office/drawing/2014/main" val="2179636475"/>
                    </a:ext>
                  </a:extLst>
                </a:gridCol>
                <a:gridCol w="45752">
                  <a:extLst>
                    <a:ext uri="{9D8B030D-6E8A-4147-A177-3AD203B41FA5}">
                      <a16:colId xmlns:a16="http://schemas.microsoft.com/office/drawing/2014/main" val="1403960237"/>
                    </a:ext>
                  </a:extLst>
                </a:gridCol>
                <a:gridCol w="45752">
                  <a:extLst>
                    <a:ext uri="{9D8B030D-6E8A-4147-A177-3AD203B41FA5}">
                      <a16:colId xmlns:a16="http://schemas.microsoft.com/office/drawing/2014/main" val="4179371513"/>
                    </a:ext>
                  </a:extLst>
                </a:gridCol>
                <a:gridCol w="45752">
                  <a:extLst>
                    <a:ext uri="{9D8B030D-6E8A-4147-A177-3AD203B41FA5}">
                      <a16:colId xmlns:a16="http://schemas.microsoft.com/office/drawing/2014/main" val="3542319488"/>
                    </a:ext>
                  </a:extLst>
                </a:gridCol>
                <a:gridCol w="45752">
                  <a:extLst>
                    <a:ext uri="{9D8B030D-6E8A-4147-A177-3AD203B41FA5}">
                      <a16:colId xmlns:a16="http://schemas.microsoft.com/office/drawing/2014/main" val="2316369355"/>
                    </a:ext>
                  </a:extLst>
                </a:gridCol>
                <a:gridCol w="45752">
                  <a:extLst>
                    <a:ext uri="{9D8B030D-6E8A-4147-A177-3AD203B41FA5}">
                      <a16:colId xmlns:a16="http://schemas.microsoft.com/office/drawing/2014/main" val="4146226768"/>
                    </a:ext>
                  </a:extLst>
                </a:gridCol>
                <a:gridCol w="45752">
                  <a:extLst>
                    <a:ext uri="{9D8B030D-6E8A-4147-A177-3AD203B41FA5}">
                      <a16:colId xmlns:a16="http://schemas.microsoft.com/office/drawing/2014/main" val="3428833733"/>
                    </a:ext>
                  </a:extLst>
                </a:gridCol>
                <a:gridCol w="45752">
                  <a:extLst>
                    <a:ext uri="{9D8B030D-6E8A-4147-A177-3AD203B41FA5}">
                      <a16:colId xmlns:a16="http://schemas.microsoft.com/office/drawing/2014/main" val="3074335247"/>
                    </a:ext>
                  </a:extLst>
                </a:gridCol>
                <a:gridCol w="45752">
                  <a:extLst>
                    <a:ext uri="{9D8B030D-6E8A-4147-A177-3AD203B41FA5}">
                      <a16:colId xmlns:a16="http://schemas.microsoft.com/office/drawing/2014/main" val="1119823606"/>
                    </a:ext>
                  </a:extLst>
                </a:gridCol>
                <a:gridCol w="45752">
                  <a:extLst>
                    <a:ext uri="{9D8B030D-6E8A-4147-A177-3AD203B41FA5}">
                      <a16:colId xmlns:a16="http://schemas.microsoft.com/office/drawing/2014/main" val="3672843336"/>
                    </a:ext>
                  </a:extLst>
                </a:gridCol>
                <a:gridCol w="45752">
                  <a:extLst>
                    <a:ext uri="{9D8B030D-6E8A-4147-A177-3AD203B41FA5}">
                      <a16:colId xmlns:a16="http://schemas.microsoft.com/office/drawing/2014/main" val="2925054528"/>
                    </a:ext>
                  </a:extLst>
                </a:gridCol>
                <a:gridCol w="45752">
                  <a:extLst>
                    <a:ext uri="{9D8B030D-6E8A-4147-A177-3AD203B41FA5}">
                      <a16:colId xmlns:a16="http://schemas.microsoft.com/office/drawing/2014/main" val="3663323350"/>
                    </a:ext>
                  </a:extLst>
                </a:gridCol>
                <a:gridCol w="45752">
                  <a:extLst>
                    <a:ext uri="{9D8B030D-6E8A-4147-A177-3AD203B41FA5}">
                      <a16:colId xmlns:a16="http://schemas.microsoft.com/office/drawing/2014/main" val="2658256490"/>
                    </a:ext>
                  </a:extLst>
                </a:gridCol>
                <a:gridCol w="45752">
                  <a:extLst>
                    <a:ext uri="{9D8B030D-6E8A-4147-A177-3AD203B41FA5}">
                      <a16:colId xmlns:a16="http://schemas.microsoft.com/office/drawing/2014/main" val="3152503799"/>
                    </a:ext>
                  </a:extLst>
                </a:gridCol>
                <a:gridCol w="45752">
                  <a:extLst>
                    <a:ext uri="{9D8B030D-6E8A-4147-A177-3AD203B41FA5}">
                      <a16:colId xmlns:a16="http://schemas.microsoft.com/office/drawing/2014/main" val="2866859992"/>
                    </a:ext>
                  </a:extLst>
                </a:gridCol>
                <a:gridCol w="45752">
                  <a:extLst>
                    <a:ext uri="{9D8B030D-6E8A-4147-A177-3AD203B41FA5}">
                      <a16:colId xmlns:a16="http://schemas.microsoft.com/office/drawing/2014/main" val="3206065492"/>
                    </a:ext>
                  </a:extLst>
                </a:gridCol>
              </a:tblGrid>
              <a:tr h="803898">
                <a:tc>
                  <a:txBody>
                    <a:bodyPr/>
                    <a:lstStyle/>
                    <a:p>
                      <a:r>
                        <a:rPr lang="en-US" sz="200"/>
                        <a:t>Unnamed: 0</a:t>
                      </a:r>
                    </a:p>
                  </a:txBody>
                  <a:tcPr marL="10176" marR="10176" marT="5088" marB="5088" anchor="ctr">
                    <a:lnL>
                      <a:noFill/>
                    </a:lnL>
                    <a:lnR>
                      <a:noFill/>
                    </a:lnR>
                    <a:lnT>
                      <a:noFill/>
                    </a:lnT>
                    <a:lnB>
                      <a:noFill/>
                    </a:lnB>
                  </a:tcPr>
                </a:tc>
                <a:tc>
                  <a:txBody>
                    <a:bodyPr/>
                    <a:lstStyle/>
                    <a:p>
                      <a:r>
                        <a:rPr lang="en-US" sz="200"/>
                        <a:t>Postal Code</a:t>
                      </a:r>
                    </a:p>
                  </a:txBody>
                  <a:tcPr marL="10176" marR="10176" marT="5088" marB="5088" anchor="ctr">
                    <a:lnL>
                      <a:noFill/>
                    </a:lnL>
                    <a:lnR>
                      <a:noFill/>
                    </a:lnR>
                    <a:lnT>
                      <a:noFill/>
                    </a:lnT>
                    <a:lnB>
                      <a:noFill/>
                    </a:lnB>
                  </a:tcPr>
                </a:tc>
                <a:tc>
                  <a:txBody>
                    <a:bodyPr/>
                    <a:lstStyle/>
                    <a:p>
                      <a:r>
                        <a:rPr lang="en-US" sz="200"/>
                        <a:t>Neighborhood</a:t>
                      </a:r>
                    </a:p>
                  </a:txBody>
                  <a:tcPr marL="10176" marR="10176" marT="5088" marB="5088" anchor="ctr">
                    <a:lnL>
                      <a:noFill/>
                    </a:lnL>
                    <a:lnR>
                      <a:noFill/>
                    </a:lnR>
                    <a:lnT>
                      <a:noFill/>
                    </a:lnT>
                    <a:lnB>
                      <a:noFill/>
                    </a:lnB>
                  </a:tcPr>
                </a:tc>
                <a:tc>
                  <a:txBody>
                    <a:bodyPr/>
                    <a:lstStyle/>
                    <a:p>
                      <a:r>
                        <a:rPr lang="en-US" sz="200"/>
                        <a:t>Neighborhood Latitude</a:t>
                      </a:r>
                    </a:p>
                  </a:txBody>
                  <a:tcPr marL="10176" marR="10176" marT="5088" marB="5088" anchor="ctr">
                    <a:lnL>
                      <a:noFill/>
                    </a:lnL>
                    <a:lnR>
                      <a:noFill/>
                    </a:lnR>
                    <a:lnT>
                      <a:noFill/>
                    </a:lnT>
                    <a:lnB>
                      <a:noFill/>
                    </a:lnB>
                  </a:tcPr>
                </a:tc>
                <a:tc>
                  <a:txBody>
                    <a:bodyPr/>
                    <a:lstStyle/>
                    <a:p>
                      <a:r>
                        <a:rPr lang="en-US" sz="200"/>
                        <a:t>Neighborhood Longitude</a:t>
                      </a:r>
                    </a:p>
                  </a:txBody>
                  <a:tcPr marL="10176" marR="10176" marT="5088" marB="5088" anchor="ctr">
                    <a:lnL>
                      <a:noFill/>
                    </a:lnL>
                    <a:lnR>
                      <a:noFill/>
                    </a:lnR>
                    <a:lnT>
                      <a:noFill/>
                    </a:lnT>
                    <a:lnB>
                      <a:noFill/>
                    </a:lnB>
                  </a:tcPr>
                </a:tc>
                <a:tc>
                  <a:txBody>
                    <a:bodyPr/>
                    <a:lstStyle/>
                    <a:p>
                      <a:r>
                        <a:rPr lang="en-US" sz="200"/>
                        <a:t>Venue</a:t>
                      </a:r>
                    </a:p>
                  </a:txBody>
                  <a:tcPr marL="10176" marR="10176" marT="5088" marB="5088" anchor="ctr">
                    <a:lnL>
                      <a:noFill/>
                    </a:lnL>
                    <a:lnR>
                      <a:noFill/>
                    </a:lnR>
                    <a:lnT>
                      <a:noFill/>
                    </a:lnT>
                    <a:lnB>
                      <a:noFill/>
                    </a:lnB>
                  </a:tcPr>
                </a:tc>
                <a:tc>
                  <a:txBody>
                    <a:bodyPr/>
                    <a:lstStyle/>
                    <a:p>
                      <a:r>
                        <a:rPr lang="en-US" sz="200"/>
                        <a:t>Venue Summary</a:t>
                      </a:r>
                    </a:p>
                  </a:txBody>
                  <a:tcPr marL="10176" marR="10176" marT="5088" marB="5088" anchor="ctr">
                    <a:lnL>
                      <a:noFill/>
                    </a:lnL>
                    <a:lnR>
                      <a:noFill/>
                    </a:lnR>
                    <a:lnT>
                      <a:noFill/>
                    </a:lnT>
                    <a:lnB>
                      <a:noFill/>
                    </a:lnB>
                  </a:tcPr>
                </a:tc>
                <a:tc>
                  <a:txBody>
                    <a:bodyPr/>
                    <a:lstStyle/>
                    <a:p>
                      <a:r>
                        <a:rPr lang="en-US" sz="200"/>
                        <a:t>Distance</a:t>
                      </a:r>
                    </a:p>
                  </a:txBody>
                  <a:tcPr marL="10176" marR="10176" marT="5088" marB="5088" anchor="ctr">
                    <a:lnL>
                      <a:noFill/>
                    </a:lnL>
                    <a:lnR>
                      <a:noFill/>
                    </a:lnR>
                    <a:lnT>
                      <a:noFill/>
                    </a:lnT>
                    <a:lnB>
                      <a:noFill/>
                    </a:lnB>
                  </a:tcPr>
                </a:tc>
                <a:tc>
                  <a:txBody>
                    <a:bodyPr/>
                    <a:lstStyle/>
                    <a:p>
                      <a:r>
                        <a:rPr lang="en-US" sz="200"/>
                        <a:t>Adult Boutique</a:t>
                      </a:r>
                    </a:p>
                  </a:txBody>
                  <a:tcPr marL="10176" marR="10176" marT="5088" marB="5088" anchor="ctr">
                    <a:lnL>
                      <a:noFill/>
                    </a:lnL>
                    <a:lnR>
                      <a:noFill/>
                    </a:lnR>
                    <a:lnT>
                      <a:noFill/>
                    </a:lnT>
                    <a:lnB>
                      <a:noFill/>
                    </a:lnB>
                  </a:tcPr>
                </a:tc>
                <a:tc>
                  <a:txBody>
                    <a:bodyPr/>
                    <a:lstStyle/>
                    <a:p>
                      <a:r>
                        <a:rPr lang="en-US" sz="200"/>
                        <a:t>Afghan Restaurant</a:t>
                      </a:r>
                    </a:p>
                  </a:txBody>
                  <a:tcPr marL="10176" marR="10176" marT="5088" marB="5088" anchor="ctr">
                    <a:lnL>
                      <a:noFill/>
                    </a:lnL>
                    <a:lnR>
                      <a:noFill/>
                    </a:lnR>
                    <a:lnT>
                      <a:noFill/>
                    </a:lnT>
                    <a:lnB>
                      <a:noFill/>
                    </a:lnB>
                  </a:tcPr>
                </a:tc>
                <a:tc>
                  <a:txBody>
                    <a:bodyPr/>
                    <a:lstStyle/>
                    <a:p>
                      <a:r>
                        <a:rPr lang="en-US" sz="200"/>
                        <a:t>Airport</a:t>
                      </a:r>
                    </a:p>
                  </a:txBody>
                  <a:tcPr marL="10176" marR="10176" marT="5088" marB="5088" anchor="ctr">
                    <a:lnL>
                      <a:noFill/>
                    </a:lnL>
                    <a:lnR>
                      <a:noFill/>
                    </a:lnR>
                    <a:lnT>
                      <a:noFill/>
                    </a:lnT>
                    <a:lnB>
                      <a:noFill/>
                    </a:lnB>
                  </a:tcPr>
                </a:tc>
                <a:tc>
                  <a:txBody>
                    <a:bodyPr/>
                    <a:lstStyle/>
                    <a:p>
                      <a:r>
                        <a:rPr lang="en-US" sz="200"/>
                        <a:t>Airport Lounge</a:t>
                      </a:r>
                    </a:p>
                  </a:txBody>
                  <a:tcPr marL="10176" marR="10176" marT="5088" marB="5088" anchor="ctr">
                    <a:lnL>
                      <a:noFill/>
                    </a:lnL>
                    <a:lnR>
                      <a:noFill/>
                    </a:lnR>
                    <a:lnT>
                      <a:noFill/>
                    </a:lnT>
                    <a:lnB>
                      <a:noFill/>
                    </a:lnB>
                  </a:tcPr>
                </a:tc>
                <a:tc>
                  <a:txBody>
                    <a:bodyPr/>
                    <a:lstStyle/>
                    <a:p>
                      <a:r>
                        <a:rPr lang="en-US" sz="200"/>
                        <a:t>American Restaurant</a:t>
                      </a:r>
                    </a:p>
                  </a:txBody>
                  <a:tcPr marL="10176" marR="10176" marT="5088" marB="5088" anchor="ctr">
                    <a:lnL>
                      <a:noFill/>
                    </a:lnL>
                    <a:lnR>
                      <a:noFill/>
                    </a:lnR>
                    <a:lnT>
                      <a:noFill/>
                    </a:lnT>
                    <a:lnB>
                      <a:noFill/>
                    </a:lnB>
                  </a:tcPr>
                </a:tc>
                <a:tc>
                  <a:txBody>
                    <a:bodyPr/>
                    <a:lstStyle/>
                    <a:p>
                      <a:r>
                        <a:rPr lang="en-US" sz="200"/>
                        <a:t>Animal Shelter</a:t>
                      </a:r>
                    </a:p>
                  </a:txBody>
                  <a:tcPr marL="10176" marR="10176" marT="5088" marB="5088" anchor="ctr">
                    <a:lnL>
                      <a:noFill/>
                    </a:lnL>
                    <a:lnR>
                      <a:noFill/>
                    </a:lnR>
                    <a:lnT>
                      <a:noFill/>
                    </a:lnT>
                    <a:lnB>
                      <a:noFill/>
                    </a:lnB>
                  </a:tcPr>
                </a:tc>
                <a:tc>
                  <a:txBody>
                    <a:bodyPr/>
                    <a:lstStyle/>
                    <a:p>
                      <a:r>
                        <a:rPr lang="en-US" sz="200"/>
                        <a:t>Aquarium</a:t>
                      </a:r>
                    </a:p>
                  </a:txBody>
                  <a:tcPr marL="10176" marR="10176" marT="5088" marB="5088" anchor="ctr">
                    <a:lnL>
                      <a:noFill/>
                    </a:lnL>
                    <a:lnR>
                      <a:noFill/>
                    </a:lnR>
                    <a:lnT>
                      <a:noFill/>
                    </a:lnT>
                    <a:lnB>
                      <a:noFill/>
                    </a:lnB>
                  </a:tcPr>
                </a:tc>
                <a:tc>
                  <a:txBody>
                    <a:bodyPr/>
                    <a:lstStyle/>
                    <a:p>
                      <a:r>
                        <a:rPr lang="en-US" sz="200"/>
                        <a:t>Art Gallery</a:t>
                      </a:r>
                    </a:p>
                  </a:txBody>
                  <a:tcPr marL="10176" marR="10176" marT="5088" marB="5088" anchor="ctr">
                    <a:lnL>
                      <a:noFill/>
                    </a:lnL>
                    <a:lnR>
                      <a:noFill/>
                    </a:lnR>
                    <a:lnT>
                      <a:noFill/>
                    </a:lnT>
                    <a:lnB>
                      <a:noFill/>
                    </a:lnB>
                  </a:tcPr>
                </a:tc>
                <a:tc>
                  <a:txBody>
                    <a:bodyPr/>
                    <a:lstStyle/>
                    <a:p>
                      <a:r>
                        <a:rPr lang="en-US" sz="200"/>
                        <a:t>Art Museum</a:t>
                      </a:r>
                    </a:p>
                  </a:txBody>
                  <a:tcPr marL="10176" marR="10176" marT="5088" marB="5088" anchor="ctr">
                    <a:lnL>
                      <a:noFill/>
                    </a:lnL>
                    <a:lnR>
                      <a:noFill/>
                    </a:lnR>
                    <a:lnT>
                      <a:noFill/>
                    </a:lnT>
                    <a:lnB>
                      <a:noFill/>
                    </a:lnB>
                  </a:tcPr>
                </a:tc>
                <a:tc>
                  <a:txBody>
                    <a:bodyPr/>
                    <a:lstStyle/>
                    <a:p>
                      <a:r>
                        <a:rPr lang="en-US" sz="200"/>
                        <a:t>Arts &amp; Crafts Store</a:t>
                      </a:r>
                    </a:p>
                  </a:txBody>
                  <a:tcPr marL="10176" marR="10176" marT="5088" marB="5088" anchor="ctr">
                    <a:lnL>
                      <a:noFill/>
                    </a:lnL>
                    <a:lnR>
                      <a:noFill/>
                    </a:lnR>
                    <a:lnT>
                      <a:noFill/>
                    </a:lnT>
                    <a:lnB>
                      <a:noFill/>
                    </a:lnB>
                  </a:tcPr>
                </a:tc>
                <a:tc>
                  <a:txBody>
                    <a:bodyPr/>
                    <a:lstStyle/>
                    <a:p>
                      <a:r>
                        <a:rPr lang="en-US" sz="200"/>
                        <a:t>Asian Restaurant</a:t>
                      </a:r>
                    </a:p>
                  </a:txBody>
                  <a:tcPr marL="10176" marR="10176" marT="5088" marB="5088" anchor="ctr">
                    <a:lnL>
                      <a:noFill/>
                    </a:lnL>
                    <a:lnR>
                      <a:noFill/>
                    </a:lnR>
                    <a:lnT>
                      <a:noFill/>
                    </a:lnT>
                    <a:lnB>
                      <a:noFill/>
                    </a:lnB>
                  </a:tcPr>
                </a:tc>
                <a:tc>
                  <a:txBody>
                    <a:bodyPr/>
                    <a:lstStyle/>
                    <a:p>
                      <a:r>
                        <a:rPr lang="en-US" sz="200"/>
                        <a:t>Athletics &amp; Sports</a:t>
                      </a:r>
                    </a:p>
                  </a:txBody>
                  <a:tcPr marL="10176" marR="10176" marT="5088" marB="5088" anchor="ctr">
                    <a:lnL>
                      <a:noFill/>
                    </a:lnL>
                    <a:lnR>
                      <a:noFill/>
                    </a:lnR>
                    <a:lnT>
                      <a:noFill/>
                    </a:lnT>
                    <a:lnB>
                      <a:noFill/>
                    </a:lnB>
                  </a:tcPr>
                </a:tc>
                <a:tc>
                  <a:txBody>
                    <a:bodyPr/>
                    <a:lstStyle/>
                    <a:p>
                      <a:r>
                        <a:rPr lang="en-US" sz="200"/>
                        <a:t>Auto Dealership</a:t>
                      </a:r>
                    </a:p>
                  </a:txBody>
                  <a:tcPr marL="10176" marR="10176" marT="5088" marB="5088" anchor="ctr">
                    <a:lnL>
                      <a:noFill/>
                    </a:lnL>
                    <a:lnR>
                      <a:noFill/>
                    </a:lnR>
                    <a:lnT>
                      <a:noFill/>
                    </a:lnT>
                    <a:lnB>
                      <a:noFill/>
                    </a:lnB>
                  </a:tcPr>
                </a:tc>
                <a:tc>
                  <a:txBody>
                    <a:bodyPr/>
                    <a:lstStyle/>
                    <a:p>
                      <a:r>
                        <a:rPr lang="en-US" sz="200"/>
                        <a:t>BBQ Joint</a:t>
                      </a:r>
                    </a:p>
                  </a:txBody>
                  <a:tcPr marL="10176" marR="10176" marT="5088" marB="5088" anchor="ctr">
                    <a:lnL>
                      <a:noFill/>
                    </a:lnL>
                    <a:lnR>
                      <a:noFill/>
                    </a:lnR>
                    <a:lnT>
                      <a:noFill/>
                    </a:lnT>
                    <a:lnB>
                      <a:noFill/>
                    </a:lnB>
                  </a:tcPr>
                </a:tc>
                <a:tc>
                  <a:txBody>
                    <a:bodyPr/>
                    <a:lstStyle/>
                    <a:p>
                      <a:r>
                        <a:rPr lang="en-US" sz="200"/>
                        <a:t>Bagel Shop</a:t>
                      </a:r>
                    </a:p>
                  </a:txBody>
                  <a:tcPr marL="10176" marR="10176" marT="5088" marB="5088" anchor="ctr">
                    <a:lnL>
                      <a:noFill/>
                    </a:lnL>
                    <a:lnR>
                      <a:noFill/>
                    </a:lnR>
                    <a:lnT>
                      <a:noFill/>
                    </a:lnT>
                    <a:lnB>
                      <a:noFill/>
                    </a:lnB>
                  </a:tcPr>
                </a:tc>
                <a:tc>
                  <a:txBody>
                    <a:bodyPr/>
                    <a:lstStyle/>
                    <a:p>
                      <a:r>
                        <a:rPr lang="en-US" sz="200"/>
                        <a:t>Bakery</a:t>
                      </a:r>
                    </a:p>
                  </a:txBody>
                  <a:tcPr marL="10176" marR="10176" marT="5088" marB="5088" anchor="ctr">
                    <a:lnL>
                      <a:noFill/>
                    </a:lnL>
                    <a:lnR>
                      <a:noFill/>
                    </a:lnR>
                    <a:lnT>
                      <a:noFill/>
                    </a:lnT>
                    <a:lnB>
                      <a:noFill/>
                    </a:lnB>
                  </a:tcPr>
                </a:tc>
                <a:tc>
                  <a:txBody>
                    <a:bodyPr/>
                    <a:lstStyle/>
                    <a:p>
                      <a:r>
                        <a:rPr lang="en-US" sz="200"/>
                        <a:t>Bank</a:t>
                      </a:r>
                    </a:p>
                  </a:txBody>
                  <a:tcPr marL="10176" marR="10176" marT="5088" marB="5088" anchor="ctr">
                    <a:lnL>
                      <a:noFill/>
                    </a:lnL>
                    <a:lnR>
                      <a:noFill/>
                    </a:lnR>
                    <a:lnT>
                      <a:noFill/>
                    </a:lnT>
                    <a:lnB>
                      <a:noFill/>
                    </a:lnB>
                  </a:tcPr>
                </a:tc>
                <a:tc>
                  <a:txBody>
                    <a:bodyPr/>
                    <a:lstStyle/>
                    <a:p>
                      <a:r>
                        <a:rPr lang="en-US" sz="200"/>
                        <a:t>Bar</a:t>
                      </a:r>
                    </a:p>
                  </a:txBody>
                  <a:tcPr marL="10176" marR="10176" marT="5088" marB="5088" anchor="ctr">
                    <a:lnL>
                      <a:noFill/>
                    </a:lnL>
                    <a:lnR>
                      <a:noFill/>
                    </a:lnR>
                    <a:lnT>
                      <a:noFill/>
                    </a:lnT>
                    <a:lnB>
                      <a:noFill/>
                    </a:lnB>
                  </a:tcPr>
                </a:tc>
                <a:tc>
                  <a:txBody>
                    <a:bodyPr/>
                    <a:lstStyle/>
                    <a:p>
                      <a:r>
                        <a:rPr lang="en-US" sz="200"/>
                        <a:t>Baseball Stadium</a:t>
                      </a:r>
                    </a:p>
                  </a:txBody>
                  <a:tcPr marL="10176" marR="10176" marT="5088" marB="5088" anchor="ctr">
                    <a:lnL>
                      <a:noFill/>
                    </a:lnL>
                    <a:lnR>
                      <a:noFill/>
                    </a:lnR>
                    <a:lnT>
                      <a:noFill/>
                    </a:lnT>
                    <a:lnB>
                      <a:noFill/>
                    </a:lnB>
                  </a:tcPr>
                </a:tc>
                <a:tc>
                  <a:txBody>
                    <a:bodyPr/>
                    <a:lstStyle/>
                    <a:p>
                      <a:r>
                        <a:rPr lang="en-US" sz="200"/>
                        <a:t>Basketball Stadium</a:t>
                      </a:r>
                    </a:p>
                  </a:txBody>
                  <a:tcPr marL="10176" marR="10176" marT="5088" marB="5088" anchor="ctr">
                    <a:lnL>
                      <a:noFill/>
                    </a:lnL>
                    <a:lnR>
                      <a:noFill/>
                    </a:lnR>
                    <a:lnT>
                      <a:noFill/>
                    </a:lnT>
                    <a:lnB>
                      <a:noFill/>
                    </a:lnB>
                  </a:tcPr>
                </a:tc>
                <a:tc>
                  <a:txBody>
                    <a:bodyPr/>
                    <a:lstStyle/>
                    <a:p>
                      <a:r>
                        <a:rPr lang="en-US" sz="200"/>
                        <a:t>Beach</a:t>
                      </a:r>
                    </a:p>
                  </a:txBody>
                  <a:tcPr marL="10176" marR="10176" marT="5088" marB="5088" anchor="ctr">
                    <a:lnL>
                      <a:noFill/>
                    </a:lnL>
                    <a:lnR>
                      <a:noFill/>
                    </a:lnR>
                    <a:lnT>
                      <a:noFill/>
                    </a:lnT>
                    <a:lnB>
                      <a:noFill/>
                    </a:lnB>
                  </a:tcPr>
                </a:tc>
                <a:tc>
                  <a:txBody>
                    <a:bodyPr/>
                    <a:lstStyle/>
                    <a:p>
                      <a:r>
                        <a:rPr lang="en-US" sz="200"/>
                        <a:t>Beer Bar</a:t>
                      </a:r>
                    </a:p>
                  </a:txBody>
                  <a:tcPr marL="10176" marR="10176" marT="5088" marB="5088" anchor="ctr">
                    <a:lnL>
                      <a:noFill/>
                    </a:lnL>
                    <a:lnR>
                      <a:noFill/>
                    </a:lnR>
                    <a:lnT>
                      <a:noFill/>
                    </a:lnT>
                    <a:lnB>
                      <a:noFill/>
                    </a:lnB>
                  </a:tcPr>
                </a:tc>
                <a:tc>
                  <a:txBody>
                    <a:bodyPr/>
                    <a:lstStyle/>
                    <a:p>
                      <a:r>
                        <a:rPr lang="en-US" sz="200"/>
                        <a:t>Beer Store</a:t>
                      </a:r>
                    </a:p>
                  </a:txBody>
                  <a:tcPr marL="10176" marR="10176" marT="5088" marB="5088" anchor="ctr">
                    <a:lnL>
                      <a:noFill/>
                    </a:lnL>
                    <a:lnR>
                      <a:noFill/>
                    </a:lnR>
                    <a:lnT>
                      <a:noFill/>
                    </a:lnT>
                    <a:lnB>
                      <a:noFill/>
                    </a:lnB>
                  </a:tcPr>
                </a:tc>
                <a:tc>
                  <a:txBody>
                    <a:bodyPr/>
                    <a:lstStyle/>
                    <a:p>
                      <a:r>
                        <a:rPr lang="en-US" sz="200"/>
                        <a:t>Belgian Restaurant</a:t>
                      </a:r>
                    </a:p>
                  </a:txBody>
                  <a:tcPr marL="10176" marR="10176" marT="5088" marB="5088" anchor="ctr">
                    <a:lnL>
                      <a:noFill/>
                    </a:lnL>
                    <a:lnR>
                      <a:noFill/>
                    </a:lnR>
                    <a:lnT>
                      <a:noFill/>
                    </a:lnT>
                    <a:lnB>
                      <a:noFill/>
                    </a:lnB>
                  </a:tcPr>
                </a:tc>
                <a:tc>
                  <a:txBody>
                    <a:bodyPr/>
                    <a:lstStyle/>
                    <a:p>
                      <a:r>
                        <a:rPr lang="en-US" sz="200"/>
                        <a:t>Bistro</a:t>
                      </a:r>
                    </a:p>
                  </a:txBody>
                  <a:tcPr marL="10176" marR="10176" marT="5088" marB="5088" anchor="ctr">
                    <a:lnL>
                      <a:noFill/>
                    </a:lnL>
                    <a:lnR>
                      <a:noFill/>
                    </a:lnR>
                    <a:lnT>
                      <a:noFill/>
                    </a:lnT>
                    <a:lnB>
                      <a:noFill/>
                    </a:lnB>
                  </a:tcPr>
                </a:tc>
                <a:tc>
                  <a:txBody>
                    <a:bodyPr/>
                    <a:lstStyle/>
                    <a:p>
                      <a:r>
                        <a:rPr lang="en-US" sz="200"/>
                        <a:t>Bookstore</a:t>
                      </a:r>
                    </a:p>
                  </a:txBody>
                  <a:tcPr marL="10176" marR="10176" marT="5088" marB="5088" anchor="ctr">
                    <a:lnL>
                      <a:noFill/>
                    </a:lnL>
                    <a:lnR>
                      <a:noFill/>
                    </a:lnR>
                    <a:lnT>
                      <a:noFill/>
                    </a:lnT>
                    <a:lnB>
                      <a:noFill/>
                    </a:lnB>
                  </a:tcPr>
                </a:tc>
                <a:tc>
                  <a:txBody>
                    <a:bodyPr/>
                    <a:lstStyle/>
                    <a:p>
                      <a:r>
                        <a:rPr lang="en-US" sz="200"/>
                        <a:t>Brazilian Restaurant</a:t>
                      </a:r>
                    </a:p>
                  </a:txBody>
                  <a:tcPr marL="10176" marR="10176" marT="5088" marB="5088" anchor="ctr">
                    <a:lnL>
                      <a:noFill/>
                    </a:lnL>
                    <a:lnR>
                      <a:noFill/>
                    </a:lnR>
                    <a:lnT>
                      <a:noFill/>
                    </a:lnT>
                    <a:lnB>
                      <a:noFill/>
                    </a:lnB>
                  </a:tcPr>
                </a:tc>
                <a:tc>
                  <a:txBody>
                    <a:bodyPr/>
                    <a:lstStyle/>
                    <a:p>
                      <a:r>
                        <a:rPr lang="en-US" sz="200"/>
                        <a:t>Breakfast Spot</a:t>
                      </a:r>
                    </a:p>
                  </a:txBody>
                  <a:tcPr marL="10176" marR="10176" marT="5088" marB="5088" anchor="ctr">
                    <a:lnL>
                      <a:noFill/>
                    </a:lnL>
                    <a:lnR>
                      <a:noFill/>
                    </a:lnR>
                    <a:lnT>
                      <a:noFill/>
                    </a:lnT>
                    <a:lnB>
                      <a:noFill/>
                    </a:lnB>
                  </a:tcPr>
                </a:tc>
                <a:tc>
                  <a:txBody>
                    <a:bodyPr/>
                    <a:lstStyle/>
                    <a:p>
                      <a:r>
                        <a:rPr lang="en-US" sz="200"/>
                        <a:t>Brewery</a:t>
                      </a:r>
                    </a:p>
                  </a:txBody>
                  <a:tcPr marL="10176" marR="10176" marT="5088" marB="5088" anchor="ctr">
                    <a:lnL>
                      <a:noFill/>
                    </a:lnL>
                    <a:lnR>
                      <a:noFill/>
                    </a:lnR>
                    <a:lnT>
                      <a:noFill/>
                    </a:lnT>
                    <a:lnB>
                      <a:noFill/>
                    </a:lnB>
                  </a:tcPr>
                </a:tc>
                <a:tc>
                  <a:txBody>
                    <a:bodyPr/>
                    <a:lstStyle/>
                    <a:p>
                      <a:r>
                        <a:rPr lang="en-US" sz="200"/>
                        <a:t>Bridal Shop</a:t>
                      </a:r>
                    </a:p>
                  </a:txBody>
                  <a:tcPr marL="10176" marR="10176" marT="5088" marB="5088" anchor="ctr">
                    <a:lnL>
                      <a:noFill/>
                    </a:lnL>
                    <a:lnR>
                      <a:noFill/>
                    </a:lnR>
                    <a:lnT>
                      <a:noFill/>
                    </a:lnT>
                    <a:lnB>
                      <a:noFill/>
                    </a:lnB>
                  </a:tcPr>
                </a:tc>
                <a:tc>
                  <a:txBody>
                    <a:bodyPr/>
                    <a:lstStyle/>
                    <a:p>
                      <a:r>
                        <a:rPr lang="en-US" sz="200"/>
                        <a:t>Bubble Tea Shop</a:t>
                      </a:r>
                    </a:p>
                  </a:txBody>
                  <a:tcPr marL="10176" marR="10176" marT="5088" marB="5088" anchor="ctr">
                    <a:lnL>
                      <a:noFill/>
                    </a:lnL>
                    <a:lnR>
                      <a:noFill/>
                    </a:lnR>
                    <a:lnT>
                      <a:noFill/>
                    </a:lnT>
                    <a:lnB>
                      <a:noFill/>
                    </a:lnB>
                  </a:tcPr>
                </a:tc>
                <a:tc>
                  <a:txBody>
                    <a:bodyPr/>
                    <a:lstStyle/>
                    <a:p>
                      <a:r>
                        <a:rPr lang="en-US" sz="200"/>
                        <a:t>Burger Joint</a:t>
                      </a:r>
                    </a:p>
                  </a:txBody>
                  <a:tcPr marL="10176" marR="10176" marT="5088" marB="5088" anchor="ctr">
                    <a:lnL>
                      <a:noFill/>
                    </a:lnL>
                    <a:lnR>
                      <a:noFill/>
                    </a:lnR>
                    <a:lnT>
                      <a:noFill/>
                    </a:lnT>
                    <a:lnB>
                      <a:noFill/>
                    </a:lnB>
                  </a:tcPr>
                </a:tc>
                <a:tc>
                  <a:txBody>
                    <a:bodyPr/>
                    <a:lstStyle/>
                    <a:p>
                      <a:r>
                        <a:rPr lang="en-US" sz="200"/>
                        <a:t>Burrito Place</a:t>
                      </a:r>
                    </a:p>
                  </a:txBody>
                  <a:tcPr marL="10176" marR="10176" marT="5088" marB="5088" anchor="ctr">
                    <a:lnL>
                      <a:noFill/>
                    </a:lnL>
                    <a:lnR>
                      <a:noFill/>
                    </a:lnR>
                    <a:lnT>
                      <a:noFill/>
                    </a:lnT>
                    <a:lnB>
                      <a:noFill/>
                    </a:lnB>
                  </a:tcPr>
                </a:tc>
                <a:tc>
                  <a:txBody>
                    <a:bodyPr/>
                    <a:lstStyle/>
                    <a:p>
                      <a:r>
                        <a:rPr lang="en-US" sz="200"/>
                        <a:t>Butcher</a:t>
                      </a:r>
                    </a:p>
                  </a:txBody>
                  <a:tcPr marL="10176" marR="10176" marT="5088" marB="5088" anchor="ctr">
                    <a:lnL>
                      <a:noFill/>
                    </a:lnL>
                    <a:lnR>
                      <a:noFill/>
                    </a:lnR>
                    <a:lnT>
                      <a:noFill/>
                    </a:lnT>
                    <a:lnB>
                      <a:noFill/>
                    </a:lnB>
                  </a:tcPr>
                </a:tc>
                <a:tc>
                  <a:txBody>
                    <a:bodyPr/>
                    <a:lstStyle/>
                    <a:p>
                      <a:r>
                        <a:rPr lang="en-US" sz="200"/>
                        <a:t>Café</a:t>
                      </a:r>
                    </a:p>
                  </a:txBody>
                  <a:tcPr marL="10176" marR="10176" marT="5088" marB="5088" anchor="ctr">
                    <a:lnL>
                      <a:noFill/>
                    </a:lnL>
                    <a:lnR>
                      <a:noFill/>
                    </a:lnR>
                    <a:lnT>
                      <a:noFill/>
                    </a:lnT>
                    <a:lnB>
                      <a:noFill/>
                    </a:lnB>
                  </a:tcPr>
                </a:tc>
                <a:tc>
                  <a:txBody>
                    <a:bodyPr/>
                    <a:lstStyle/>
                    <a:p>
                      <a:r>
                        <a:rPr lang="en-US" sz="200"/>
                        <a:t>Candy Store</a:t>
                      </a:r>
                    </a:p>
                  </a:txBody>
                  <a:tcPr marL="10176" marR="10176" marT="5088" marB="5088" anchor="ctr">
                    <a:lnL>
                      <a:noFill/>
                    </a:lnL>
                    <a:lnR>
                      <a:noFill/>
                    </a:lnR>
                    <a:lnT>
                      <a:noFill/>
                    </a:lnT>
                    <a:lnB>
                      <a:noFill/>
                    </a:lnB>
                  </a:tcPr>
                </a:tc>
                <a:tc>
                  <a:txBody>
                    <a:bodyPr/>
                    <a:lstStyle/>
                    <a:p>
                      <a:r>
                        <a:rPr lang="en-US" sz="200"/>
                        <a:t>Caribbean Restaurant</a:t>
                      </a:r>
                    </a:p>
                  </a:txBody>
                  <a:tcPr marL="10176" marR="10176" marT="5088" marB="5088" anchor="ctr">
                    <a:lnL>
                      <a:noFill/>
                    </a:lnL>
                    <a:lnR>
                      <a:noFill/>
                    </a:lnR>
                    <a:lnT>
                      <a:noFill/>
                    </a:lnT>
                    <a:lnB>
                      <a:noFill/>
                    </a:lnB>
                  </a:tcPr>
                </a:tc>
                <a:tc>
                  <a:txBody>
                    <a:bodyPr/>
                    <a:lstStyle/>
                    <a:p>
                      <a:r>
                        <a:rPr lang="en-US" sz="200"/>
                        <a:t>Cheese Shop</a:t>
                      </a:r>
                    </a:p>
                  </a:txBody>
                  <a:tcPr marL="10176" marR="10176" marT="5088" marB="5088" anchor="ctr">
                    <a:lnL>
                      <a:noFill/>
                    </a:lnL>
                    <a:lnR>
                      <a:noFill/>
                    </a:lnR>
                    <a:lnT>
                      <a:noFill/>
                    </a:lnT>
                    <a:lnB>
                      <a:noFill/>
                    </a:lnB>
                  </a:tcPr>
                </a:tc>
                <a:tc>
                  <a:txBody>
                    <a:bodyPr/>
                    <a:lstStyle/>
                    <a:p>
                      <a:r>
                        <a:rPr lang="en-US" sz="200"/>
                        <a:t>Chinese Restaurant</a:t>
                      </a:r>
                    </a:p>
                  </a:txBody>
                  <a:tcPr marL="10176" marR="10176" marT="5088" marB="5088" anchor="ctr">
                    <a:lnL>
                      <a:noFill/>
                    </a:lnL>
                    <a:lnR>
                      <a:noFill/>
                    </a:lnR>
                    <a:lnT>
                      <a:noFill/>
                    </a:lnT>
                    <a:lnB>
                      <a:noFill/>
                    </a:lnB>
                  </a:tcPr>
                </a:tc>
                <a:tc>
                  <a:txBody>
                    <a:bodyPr/>
                    <a:lstStyle/>
                    <a:p>
                      <a:r>
                        <a:rPr lang="en-US" sz="200"/>
                        <a:t>Chocolate Shop</a:t>
                      </a:r>
                    </a:p>
                  </a:txBody>
                  <a:tcPr marL="10176" marR="10176" marT="5088" marB="5088" anchor="ctr">
                    <a:lnL>
                      <a:noFill/>
                    </a:lnL>
                    <a:lnR>
                      <a:noFill/>
                    </a:lnR>
                    <a:lnT>
                      <a:noFill/>
                    </a:lnT>
                    <a:lnB>
                      <a:noFill/>
                    </a:lnB>
                  </a:tcPr>
                </a:tc>
                <a:tc>
                  <a:txBody>
                    <a:bodyPr/>
                    <a:lstStyle/>
                    <a:p>
                      <a:r>
                        <a:rPr lang="en-US" sz="200"/>
                        <a:t>Church</a:t>
                      </a:r>
                    </a:p>
                  </a:txBody>
                  <a:tcPr marL="10176" marR="10176" marT="5088" marB="5088" anchor="ctr">
                    <a:lnL>
                      <a:noFill/>
                    </a:lnL>
                    <a:lnR>
                      <a:noFill/>
                    </a:lnR>
                    <a:lnT>
                      <a:noFill/>
                    </a:lnT>
                    <a:lnB>
                      <a:noFill/>
                    </a:lnB>
                  </a:tcPr>
                </a:tc>
                <a:tc>
                  <a:txBody>
                    <a:bodyPr/>
                    <a:lstStyle/>
                    <a:p>
                      <a:r>
                        <a:rPr lang="en-US" sz="200"/>
                        <a:t>Clothing Store</a:t>
                      </a:r>
                    </a:p>
                  </a:txBody>
                  <a:tcPr marL="10176" marR="10176" marT="5088" marB="5088" anchor="ctr">
                    <a:lnL>
                      <a:noFill/>
                    </a:lnL>
                    <a:lnR>
                      <a:noFill/>
                    </a:lnR>
                    <a:lnT>
                      <a:noFill/>
                    </a:lnT>
                    <a:lnB>
                      <a:noFill/>
                    </a:lnB>
                  </a:tcPr>
                </a:tc>
                <a:tc>
                  <a:txBody>
                    <a:bodyPr/>
                    <a:lstStyle/>
                    <a:p>
                      <a:r>
                        <a:rPr lang="en-US" sz="200"/>
                        <a:t>Cocktail Bar</a:t>
                      </a:r>
                    </a:p>
                  </a:txBody>
                  <a:tcPr marL="10176" marR="10176" marT="5088" marB="5088" anchor="ctr">
                    <a:lnL>
                      <a:noFill/>
                    </a:lnL>
                    <a:lnR>
                      <a:noFill/>
                    </a:lnR>
                    <a:lnT>
                      <a:noFill/>
                    </a:lnT>
                    <a:lnB>
                      <a:noFill/>
                    </a:lnB>
                  </a:tcPr>
                </a:tc>
                <a:tc>
                  <a:txBody>
                    <a:bodyPr/>
                    <a:lstStyle/>
                    <a:p>
                      <a:r>
                        <a:rPr lang="en-US" sz="200"/>
                        <a:t>Coffee Shop</a:t>
                      </a:r>
                    </a:p>
                  </a:txBody>
                  <a:tcPr marL="10176" marR="10176" marT="5088" marB="5088" anchor="ctr">
                    <a:lnL>
                      <a:noFill/>
                    </a:lnL>
                    <a:lnR>
                      <a:noFill/>
                    </a:lnR>
                    <a:lnT>
                      <a:noFill/>
                    </a:lnT>
                    <a:lnB>
                      <a:noFill/>
                    </a:lnB>
                  </a:tcPr>
                </a:tc>
                <a:tc>
                  <a:txBody>
                    <a:bodyPr/>
                    <a:lstStyle/>
                    <a:p>
                      <a:r>
                        <a:rPr lang="en-US" sz="200"/>
                        <a:t>College Gym</a:t>
                      </a:r>
                    </a:p>
                  </a:txBody>
                  <a:tcPr marL="10176" marR="10176" marT="5088" marB="5088" anchor="ctr">
                    <a:lnL>
                      <a:noFill/>
                    </a:lnL>
                    <a:lnR>
                      <a:noFill/>
                    </a:lnR>
                    <a:lnT>
                      <a:noFill/>
                    </a:lnT>
                    <a:lnB>
                      <a:noFill/>
                    </a:lnB>
                  </a:tcPr>
                </a:tc>
                <a:tc>
                  <a:txBody>
                    <a:bodyPr/>
                    <a:lstStyle/>
                    <a:p>
                      <a:r>
                        <a:rPr lang="en-US" sz="200"/>
                        <a:t>College Theater</a:t>
                      </a:r>
                    </a:p>
                  </a:txBody>
                  <a:tcPr marL="10176" marR="10176" marT="5088" marB="5088" anchor="ctr">
                    <a:lnL>
                      <a:noFill/>
                    </a:lnL>
                    <a:lnR>
                      <a:noFill/>
                    </a:lnR>
                    <a:lnT>
                      <a:noFill/>
                    </a:lnT>
                    <a:lnB>
                      <a:noFill/>
                    </a:lnB>
                  </a:tcPr>
                </a:tc>
                <a:tc>
                  <a:txBody>
                    <a:bodyPr/>
                    <a:lstStyle/>
                    <a:p>
                      <a:r>
                        <a:rPr lang="en-US" sz="200"/>
                        <a:t>Comedy Club</a:t>
                      </a:r>
                    </a:p>
                  </a:txBody>
                  <a:tcPr marL="10176" marR="10176" marT="5088" marB="5088" anchor="ctr">
                    <a:lnL>
                      <a:noFill/>
                    </a:lnL>
                    <a:lnR>
                      <a:noFill/>
                    </a:lnR>
                    <a:lnT>
                      <a:noFill/>
                    </a:lnT>
                    <a:lnB>
                      <a:noFill/>
                    </a:lnB>
                  </a:tcPr>
                </a:tc>
                <a:tc>
                  <a:txBody>
                    <a:bodyPr/>
                    <a:lstStyle/>
                    <a:p>
                      <a:r>
                        <a:rPr lang="en-US" sz="200"/>
                        <a:t>Comfort Food Restaurant</a:t>
                      </a:r>
                    </a:p>
                  </a:txBody>
                  <a:tcPr marL="10176" marR="10176" marT="5088" marB="5088" anchor="ctr">
                    <a:lnL>
                      <a:noFill/>
                    </a:lnL>
                    <a:lnR>
                      <a:noFill/>
                    </a:lnR>
                    <a:lnT>
                      <a:noFill/>
                    </a:lnT>
                    <a:lnB>
                      <a:noFill/>
                    </a:lnB>
                  </a:tcPr>
                </a:tc>
                <a:tc>
                  <a:txBody>
                    <a:bodyPr/>
                    <a:lstStyle/>
                    <a:p>
                      <a:r>
                        <a:rPr lang="en-US" sz="200"/>
                        <a:t>Comic Shop</a:t>
                      </a:r>
                    </a:p>
                  </a:txBody>
                  <a:tcPr marL="10176" marR="10176" marT="5088" marB="5088" anchor="ctr">
                    <a:lnL>
                      <a:noFill/>
                    </a:lnL>
                    <a:lnR>
                      <a:noFill/>
                    </a:lnR>
                    <a:lnT>
                      <a:noFill/>
                    </a:lnT>
                    <a:lnB>
                      <a:noFill/>
                    </a:lnB>
                  </a:tcPr>
                </a:tc>
                <a:tc>
                  <a:txBody>
                    <a:bodyPr/>
                    <a:lstStyle/>
                    <a:p>
                      <a:r>
                        <a:rPr lang="en-US" sz="200"/>
                        <a:t>Concert Hall</a:t>
                      </a:r>
                    </a:p>
                  </a:txBody>
                  <a:tcPr marL="10176" marR="10176" marT="5088" marB="5088" anchor="ctr">
                    <a:lnL>
                      <a:noFill/>
                    </a:lnL>
                    <a:lnR>
                      <a:noFill/>
                    </a:lnR>
                    <a:lnT>
                      <a:noFill/>
                    </a:lnT>
                    <a:lnB>
                      <a:noFill/>
                    </a:lnB>
                  </a:tcPr>
                </a:tc>
                <a:tc>
                  <a:txBody>
                    <a:bodyPr/>
                    <a:lstStyle/>
                    <a:p>
                      <a:r>
                        <a:rPr lang="en-US" sz="200"/>
                        <a:t>Convenience Store</a:t>
                      </a:r>
                    </a:p>
                  </a:txBody>
                  <a:tcPr marL="10176" marR="10176" marT="5088" marB="5088" anchor="ctr">
                    <a:lnL>
                      <a:noFill/>
                    </a:lnL>
                    <a:lnR>
                      <a:noFill/>
                    </a:lnR>
                    <a:lnT>
                      <a:noFill/>
                    </a:lnT>
                    <a:lnB>
                      <a:noFill/>
                    </a:lnB>
                  </a:tcPr>
                </a:tc>
                <a:tc>
                  <a:txBody>
                    <a:bodyPr/>
                    <a:lstStyle/>
                    <a:p>
                      <a:r>
                        <a:rPr lang="en-US" sz="200"/>
                        <a:t>Cosmetics Shop</a:t>
                      </a:r>
                    </a:p>
                  </a:txBody>
                  <a:tcPr marL="10176" marR="10176" marT="5088" marB="5088" anchor="ctr">
                    <a:lnL>
                      <a:noFill/>
                    </a:lnL>
                    <a:lnR>
                      <a:noFill/>
                    </a:lnR>
                    <a:lnT>
                      <a:noFill/>
                    </a:lnT>
                    <a:lnB>
                      <a:noFill/>
                    </a:lnB>
                  </a:tcPr>
                </a:tc>
                <a:tc>
                  <a:txBody>
                    <a:bodyPr/>
                    <a:lstStyle/>
                    <a:p>
                      <a:r>
                        <a:rPr lang="en-US" sz="200"/>
                        <a:t>Creperie</a:t>
                      </a:r>
                    </a:p>
                  </a:txBody>
                  <a:tcPr marL="10176" marR="10176" marT="5088" marB="5088" anchor="ctr">
                    <a:lnL>
                      <a:noFill/>
                    </a:lnL>
                    <a:lnR>
                      <a:noFill/>
                    </a:lnR>
                    <a:lnT>
                      <a:noFill/>
                    </a:lnT>
                    <a:lnB>
                      <a:noFill/>
                    </a:lnB>
                  </a:tcPr>
                </a:tc>
                <a:tc>
                  <a:txBody>
                    <a:bodyPr/>
                    <a:lstStyle/>
                    <a:p>
                      <a:r>
                        <a:rPr lang="en-US" sz="200"/>
                        <a:t>Cupcake Shop</a:t>
                      </a:r>
                    </a:p>
                  </a:txBody>
                  <a:tcPr marL="10176" marR="10176" marT="5088" marB="5088" anchor="ctr">
                    <a:lnL>
                      <a:noFill/>
                    </a:lnL>
                    <a:lnR>
                      <a:noFill/>
                    </a:lnR>
                    <a:lnT>
                      <a:noFill/>
                    </a:lnT>
                    <a:lnB>
                      <a:noFill/>
                    </a:lnB>
                  </a:tcPr>
                </a:tc>
                <a:tc>
                  <a:txBody>
                    <a:bodyPr/>
                    <a:lstStyle/>
                    <a:p>
                      <a:r>
                        <a:rPr lang="en-US" sz="200"/>
                        <a:t>Dance Studio</a:t>
                      </a:r>
                    </a:p>
                  </a:txBody>
                  <a:tcPr marL="10176" marR="10176" marT="5088" marB="5088" anchor="ctr">
                    <a:lnL>
                      <a:noFill/>
                    </a:lnL>
                    <a:lnR>
                      <a:noFill/>
                    </a:lnR>
                    <a:lnT>
                      <a:noFill/>
                    </a:lnT>
                    <a:lnB>
                      <a:noFill/>
                    </a:lnB>
                  </a:tcPr>
                </a:tc>
                <a:tc>
                  <a:txBody>
                    <a:bodyPr/>
                    <a:lstStyle/>
                    <a:p>
                      <a:r>
                        <a:rPr lang="en-US" sz="200"/>
                        <a:t>Deli / Bodega</a:t>
                      </a:r>
                    </a:p>
                  </a:txBody>
                  <a:tcPr marL="10176" marR="10176" marT="5088" marB="5088" anchor="ctr">
                    <a:lnL>
                      <a:noFill/>
                    </a:lnL>
                    <a:lnR>
                      <a:noFill/>
                    </a:lnR>
                    <a:lnT>
                      <a:noFill/>
                    </a:lnT>
                    <a:lnB>
                      <a:noFill/>
                    </a:lnB>
                  </a:tcPr>
                </a:tc>
                <a:tc>
                  <a:txBody>
                    <a:bodyPr/>
                    <a:lstStyle/>
                    <a:p>
                      <a:r>
                        <a:rPr lang="en-US" sz="200"/>
                        <a:t>Department Store</a:t>
                      </a:r>
                    </a:p>
                  </a:txBody>
                  <a:tcPr marL="10176" marR="10176" marT="5088" marB="5088" anchor="ctr">
                    <a:lnL>
                      <a:noFill/>
                    </a:lnL>
                    <a:lnR>
                      <a:noFill/>
                    </a:lnR>
                    <a:lnT>
                      <a:noFill/>
                    </a:lnT>
                    <a:lnB>
                      <a:noFill/>
                    </a:lnB>
                  </a:tcPr>
                </a:tc>
                <a:tc>
                  <a:txBody>
                    <a:bodyPr/>
                    <a:lstStyle/>
                    <a:p>
                      <a:r>
                        <a:rPr lang="en-US" sz="200"/>
                        <a:t>Design Studio</a:t>
                      </a:r>
                    </a:p>
                  </a:txBody>
                  <a:tcPr marL="10176" marR="10176" marT="5088" marB="5088" anchor="ctr">
                    <a:lnL>
                      <a:noFill/>
                    </a:lnL>
                    <a:lnR>
                      <a:noFill/>
                    </a:lnR>
                    <a:lnT>
                      <a:noFill/>
                    </a:lnT>
                    <a:lnB>
                      <a:noFill/>
                    </a:lnB>
                  </a:tcPr>
                </a:tc>
                <a:tc>
                  <a:txBody>
                    <a:bodyPr/>
                    <a:lstStyle/>
                    <a:p>
                      <a:r>
                        <a:rPr lang="en-US" sz="200"/>
                        <a:t>Dessert Shop</a:t>
                      </a:r>
                    </a:p>
                  </a:txBody>
                  <a:tcPr marL="10176" marR="10176" marT="5088" marB="5088" anchor="ctr">
                    <a:lnL>
                      <a:noFill/>
                    </a:lnL>
                    <a:lnR>
                      <a:noFill/>
                    </a:lnR>
                    <a:lnT>
                      <a:noFill/>
                    </a:lnT>
                    <a:lnB>
                      <a:noFill/>
                    </a:lnB>
                  </a:tcPr>
                </a:tc>
                <a:tc>
                  <a:txBody>
                    <a:bodyPr/>
                    <a:lstStyle/>
                    <a:p>
                      <a:r>
                        <a:rPr lang="en-US" sz="200"/>
                        <a:t>Diner</a:t>
                      </a:r>
                    </a:p>
                  </a:txBody>
                  <a:tcPr marL="10176" marR="10176" marT="5088" marB="5088" anchor="ctr">
                    <a:lnL>
                      <a:noFill/>
                    </a:lnL>
                    <a:lnR>
                      <a:noFill/>
                    </a:lnR>
                    <a:lnT>
                      <a:noFill/>
                    </a:lnT>
                    <a:lnB>
                      <a:noFill/>
                    </a:lnB>
                  </a:tcPr>
                </a:tc>
                <a:tc>
                  <a:txBody>
                    <a:bodyPr/>
                    <a:lstStyle/>
                    <a:p>
                      <a:r>
                        <a:rPr lang="en-US" sz="200"/>
                        <a:t>Discount Store</a:t>
                      </a:r>
                    </a:p>
                  </a:txBody>
                  <a:tcPr marL="10176" marR="10176" marT="5088" marB="5088" anchor="ctr">
                    <a:lnL>
                      <a:noFill/>
                    </a:lnL>
                    <a:lnR>
                      <a:noFill/>
                    </a:lnR>
                    <a:lnT>
                      <a:noFill/>
                    </a:lnT>
                    <a:lnB>
                      <a:noFill/>
                    </a:lnB>
                  </a:tcPr>
                </a:tc>
                <a:tc>
                  <a:txBody>
                    <a:bodyPr/>
                    <a:lstStyle/>
                    <a:p>
                      <a:r>
                        <a:rPr lang="en-US" sz="200"/>
                        <a:t>Dog Run</a:t>
                      </a:r>
                    </a:p>
                  </a:txBody>
                  <a:tcPr marL="10176" marR="10176" marT="5088" marB="5088" anchor="ctr">
                    <a:lnL>
                      <a:noFill/>
                    </a:lnL>
                    <a:lnR>
                      <a:noFill/>
                    </a:lnR>
                    <a:lnT>
                      <a:noFill/>
                    </a:lnT>
                    <a:lnB>
                      <a:noFill/>
                    </a:lnB>
                  </a:tcPr>
                </a:tc>
                <a:tc>
                  <a:txBody>
                    <a:bodyPr/>
                    <a:lstStyle/>
                    <a:p>
                      <a:r>
                        <a:rPr lang="en-US" sz="200"/>
                        <a:t>Doner Restaurant</a:t>
                      </a:r>
                    </a:p>
                  </a:txBody>
                  <a:tcPr marL="10176" marR="10176" marT="5088" marB="5088" anchor="ctr">
                    <a:lnL>
                      <a:noFill/>
                    </a:lnL>
                    <a:lnR>
                      <a:noFill/>
                    </a:lnR>
                    <a:lnT>
                      <a:noFill/>
                    </a:lnT>
                    <a:lnB>
                      <a:noFill/>
                    </a:lnB>
                  </a:tcPr>
                </a:tc>
                <a:tc>
                  <a:txBody>
                    <a:bodyPr/>
                    <a:lstStyle/>
                    <a:p>
                      <a:r>
                        <a:rPr lang="en-US" sz="200"/>
                        <a:t>Dumpling Restaurant</a:t>
                      </a:r>
                    </a:p>
                  </a:txBody>
                  <a:tcPr marL="10176" marR="10176" marT="5088" marB="5088" anchor="ctr">
                    <a:lnL>
                      <a:noFill/>
                    </a:lnL>
                    <a:lnR>
                      <a:noFill/>
                    </a:lnR>
                    <a:lnT>
                      <a:noFill/>
                    </a:lnT>
                    <a:lnB>
                      <a:noFill/>
                    </a:lnB>
                  </a:tcPr>
                </a:tc>
                <a:tc>
                  <a:txBody>
                    <a:bodyPr/>
                    <a:lstStyle/>
                    <a:p>
                      <a:r>
                        <a:rPr lang="en-US" sz="200"/>
                        <a:t>Eastern European Restaurant</a:t>
                      </a:r>
                    </a:p>
                  </a:txBody>
                  <a:tcPr marL="10176" marR="10176" marT="5088" marB="5088" anchor="ctr">
                    <a:lnL>
                      <a:noFill/>
                    </a:lnL>
                    <a:lnR>
                      <a:noFill/>
                    </a:lnR>
                    <a:lnT>
                      <a:noFill/>
                    </a:lnT>
                    <a:lnB>
                      <a:noFill/>
                    </a:lnB>
                  </a:tcPr>
                </a:tc>
                <a:tc>
                  <a:txBody>
                    <a:bodyPr/>
                    <a:lstStyle/>
                    <a:p>
                      <a:r>
                        <a:rPr lang="en-US" sz="200"/>
                        <a:t>Electronics Store</a:t>
                      </a:r>
                    </a:p>
                  </a:txBody>
                  <a:tcPr marL="10176" marR="10176" marT="5088" marB="5088" anchor="ctr">
                    <a:lnL>
                      <a:noFill/>
                    </a:lnL>
                    <a:lnR>
                      <a:noFill/>
                    </a:lnR>
                    <a:lnT>
                      <a:noFill/>
                    </a:lnT>
                    <a:lnB>
                      <a:noFill/>
                    </a:lnB>
                  </a:tcPr>
                </a:tc>
                <a:tc>
                  <a:txBody>
                    <a:bodyPr/>
                    <a:lstStyle/>
                    <a:p>
                      <a:r>
                        <a:rPr lang="en-US" sz="200"/>
                        <a:t>Ethiopian Restaurant</a:t>
                      </a:r>
                    </a:p>
                  </a:txBody>
                  <a:tcPr marL="10176" marR="10176" marT="5088" marB="5088" anchor="ctr">
                    <a:lnL>
                      <a:noFill/>
                    </a:lnL>
                    <a:lnR>
                      <a:noFill/>
                    </a:lnR>
                    <a:lnT>
                      <a:noFill/>
                    </a:lnT>
                    <a:lnB>
                      <a:noFill/>
                    </a:lnB>
                  </a:tcPr>
                </a:tc>
                <a:tc>
                  <a:txBody>
                    <a:bodyPr/>
                    <a:lstStyle/>
                    <a:p>
                      <a:r>
                        <a:rPr lang="en-US" sz="200"/>
                        <a:t>Event Space</a:t>
                      </a:r>
                    </a:p>
                  </a:txBody>
                  <a:tcPr marL="10176" marR="10176" marT="5088" marB="5088" anchor="ctr">
                    <a:lnL>
                      <a:noFill/>
                    </a:lnL>
                    <a:lnR>
                      <a:noFill/>
                    </a:lnR>
                    <a:lnT>
                      <a:noFill/>
                    </a:lnT>
                    <a:lnB>
                      <a:noFill/>
                    </a:lnB>
                  </a:tcPr>
                </a:tc>
                <a:tc>
                  <a:txBody>
                    <a:bodyPr/>
                    <a:lstStyle/>
                    <a:p>
                      <a:r>
                        <a:rPr lang="en-US" sz="200"/>
                        <a:t>Exhibit</a:t>
                      </a:r>
                    </a:p>
                  </a:txBody>
                  <a:tcPr marL="10176" marR="10176" marT="5088" marB="5088" anchor="ctr">
                    <a:lnL>
                      <a:noFill/>
                    </a:lnL>
                    <a:lnR>
                      <a:noFill/>
                    </a:lnR>
                    <a:lnT>
                      <a:noFill/>
                    </a:lnT>
                    <a:lnB>
                      <a:noFill/>
                    </a:lnB>
                  </a:tcPr>
                </a:tc>
                <a:tc>
                  <a:txBody>
                    <a:bodyPr/>
                    <a:lstStyle/>
                    <a:p>
                      <a:r>
                        <a:rPr lang="en-US" sz="200"/>
                        <a:t>Falafel Restaurant</a:t>
                      </a:r>
                    </a:p>
                  </a:txBody>
                  <a:tcPr marL="10176" marR="10176" marT="5088" marB="5088" anchor="ctr">
                    <a:lnL>
                      <a:noFill/>
                    </a:lnL>
                    <a:lnR>
                      <a:noFill/>
                    </a:lnR>
                    <a:lnT>
                      <a:noFill/>
                    </a:lnT>
                    <a:lnB>
                      <a:noFill/>
                    </a:lnB>
                  </a:tcPr>
                </a:tc>
                <a:tc>
                  <a:txBody>
                    <a:bodyPr/>
                    <a:lstStyle/>
                    <a:p>
                      <a:r>
                        <a:rPr lang="en-US" sz="200"/>
                        <a:t>Farm</a:t>
                      </a:r>
                    </a:p>
                  </a:txBody>
                  <a:tcPr marL="10176" marR="10176" marT="5088" marB="5088" anchor="ctr">
                    <a:lnL>
                      <a:noFill/>
                    </a:lnL>
                    <a:lnR>
                      <a:noFill/>
                    </a:lnR>
                    <a:lnT>
                      <a:noFill/>
                    </a:lnT>
                    <a:lnB>
                      <a:noFill/>
                    </a:lnB>
                  </a:tcPr>
                </a:tc>
                <a:tc>
                  <a:txBody>
                    <a:bodyPr/>
                    <a:lstStyle/>
                    <a:p>
                      <a:r>
                        <a:rPr lang="en-US" sz="200"/>
                        <a:t>Farmers Market</a:t>
                      </a:r>
                    </a:p>
                  </a:txBody>
                  <a:tcPr marL="10176" marR="10176" marT="5088" marB="5088" anchor="ctr">
                    <a:lnL>
                      <a:noFill/>
                    </a:lnL>
                    <a:lnR>
                      <a:noFill/>
                    </a:lnR>
                    <a:lnT>
                      <a:noFill/>
                    </a:lnT>
                    <a:lnB>
                      <a:noFill/>
                    </a:lnB>
                  </a:tcPr>
                </a:tc>
                <a:tc>
                  <a:txBody>
                    <a:bodyPr/>
                    <a:lstStyle/>
                    <a:p>
                      <a:r>
                        <a:rPr lang="en-US" sz="200"/>
                        <a:t>Fast Food Restaurant</a:t>
                      </a:r>
                    </a:p>
                  </a:txBody>
                  <a:tcPr marL="10176" marR="10176" marT="5088" marB="5088" anchor="ctr">
                    <a:lnL>
                      <a:noFill/>
                    </a:lnL>
                    <a:lnR>
                      <a:noFill/>
                    </a:lnR>
                    <a:lnT>
                      <a:noFill/>
                    </a:lnT>
                    <a:lnB>
                      <a:noFill/>
                    </a:lnB>
                  </a:tcPr>
                </a:tc>
                <a:tc>
                  <a:txBody>
                    <a:bodyPr/>
                    <a:lstStyle/>
                    <a:p>
                      <a:r>
                        <a:rPr lang="en-US" sz="200"/>
                        <a:t>Filipino Restaurant</a:t>
                      </a:r>
                    </a:p>
                  </a:txBody>
                  <a:tcPr marL="10176" marR="10176" marT="5088" marB="5088" anchor="ctr">
                    <a:lnL>
                      <a:noFill/>
                    </a:lnL>
                    <a:lnR>
                      <a:noFill/>
                    </a:lnR>
                    <a:lnT>
                      <a:noFill/>
                    </a:lnT>
                    <a:lnB>
                      <a:noFill/>
                    </a:lnB>
                  </a:tcPr>
                </a:tc>
                <a:tc>
                  <a:txBody>
                    <a:bodyPr/>
                    <a:lstStyle/>
                    <a:p>
                      <a:r>
                        <a:rPr lang="en-US" sz="200"/>
                        <a:t>Fish &amp; Chips Shop</a:t>
                      </a:r>
                    </a:p>
                  </a:txBody>
                  <a:tcPr marL="10176" marR="10176" marT="5088" marB="5088" anchor="ctr">
                    <a:lnL>
                      <a:noFill/>
                    </a:lnL>
                    <a:lnR>
                      <a:noFill/>
                    </a:lnR>
                    <a:lnT>
                      <a:noFill/>
                    </a:lnT>
                    <a:lnB>
                      <a:noFill/>
                    </a:lnB>
                  </a:tcPr>
                </a:tc>
                <a:tc>
                  <a:txBody>
                    <a:bodyPr/>
                    <a:lstStyle/>
                    <a:p>
                      <a:r>
                        <a:rPr lang="en-US" sz="200"/>
                        <a:t>Fish Market</a:t>
                      </a:r>
                    </a:p>
                  </a:txBody>
                  <a:tcPr marL="10176" marR="10176" marT="5088" marB="5088" anchor="ctr">
                    <a:lnL>
                      <a:noFill/>
                    </a:lnL>
                    <a:lnR>
                      <a:noFill/>
                    </a:lnR>
                    <a:lnT>
                      <a:noFill/>
                    </a:lnT>
                    <a:lnB>
                      <a:noFill/>
                    </a:lnB>
                  </a:tcPr>
                </a:tc>
                <a:tc>
                  <a:txBody>
                    <a:bodyPr/>
                    <a:lstStyle/>
                    <a:p>
                      <a:r>
                        <a:rPr lang="en-US" sz="200"/>
                        <a:t>Food Court</a:t>
                      </a:r>
                    </a:p>
                  </a:txBody>
                  <a:tcPr marL="10176" marR="10176" marT="5088" marB="5088" anchor="ctr">
                    <a:lnL>
                      <a:noFill/>
                    </a:lnL>
                    <a:lnR>
                      <a:noFill/>
                    </a:lnR>
                    <a:lnT>
                      <a:noFill/>
                    </a:lnT>
                    <a:lnB>
                      <a:noFill/>
                    </a:lnB>
                  </a:tcPr>
                </a:tc>
                <a:tc>
                  <a:txBody>
                    <a:bodyPr/>
                    <a:lstStyle/>
                    <a:p>
                      <a:r>
                        <a:rPr lang="en-US" sz="200"/>
                        <a:t>Food Truck</a:t>
                      </a:r>
                    </a:p>
                  </a:txBody>
                  <a:tcPr marL="10176" marR="10176" marT="5088" marB="5088" anchor="ctr">
                    <a:lnL>
                      <a:noFill/>
                    </a:lnL>
                    <a:lnR>
                      <a:noFill/>
                    </a:lnR>
                    <a:lnT>
                      <a:noFill/>
                    </a:lnT>
                    <a:lnB>
                      <a:noFill/>
                    </a:lnB>
                  </a:tcPr>
                </a:tc>
                <a:tc>
                  <a:txBody>
                    <a:bodyPr/>
                    <a:lstStyle/>
                    <a:p>
                      <a:r>
                        <a:rPr lang="en-US" sz="200"/>
                        <a:t>Fountain</a:t>
                      </a:r>
                    </a:p>
                  </a:txBody>
                  <a:tcPr marL="10176" marR="10176" marT="5088" marB="5088" anchor="ctr">
                    <a:lnL>
                      <a:noFill/>
                    </a:lnL>
                    <a:lnR>
                      <a:noFill/>
                    </a:lnR>
                    <a:lnT>
                      <a:noFill/>
                    </a:lnT>
                    <a:lnB>
                      <a:noFill/>
                    </a:lnB>
                  </a:tcPr>
                </a:tc>
                <a:tc>
                  <a:txBody>
                    <a:bodyPr/>
                    <a:lstStyle/>
                    <a:p>
                      <a:r>
                        <a:rPr lang="en-US" sz="200"/>
                        <a:t>French Restaurant</a:t>
                      </a:r>
                    </a:p>
                  </a:txBody>
                  <a:tcPr marL="10176" marR="10176" marT="5088" marB="5088" anchor="ctr">
                    <a:lnL>
                      <a:noFill/>
                    </a:lnL>
                    <a:lnR>
                      <a:noFill/>
                    </a:lnR>
                    <a:lnT>
                      <a:noFill/>
                    </a:lnT>
                    <a:lnB>
                      <a:noFill/>
                    </a:lnB>
                  </a:tcPr>
                </a:tc>
                <a:tc>
                  <a:txBody>
                    <a:bodyPr/>
                    <a:lstStyle/>
                    <a:p>
                      <a:r>
                        <a:rPr lang="en-US" sz="200"/>
                        <a:t>Fried Chicken Joint</a:t>
                      </a:r>
                    </a:p>
                  </a:txBody>
                  <a:tcPr marL="10176" marR="10176" marT="5088" marB="5088" anchor="ctr">
                    <a:lnL>
                      <a:noFill/>
                    </a:lnL>
                    <a:lnR>
                      <a:noFill/>
                    </a:lnR>
                    <a:lnT>
                      <a:noFill/>
                    </a:lnT>
                    <a:lnB>
                      <a:noFill/>
                    </a:lnB>
                  </a:tcPr>
                </a:tc>
                <a:tc>
                  <a:txBody>
                    <a:bodyPr/>
                    <a:lstStyle/>
                    <a:p>
                      <a:r>
                        <a:rPr lang="en-US" sz="200"/>
                        <a:t>Furniture / Home Store</a:t>
                      </a:r>
                    </a:p>
                  </a:txBody>
                  <a:tcPr marL="10176" marR="10176" marT="5088" marB="5088" anchor="ctr">
                    <a:lnL>
                      <a:noFill/>
                    </a:lnL>
                    <a:lnR>
                      <a:noFill/>
                    </a:lnR>
                    <a:lnT>
                      <a:noFill/>
                    </a:lnT>
                    <a:lnB>
                      <a:noFill/>
                    </a:lnB>
                  </a:tcPr>
                </a:tc>
                <a:tc>
                  <a:txBody>
                    <a:bodyPr/>
                    <a:lstStyle/>
                    <a:p>
                      <a:r>
                        <a:rPr lang="en-US" sz="200"/>
                        <a:t>Gaming Cafe</a:t>
                      </a:r>
                    </a:p>
                  </a:txBody>
                  <a:tcPr marL="10176" marR="10176" marT="5088" marB="5088" anchor="ctr">
                    <a:lnL>
                      <a:noFill/>
                    </a:lnL>
                    <a:lnR>
                      <a:noFill/>
                    </a:lnR>
                    <a:lnT>
                      <a:noFill/>
                    </a:lnT>
                    <a:lnB>
                      <a:noFill/>
                    </a:lnB>
                  </a:tcPr>
                </a:tc>
                <a:tc>
                  <a:txBody>
                    <a:bodyPr/>
                    <a:lstStyle/>
                    <a:p>
                      <a:r>
                        <a:rPr lang="en-US" sz="200"/>
                        <a:t>Garden</a:t>
                      </a:r>
                    </a:p>
                  </a:txBody>
                  <a:tcPr marL="10176" marR="10176" marT="5088" marB="5088" anchor="ctr">
                    <a:lnL>
                      <a:noFill/>
                    </a:lnL>
                    <a:lnR>
                      <a:noFill/>
                    </a:lnR>
                    <a:lnT>
                      <a:noFill/>
                    </a:lnT>
                    <a:lnB>
                      <a:noFill/>
                    </a:lnB>
                  </a:tcPr>
                </a:tc>
                <a:tc>
                  <a:txBody>
                    <a:bodyPr/>
                    <a:lstStyle/>
                    <a:p>
                      <a:r>
                        <a:rPr lang="en-US" sz="200"/>
                        <a:t>Gastropub</a:t>
                      </a:r>
                    </a:p>
                  </a:txBody>
                  <a:tcPr marL="10176" marR="10176" marT="5088" marB="5088" anchor="ctr">
                    <a:lnL>
                      <a:noFill/>
                    </a:lnL>
                    <a:lnR>
                      <a:noFill/>
                    </a:lnR>
                    <a:lnT>
                      <a:noFill/>
                    </a:lnT>
                    <a:lnB>
                      <a:noFill/>
                    </a:lnB>
                  </a:tcPr>
                </a:tc>
                <a:tc>
                  <a:txBody>
                    <a:bodyPr/>
                    <a:lstStyle/>
                    <a:p>
                      <a:r>
                        <a:rPr lang="en-US" sz="200"/>
                        <a:t>Gay Bar</a:t>
                      </a:r>
                    </a:p>
                  </a:txBody>
                  <a:tcPr marL="10176" marR="10176" marT="5088" marB="5088" anchor="ctr">
                    <a:lnL>
                      <a:noFill/>
                    </a:lnL>
                    <a:lnR>
                      <a:noFill/>
                    </a:lnR>
                    <a:lnT>
                      <a:noFill/>
                    </a:lnT>
                    <a:lnB>
                      <a:noFill/>
                    </a:lnB>
                  </a:tcPr>
                </a:tc>
                <a:tc>
                  <a:txBody>
                    <a:bodyPr/>
                    <a:lstStyle/>
                    <a:p>
                      <a:r>
                        <a:rPr lang="en-US" sz="200"/>
                        <a:t>General Entertainment</a:t>
                      </a:r>
                    </a:p>
                  </a:txBody>
                  <a:tcPr marL="10176" marR="10176" marT="5088" marB="5088" anchor="ctr">
                    <a:lnL>
                      <a:noFill/>
                    </a:lnL>
                    <a:lnR>
                      <a:noFill/>
                    </a:lnR>
                    <a:lnT>
                      <a:noFill/>
                    </a:lnT>
                    <a:lnB>
                      <a:noFill/>
                    </a:lnB>
                  </a:tcPr>
                </a:tc>
                <a:tc>
                  <a:txBody>
                    <a:bodyPr/>
                    <a:lstStyle/>
                    <a:p>
                      <a:r>
                        <a:rPr lang="en-US" sz="200"/>
                        <a:t>German Restaurant</a:t>
                      </a:r>
                    </a:p>
                  </a:txBody>
                  <a:tcPr marL="10176" marR="10176" marT="5088" marB="5088" anchor="ctr">
                    <a:lnL>
                      <a:noFill/>
                    </a:lnL>
                    <a:lnR>
                      <a:noFill/>
                    </a:lnR>
                    <a:lnT>
                      <a:noFill/>
                    </a:lnT>
                    <a:lnB>
                      <a:noFill/>
                    </a:lnB>
                  </a:tcPr>
                </a:tc>
                <a:tc>
                  <a:txBody>
                    <a:bodyPr/>
                    <a:lstStyle/>
                    <a:p>
                      <a:r>
                        <a:rPr lang="en-US" sz="200"/>
                        <a:t>Gift Shop</a:t>
                      </a:r>
                    </a:p>
                  </a:txBody>
                  <a:tcPr marL="10176" marR="10176" marT="5088" marB="5088" anchor="ctr">
                    <a:lnL>
                      <a:noFill/>
                    </a:lnL>
                    <a:lnR>
                      <a:noFill/>
                    </a:lnR>
                    <a:lnT>
                      <a:noFill/>
                    </a:lnT>
                    <a:lnB>
                      <a:noFill/>
                    </a:lnB>
                  </a:tcPr>
                </a:tc>
                <a:tc>
                  <a:txBody>
                    <a:bodyPr/>
                    <a:lstStyle/>
                    <a:p>
                      <a:r>
                        <a:rPr lang="en-US" sz="200"/>
                        <a:t>Gluten-free Restaurant</a:t>
                      </a:r>
                    </a:p>
                  </a:txBody>
                  <a:tcPr marL="10176" marR="10176" marT="5088" marB="5088" anchor="ctr">
                    <a:lnL>
                      <a:noFill/>
                    </a:lnL>
                    <a:lnR>
                      <a:noFill/>
                    </a:lnR>
                    <a:lnT>
                      <a:noFill/>
                    </a:lnT>
                    <a:lnB>
                      <a:noFill/>
                    </a:lnB>
                  </a:tcPr>
                </a:tc>
                <a:tc>
                  <a:txBody>
                    <a:bodyPr/>
                    <a:lstStyle/>
                    <a:p>
                      <a:r>
                        <a:rPr lang="en-US" sz="200"/>
                        <a:t>Gourmet Shop</a:t>
                      </a:r>
                    </a:p>
                  </a:txBody>
                  <a:tcPr marL="10176" marR="10176" marT="5088" marB="5088" anchor="ctr">
                    <a:lnL>
                      <a:noFill/>
                    </a:lnL>
                    <a:lnR>
                      <a:noFill/>
                    </a:lnR>
                    <a:lnT>
                      <a:noFill/>
                    </a:lnT>
                    <a:lnB>
                      <a:noFill/>
                    </a:lnB>
                  </a:tcPr>
                </a:tc>
                <a:tc>
                  <a:txBody>
                    <a:bodyPr/>
                    <a:lstStyle/>
                    <a:p>
                      <a:r>
                        <a:rPr lang="en-US" sz="200"/>
                        <a:t>Greek Restaurant</a:t>
                      </a:r>
                    </a:p>
                  </a:txBody>
                  <a:tcPr marL="10176" marR="10176" marT="5088" marB="5088" anchor="ctr">
                    <a:lnL>
                      <a:noFill/>
                    </a:lnL>
                    <a:lnR>
                      <a:noFill/>
                    </a:lnR>
                    <a:lnT>
                      <a:noFill/>
                    </a:lnT>
                    <a:lnB>
                      <a:noFill/>
                    </a:lnB>
                  </a:tcPr>
                </a:tc>
                <a:tc>
                  <a:txBody>
                    <a:bodyPr/>
                    <a:lstStyle/>
                    <a:p>
                      <a:r>
                        <a:rPr lang="en-US" sz="200"/>
                        <a:t>Grocery Store</a:t>
                      </a:r>
                    </a:p>
                  </a:txBody>
                  <a:tcPr marL="10176" marR="10176" marT="5088" marB="5088" anchor="ctr">
                    <a:lnL>
                      <a:noFill/>
                    </a:lnL>
                    <a:lnR>
                      <a:noFill/>
                    </a:lnR>
                    <a:lnT>
                      <a:noFill/>
                    </a:lnT>
                    <a:lnB>
                      <a:noFill/>
                    </a:lnB>
                  </a:tcPr>
                </a:tc>
                <a:tc>
                  <a:txBody>
                    <a:bodyPr/>
                    <a:lstStyle/>
                    <a:p>
                      <a:r>
                        <a:rPr lang="en-US" sz="200"/>
                        <a:t>Gym</a:t>
                      </a:r>
                    </a:p>
                  </a:txBody>
                  <a:tcPr marL="10176" marR="10176" marT="5088" marB="5088" anchor="ctr">
                    <a:lnL>
                      <a:noFill/>
                    </a:lnL>
                    <a:lnR>
                      <a:noFill/>
                    </a:lnR>
                    <a:lnT>
                      <a:noFill/>
                    </a:lnT>
                    <a:lnB>
                      <a:noFill/>
                    </a:lnB>
                  </a:tcPr>
                </a:tc>
                <a:tc>
                  <a:txBody>
                    <a:bodyPr/>
                    <a:lstStyle/>
                    <a:p>
                      <a:r>
                        <a:rPr lang="en-US" sz="200"/>
                        <a:t>Gym / Fitness Center</a:t>
                      </a:r>
                    </a:p>
                  </a:txBody>
                  <a:tcPr marL="10176" marR="10176" marT="5088" marB="5088" anchor="ctr">
                    <a:lnL>
                      <a:noFill/>
                    </a:lnL>
                    <a:lnR>
                      <a:noFill/>
                    </a:lnR>
                    <a:lnT>
                      <a:noFill/>
                    </a:lnT>
                    <a:lnB>
                      <a:noFill/>
                    </a:lnB>
                  </a:tcPr>
                </a:tc>
                <a:tc>
                  <a:txBody>
                    <a:bodyPr/>
                    <a:lstStyle/>
                    <a:p>
                      <a:r>
                        <a:rPr lang="en-US" sz="200"/>
                        <a:t>Harbor / Marina</a:t>
                      </a:r>
                    </a:p>
                  </a:txBody>
                  <a:tcPr marL="10176" marR="10176" marT="5088" marB="5088" anchor="ctr">
                    <a:lnL>
                      <a:noFill/>
                    </a:lnL>
                    <a:lnR>
                      <a:noFill/>
                    </a:lnR>
                    <a:lnT>
                      <a:noFill/>
                    </a:lnT>
                    <a:lnB>
                      <a:noFill/>
                    </a:lnB>
                  </a:tcPr>
                </a:tc>
                <a:tc>
                  <a:txBody>
                    <a:bodyPr/>
                    <a:lstStyle/>
                    <a:p>
                      <a:r>
                        <a:rPr lang="en-US" sz="200"/>
                        <a:t>Health &amp; Beauty Service</a:t>
                      </a:r>
                    </a:p>
                  </a:txBody>
                  <a:tcPr marL="10176" marR="10176" marT="5088" marB="5088" anchor="ctr">
                    <a:lnL>
                      <a:noFill/>
                    </a:lnL>
                    <a:lnR>
                      <a:noFill/>
                    </a:lnR>
                    <a:lnT>
                      <a:noFill/>
                    </a:lnT>
                    <a:lnB>
                      <a:noFill/>
                    </a:lnB>
                  </a:tcPr>
                </a:tc>
                <a:tc>
                  <a:txBody>
                    <a:bodyPr/>
                    <a:lstStyle/>
                    <a:p>
                      <a:r>
                        <a:rPr lang="en-US" sz="200"/>
                        <a:t>Health Food Store</a:t>
                      </a:r>
                    </a:p>
                  </a:txBody>
                  <a:tcPr marL="10176" marR="10176" marT="5088" marB="5088" anchor="ctr">
                    <a:lnL>
                      <a:noFill/>
                    </a:lnL>
                    <a:lnR>
                      <a:noFill/>
                    </a:lnR>
                    <a:lnT>
                      <a:noFill/>
                    </a:lnT>
                    <a:lnB>
                      <a:noFill/>
                    </a:lnB>
                  </a:tcPr>
                </a:tc>
                <a:tc>
                  <a:txBody>
                    <a:bodyPr/>
                    <a:lstStyle/>
                    <a:p>
                      <a:r>
                        <a:rPr lang="en-US" sz="200"/>
                        <a:t>Historic Site</a:t>
                      </a:r>
                    </a:p>
                  </a:txBody>
                  <a:tcPr marL="10176" marR="10176" marT="5088" marB="5088" anchor="ctr">
                    <a:lnL>
                      <a:noFill/>
                    </a:lnL>
                    <a:lnR>
                      <a:noFill/>
                    </a:lnR>
                    <a:lnT>
                      <a:noFill/>
                    </a:lnT>
                    <a:lnB>
                      <a:noFill/>
                    </a:lnB>
                  </a:tcPr>
                </a:tc>
                <a:tc>
                  <a:txBody>
                    <a:bodyPr/>
                    <a:lstStyle/>
                    <a:p>
                      <a:r>
                        <a:rPr lang="en-US" sz="200"/>
                        <a:t>History Museum</a:t>
                      </a:r>
                    </a:p>
                  </a:txBody>
                  <a:tcPr marL="10176" marR="10176" marT="5088" marB="5088" anchor="ctr">
                    <a:lnL>
                      <a:noFill/>
                    </a:lnL>
                    <a:lnR>
                      <a:noFill/>
                    </a:lnR>
                    <a:lnT>
                      <a:noFill/>
                    </a:lnT>
                    <a:lnB>
                      <a:noFill/>
                    </a:lnB>
                  </a:tcPr>
                </a:tc>
                <a:tc>
                  <a:txBody>
                    <a:bodyPr/>
                    <a:lstStyle/>
                    <a:p>
                      <a:r>
                        <a:rPr lang="en-US" sz="200"/>
                        <a:t>Hobby Shop</a:t>
                      </a:r>
                    </a:p>
                  </a:txBody>
                  <a:tcPr marL="10176" marR="10176" marT="5088" marB="5088" anchor="ctr">
                    <a:lnL>
                      <a:noFill/>
                    </a:lnL>
                    <a:lnR>
                      <a:noFill/>
                    </a:lnR>
                    <a:lnT>
                      <a:noFill/>
                    </a:lnT>
                    <a:lnB>
                      <a:noFill/>
                    </a:lnB>
                  </a:tcPr>
                </a:tc>
                <a:tc>
                  <a:txBody>
                    <a:bodyPr/>
                    <a:lstStyle/>
                    <a:p>
                      <a:r>
                        <a:rPr lang="en-US" sz="200"/>
                        <a:t>Hostel</a:t>
                      </a:r>
                    </a:p>
                  </a:txBody>
                  <a:tcPr marL="10176" marR="10176" marT="5088" marB="5088" anchor="ctr">
                    <a:lnL>
                      <a:noFill/>
                    </a:lnL>
                    <a:lnR>
                      <a:noFill/>
                    </a:lnR>
                    <a:lnT>
                      <a:noFill/>
                    </a:lnT>
                    <a:lnB>
                      <a:noFill/>
                    </a:lnB>
                  </a:tcPr>
                </a:tc>
                <a:tc>
                  <a:txBody>
                    <a:bodyPr/>
                    <a:lstStyle/>
                    <a:p>
                      <a:r>
                        <a:rPr lang="en-US" sz="200"/>
                        <a:t>Hot Dog Joint</a:t>
                      </a:r>
                    </a:p>
                  </a:txBody>
                  <a:tcPr marL="10176" marR="10176" marT="5088" marB="5088" anchor="ctr">
                    <a:lnL>
                      <a:noFill/>
                    </a:lnL>
                    <a:lnR>
                      <a:noFill/>
                    </a:lnR>
                    <a:lnT>
                      <a:noFill/>
                    </a:lnT>
                    <a:lnB>
                      <a:noFill/>
                    </a:lnB>
                  </a:tcPr>
                </a:tc>
                <a:tc>
                  <a:txBody>
                    <a:bodyPr/>
                    <a:lstStyle/>
                    <a:p>
                      <a:r>
                        <a:rPr lang="en-US" sz="200"/>
                        <a:t>Hotel</a:t>
                      </a:r>
                    </a:p>
                  </a:txBody>
                  <a:tcPr marL="10176" marR="10176" marT="5088" marB="5088" anchor="ctr">
                    <a:lnL>
                      <a:noFill/>
                    </a:lnL>
                    <a:lnR>
                      <a:noFill/>
                    </a:lnR>
                    <a:lnT>
                      <a:noFill/>
                    </a:lnT>
                    <a:lnB>
                      <a:noFill/>
                    </a:lnB>
                  </a:tcPr>
                </a:tc>
                <a:tc>
                  <a:txBody>
                    <a:bodyPr/>
                    <a:lstStyle/>
                    <a:p>
                      <a:r>
                        <a:rPr lang="en-US" sz="200"/>
                        <a:t>Hotel Bar</a:t>
                      </a:r>
                    </a:p>
                  </a:txBody>
                  <a:tcPr marL="10176" marR="10176" marT="5088" marB="5088" anchor="ctr">
                    <a:lnL>
                      <a:noFill/>
                    </a:lnL>
                    <a:lnR>
                      <a:noFill/>
                    </a:lnR>
                    <a:lnT>
                      <a:noFill/>
                    </a:lnT>
                    <a:lnB>
                      <a:noFill/>
                    </a:lnB>
                  </a:tcPr>
                </a:tc>
                <a:tc>
                  <a:txBody>
                    <a:bodyPr/>
                    <a:lstStyle/>
                    <a:p>
                      <a:r>
                        <a:rPr lang="en-US" sz="200"/>
                        <a:t>Ice Cream Shop</a:t>
                      </a:r>
                    </a:p>
                  </a:txBody>
                  <a:tcPr marL="10176" marR="10176" marT="5088" marB="5088" anchor="ctr">
                    <a:lnL>
                      <a:noFill/>
                    </a:lnL>
                    <a:lnR>
                      <a:noFill/>
                    </a:lnR>
                    <a:lnT>
                      <a:noFill/>
                    </a:lnT>
                    <a:lnB>
                      <a:noFill/>
                    </a:lnB>
                  </a:tcPr>
                </a:tc>
                <a:tc>
                  <a:txBody>
                    <a:bodyPr/>
                    <a:lstStyle/>
                    <a:p>
                      <a:r>
                        <a:rPr lang="en-US" sz="200"/>
                        <a:t>Indian Restaurant</a:t>
                      </a:r>
                    </a:p>
                  </a:txBody>
                  <a:tcPr marL="10176" marR="10176" marT="5088" marB="5088" anchor="ctr">
                    <a:lnL>
                      <a:noFill/>
                    </a:lnL>
                    <a:lnR>
                      <a:noFill/>
                    </a:lnR>
                    <a:lnT>
                      <a:noFill/>
                    </a:lnT>
                    <a:lnB>
                      <a:noFill/>
                    </a:lnB>
                  </a:tcPr>
                </a:tc>
                <a:tc>
                  <a:txBody>
                    <a:bodyPr/>
                    <a:lstStyle/>
                    <a:p>
                      <a:r>
                        <a:rPr lang="en-US" sz="200"/>
                        <a:t>Indie Movie Theater</a:t>
                      </a:r>
                    </a:p>
                  </a:txBody>
                  <a:tcPr marL="10176" marR="10176" marT="5088" marB="5088" anchor="ctr">
                    <a:lnL>
                      <a:noFill/>
                    </a:lnL>
                    <a:lnR>
                      <a:noFill/>
                    </a:lnR>
                    <a:lnT>
                      <a:noFill/>
                    </a:lnT>
                    <a:lnB>
                      <a:noFill/>
                    </a:lnB>
                  </a:tcPr>
                </a:tc>
                <a:tc>
                  <a:txBody>
                    <a:bodyPr/>
                    <a:lstStyle/>
                    <a:p>
                      <a:r>
                        <a:rPr lang="en-US" sz="200"/>
                        <a:t>Irish Pub</a:t>
                      </a:r>
                    </a:p>
                  </a:txBody>
                  <a:tcPr marL="10176" marR="10176" marT="5088" marB="5088" anchor="ctr">
                    <a:lnL>
                      <a:noFill/>
                    </a:lnL>
                    <a:lnR>
                      <a:noFill/>
                    </a:lnR>
                    <a:lnT>
                      <a:noFill/>
                    </a:lnT>
                    <a:lnB>
                      <a:noFill/>
                    </a:lnB>
                  </a:tcPr>
                </a:tc>
                <a:tc>
                  <a:txBody>
                    <a:bodyPr/>
                    <a:lstStyle/>
                    <a:p>
                      <a:r>
                        <a:rPr lang="en-US" sz="200"/>
                        <a:t>Italian Restaurant</a:t>
                      </a:r>
                    </a:p>
                  </a:txBody>
                  <a:tcPr marL="10176" marR="10176" marT="5088" marB="5088" anchor="ctr">
                    <a:lnL>
                      <a:noFill/>
                    </a:lnL>
                    <a:lnR>
                      <a:noFill/>
                    </a:lnR>
                    <a:lnT>
                      <a:noFill/>
                    </a:lnT>
                    <a:lnB>
                      <a:noFill/>
                    </a:lnB>
                  </a:tcPr>
                </a:tc>
                <a:tc>
                  <a:txBody>
                    <a:bodyPr/>
                    <a:lstStyle/>
                    <a:p>
                      <a:r>
                        <a:rPr lang="en-US" sz="200"/>
                        <a:t>Japanese Restaurant</a:t>
                      </a:r>
                    </a:p>
                  </a:txBody>
                  <a:tcPr marL="10176" marR="10176" marT="5088" marB="5088" anchor="ctr">
                    <a:lnL>
                      <a:noFill/>
                    </a:lnL>
                    <a:lnR>
                      <a:noFill/>
                    </a:lnR>
                    <a:lnT>
                      <a:noFill/>
                    </a:lnT>
                    <a:lnB>
                      <a:noFill/>
                    </a:lnB>
                  </a:tcPr>
                </a:tc>
                <a:tc>
                  <a:txBody>
                    <a:bodyPr/>
                    <a:lstStyle/>
                    <a:p>
                      <a:r>
                        <a:rPr lang="en-US" sz="200"/>
                        <a:t>Jazz Club</a:t>
                      </a:r>
                    </a:p>
                  </a:txBody>
                  <a:tcPr marL="10176" marR="10176" marT="5088" marB="5088" anchor="ctr">
                    <a:lnL>
                      <a:noFill/>
                    </a:lnL>
                    <a:lnR>
                      <a:noFill/>
                    </a:lnR>
                    <a:lnT>
                      <a:noFill/>
                    </a:lnT>
                    <a:lnB>
                      <a:noFill/>
                    </a:lnB>
                  </a:tcPr>
                </a:tc>
                <a:tc>
                  <a:txBody>
                    <a:bodyPr/>
                    <a:lstStyle/>
                    <a:p>
                      <a:r>
                        <a:rPr lang="en-US" sz="200"/>
                        <a:t>Jewelry Store</a:t>
                      </a:r>
                    </a:p>
                  </a:txBody>
                  <a:tcPr marL="10176" marR="10176" marT="5088" marB="5088" anchor="ctr">
                    <a:lnL>
                      <a:noFill/>
                    </a:lnL>
                    <a:lnR>
                      <a:noFill/>
                    </a:lnR>
                    <a:lnT>
                      <a:noFill/>
                    </a:lnT>
                    <a:lnB>
                      <a:noFill/>
                    </a:lnB>
                  </a:tcPr>
                </a:tc>
                <a:tc>
                  <a:txBody>
                    <a:bodyPr/>
                    <a:lstStyle/>
                    <a:p>
                      <a:r>
                        <a:rPr lang="en-US" sz="200"/>
                        <a:t>Jewish Restaurant</a:t>
                      </a:r>
                    </a:p>
                  </a:txBody>
                  <a:tcPr marL="10176" marR="10176" marT="5088" marB="5088" anchor="ctr">
                    <a:lnL>
                      <a:noFill/>
                    </a:lnL>
                    <a:lnR>
                      <a:noFill/>
                    </a:lnR>
                    <a:lnT>
                      <a:noFill/>
                    </a:lnT>
                    <a:lnB>
                      <a:noFill/>
                    </a:lnB>
                  </a:tcPr>
                </a:tc>
                <a:tc>
                  <a:txBody>
                    <a:bodyPr/>
                    <a:lstStyle/>
                    <a:p>
                      <a:r>
                        <a:rPr lang="en-US" sz="200"/>
                        <a:t>Juice Bar</a:t>
                      </a:r>
                    </a:p>
                  </a:txBody>
                  <a:tcPr marL="10176" marR="10176" marT="5088" marB="5088" anchor="ctr">
                    <a:lnL>
                      <a:noFill/>
                    </a:lnL>
                    <a:lnR>
                      <a:noFill/>
                    </a:lnR>
                    <a:lnT>
                      <a:noFill/>
                    </a:lnT>
                    <a:lnB>
                      <a:noFill/>
                    </a:lnB>
                  </a:tcPr>
                </a:tc>
                <a:tc>
                  <a:txBody>
                    <a:bodyPr/>
                    <a:lstStyle/>
                    <a:p>
                      <a:r>
                        <a:rPr lang="en-US" sz="200"/>
                        <a:t>Karaoke Bar</a:t>
                      </a:r>
                    </a:p>
                  </a:txBody>
                  <a:tcPr marL="10176" marR="10176" marT="5088" marB="5088" anchor="ctr">
                    <a:lnL>
                      <a:noFill/>
                    </a:lnL>
                    <a:lnR>
                      <a:noFill/>
                    </a:lnR>
                    <a:lnT>
                      <a:noFill/>
                    </a:lnT>
                    <a:lnB>
                      <a:noFill/>
                    </a:lnB>
                  </a:tcPr>
                </a:tc>
                <a:tc>
                  <a:txBody>
                    <a:bodyPr/>
                    <a:lstStyle/>
                    <a:p>
                      <a:r>
                        <a:rPr lang="en-US" sz="200"/>
                        <a:t>Korean Restaurant</a:t>
                      </a:r>
                    </a:p>
                  </a:txBody>
                  <a:tcPr marL="10176" marR="10176" marT="5088" marB="5088" anchor="ctr">
                    <a:lnL>
                      <a:noFill/>
                    </a:lnL>
                    <a:lnR>
                      <a:noFill/>
                    </a:lnR>
                    <a:lnT>
                      <a:noFill/>
                    </a:lnT>
                    <a:lnB>
                      <a:noFill/>
                    </a:lnB>
                  </a:tcPr>
                </a:tc>
                <a:tc>
                  <a:txBody>
                    <a:bodyPr/>
                    <a:lstStyle/>
                    <a:p>
                      <a:r>
                        <a:rPr lang="en-US" sz="200"/>
                        <a:t>Lake</a:t>
                      </a:r>
                    </a:p>
                  </a:txBody>
                  <a:tcPr marL="10176" marR="10176" marT="5088" marB="5088" anchor="ctr">
                    <a:lnL>
                      <a:noFill/>
                    </a:lnL>
                    <a:lnR>
                      <a:noFill/>
                    </a:lnR>
                    <a:lnT>
                      <a:noFill/>
                    </a:lnT>
                    <a:lnB>
                      <a:noFill/>
                    </a:lnB>
                  </a:tcPr>
                </a:tc>
                <a:tc>
                  <a:txBody>
                    <a:bodyPr/>
                    <a:lstStyle/>
                    <a:p>
                      <a:r>
                        <a:rPr lang="en-US" sz="200"/>
                        <a:t>Latin American Restaurant</a:t>
                      </a:r>
                    </a:p>
                  </a:txBody>
                  <a:tcPr marL="10176" marR="10176" marT="5088" marB="5088" anchor="ctr">
                    <a:lnL>
                      <a:noFill/>
                    </a:lnL>
                    <a:lnR>
                      <a:noFill/>
                    </a:lnR>
                    <a:lnT>
                      <a:noFill/>
                    </a:lnT>
                    <a:lnB>
                      <a:noFill/>
                    </a:lnB>
                  </a:tcPr>
                </a:tc>
                <a:tc>
                  <a:txBody>
                    <a:bodyPr/>
                    <a:lstStyle/>
                    <a:p>
                      <a:r>
                        <a:rPr lang="en-US" sz="200"/>
                        <a:t>Library</a:t>
                      </a:r>
                    </a:p>
                  </a:txBody>
                  <a:tcPr marL="10176" marR="10176" marT="5088" marB="5088" anchor="ctr">
                    <a:lnL>
                      <a:noFill/>
                    </a:lnL>
                    <a:lnR>
                      <a:noFill/>
                    </a:lnR>
                    <a:lnT>
                      <a:noFill/>
                    </a:lnT>
                    <a:lnB>
                      <a:noFill/>
                    </a:lnB>
                  </a:tcPr>
                </a:tc>
                <a:tc>
                  <a:txBody>
                    <a:bodyPr/>
                    <a:lstStyle/>
                    <a:p>
                      <a:r>
                        <a:rPr lang="en-US" sz="200"/>
                        <a:t>Liquor Store</a:t>
                      </a:r>
                    </a:p>
                  </a:txBody>
                  <a:tcPr marL="10176" marR="10176" marT="5088" marB="5088" anchor="ctr">
                    <a:lnL>
                      <a:noFill/>
                    </a:lnL>
                    <a:lnR>
                      <a:noFill/>
                    </a:lnR>
                    <a:lnT>
                      <a:noFill/>
                    </a:lnT>
                    <a:lnB>
                      <a:noFill/>
                    </a:lnB>
                  </a:tcPr>
                </a:tc>
                <a:tc>
                  <a:txBody>
                    <a:bodyPr/>
                    <a:lstStyle/>
                    <a:p>
                      <a:r>
                        <a:rPr lang="en-US" sz="200"/>
                        <a:t>Lounge</a:t>
                      </a:r>
                    </a:p>
                  </a:txBody>
                  <a:tcPr marL="10176" marR="10176" marT="5088" marB="5088" anchor="ctr">
                    <a:lnL>
                      <a:noFill/>
                    </a:lnL>
                    <a:lnR>
                      <a:noFill/>
                    </a:lnR>
                    <a:lnT>
                      <a:noFill/>
                    </a:lnT>
                    <a:lnB>
                      <a:noFill/>
                    </a:lnB>
                  </a:tcPr>
                </a:tc>
                <a:tc>
                  <a:txBody>
                    <a:bodyPr/>
                    <a:lstStyle/>
                    <a:p>
                      <a:r>
                        <a:rPr lang="en-US" sz="200"/>
                        <a:t>Martial Arts Dojo</a:t>
                      </a:r>
                    </a:p>
                  </a:txBody>
                  <a:tcPr marL="10176" marR="10176" marT="5088" marB="5088" anchor="ctr">
                    <a:lnL>
                      <a:noFill/>
                    </a:lnL>
                    <a:lnR>
                      <a:noFill/>
                    </a:lnR>
                    <a:lnT>
                      <a:noFill/>
                    </a:lnT>
                    <a:lnB>
                      <a:noFill/>
                    </a:lnB>
                  </a:tcPr>
                </a:tc>
                <a:tc>
                  <a:txBody>
                    <a:bodyPr/>
                    <a:lstStyle/>
                    <a:p>
                      <a:r>
                        <a:rPr lang="en-US" sz="200"/>
                        <a:t>Mediterranean Restaurant</a:t>
                      </a:r>
                    </a:p>
                  </a:txBody>
                  <a:tcPr marL="10176" marR="10176" marT="5088" marB="5088" anchor="ctr">
                    <a:lnL>
                      <a:noFill/>
                    </a:lnL>
                    <a:lnR>
                      <a:noFill/>
                    </a:lnR>
                    <a:lnT>
                      <a:noFill/>
                    </a:lnT>
                    <a:lnB>
                      <a:noFill/>
                    </a:lnB>
                  </a:tcPr>
                </a:tc>
                <a:tc>
                  <a:txBody>
                    <a:bodyPr/>
                    <a:lstStyle/>
                    <a:p>
                      <a:r>
                        <a:rPr lang="en-US" sz="200"/>
                        <a:t>Men's Store</a:t>
                      </a:r>
                    </a:p>
                  </a:txBody>
                  <a:tcPr marL="10176" marR="10176" marT="5088" marB="5088" anchor="ctr">
                    <a:lnL>
                      <a:noFill/>
                    </a:lnL>
                    <a:lnR>
                      <a:noFill/>
                    </a:lnR>
                    <a:lnT>
                      <a:noFill/>
                    </a:lnT>
                    <a:lnB>
                      <a:noFill/>
                    </a:lnB>
                  </a:tcPr>
                </a:tc>
                <a:tc>
                  <a:txBody>
                    <a:bodyPr/>
                    <a:lstStyle/>
                    <a:p>
                      <a:r>
                        <a:rPr lang="en-US" sz="200"/>
                        <a:t>Metro Station</a:t>
                      </a:r>
                    </a:p>
                  </a:txBody>
                  <a:tcPr marL="10176" marR="10176" marT="5088" marB="5088" anchor="ctr">
                    <a:lnL>
                      <a:noFill/>
                    </a:lnL>
                    <a:lnR>
                      <a:noFill/>
                    </a:lnR>
                    <a:lnT>
                      <a:noFill/>
                    </a:lnT>
                    <a:lnB>
                      <a:noFill/>
                    </a:lnB>
                  </a:tcPr>
                </a:tc>
                <a:tc>
                  <a:txBody>
                    <a:bodyPr/>
                    <a:lstStyle/>
                    <a:p>
                      <a:r>
                        <a:rPr lang="en-US" sz="200"/>
                        <a:t>Mexican Restaurant</a:t>
                      </a:r>
                    </a:p>
                  </a:txBody>
                  <a:tcPr marL="10176" marR="10176" marT="5088" marB="5088" anchor="ctr">
                    <a:lnL>
                      <a:noFill/>
                    </a:lnL>
                    <a:lnR>
                      <a:noFill/>
                    </a:lnR>
                    <a:lnT>
                      <a:noFill/>
                    </a:lnT>
                    <a:lnB>
                      <a:noFill/>
                    </a:lnB>
                  </a:tcPr>
                </a:tc>
                <a:tc>
                  <a:txBody>
                    <a:bodyPr/>
                    <a:lstStyle/>
                    <a:p>
                      <a:r>
                        <a:rPr lang="en-US" sz="200"/>
                        <a:t>Middle Eastern Restaurant</a:t>
                      </a:r>
                    </a:p>
                  </a:txBody>
                  <a:tcPr marL="10176" marR="10176" marT="5088" marB="5088" anchor="ctr">
                    <a:lnL>
                      <a:noFill/>
                    </a:lnL>
                    <a:lnR>
                      <a:noFill/>
                    </a:lnR>
                    <a:lnT>
                      <a:noFill/>
                    </a:lnT>
                    <a:lnB>
                      <a:noFill/>
                    </a:lnB>
                  </a:tcPr>
                </a:tc>
                <a:tc>
                  <a:txBody>
                    <a:bodyPr/>
                    <a:lstStyle/>
                    <a:p>
                      <a:r>
                        <a:rPr lang="en-US" sz="200"/>
                        <a:t>Miscellaneous Shop</a:t>
                      </a:r>
                    </a:p>
                  </a:txBody>
                  <a:tcPr marL="10176" marR="10176" marT="5088" marB="5088" anchor="ctr">
                    <a:lnL>
                      <a:noFill/>
                    </a:lnL>
                    <a:lnR>
                      <a:noFill/>
                    </a:lnR>
                    <a:lnT>
                      <a:noFill/>
                    </a:lnT>
                    <a:lnB>
                      <a:noFill/>
                    </a:lnB>
                  </a:tcPr>
                </a:tc>
                <a:tc>
                  <a:txBody>
                    <a:bodyPr/>
                    <a:lstStyle/>
                    <a:p>
                      <a:r>
                        <a:rPr lang="en-US" sz="200"/>
                        <a:t>Monument / Landmark</a:t>
                      </a:r>
                    </a:p>
                  </a:txBody>
                  <a:tcPr marL="10176" marR="10176" marT="5088" marB="5088" anchor="ctr">
                    <a:lnL>
                      <a:noFill/>
                    </a:lnL>
                    <a:lnR>
                      <a:noFill/>
                    </a:lnR>
                    <a:lnT>
                      <a:noFill/>
                    </a:lnT>
                    <a:lnB>
                      <a:noFill/>
                    </a:lnB>
                  </a:tcPr>
                </a:tc>
                <a:tc>
                  <a:txBody>
                    <a:bodyPr/>
                    <a:lstStyle/>
                    <a:p>
                      <a:r>
                        <a:rPr lang="en-US" sz="200"/>
                        <a:t>Movie Theater</a:t>
                      </a:r>
                    </a:p>
                  </a:txBody>
                  <a:tcPr marL="10176" marR="10176" marT="5088" marB="5088" anchor="ctr">
                    <a:lnL>
                      <a:noFill/>
                    </a:lnL>
                    <a:lnR>
                      <a:noFill/>
                    </a:lnR>
                    <a:lnT>
                      <a:noFill/>
                    </a:lnT>
                    <a:lnB>
                      <a:noFill/>
                    </a:lnB>
                  </a:tcPr>
                </a:tc>
                <a:tc>
                  <a:txBody>
                    <a:bodyPr/>
                    <a:lstStyle/>
                    <a:p>
                      <a:r>
                        <a:rPr lang="en-US" sz="200"/>
                        <a:t>Museum</a:t>
                      </a:r>
                    </a:p>
                  </a:txBody>
                  <a:tcPr marL="10176" marR="10176" marT="5088" marB="5088" anchor="ctr">
                    <a:lnL>
                      <a:noFill/>
                    </a:lnL>
                    <a:lnR>
                      <a:noFill/>
                    </a:lnR>
                    <a:lnT>
                      <a:noFill/>
                    </a:lnT>
                    <a:lnB>
                      <a:noFill/>
                    </a:lnB>
                  </a:tcPr>
                </a:tc>
                <a:tc>
                  <a:txBody>
                    <a:bodyPr/>
                    <a:lstStyle/>
                    <a:p>
                      <a:r>
                        <a:rPr lang="en-US" sz="200"/>
                        <a:t>Music School</a:t>
                      </a:r>
                    </a:p>
                  </a:txBody>
                  <a:tcPr marL="10176" marR="10176" marT="5088" marB="5088" anchor="ctr">
                    <a:lnL>
                      <a:noFill/>
                    </a:lnL>
                    <a:lnR>
                      <a:noFill/>
                    </a:lnR>
                    <a:lnT>
                      <a:noFill/>
                    </a:lnT>
                    <a:lnB>
                      <a:noFill/>
                    </a:lnB>
                  </a:tcPr>
                </a:tc>
                <a:tc>
                  <a:txBody>
                    <a:bodyPr/>
                    <a:lstStyle/>
                    <a:p>
                      <a:r>
                        <a:rPr lang="en-US" sz="200"/>
                        <a:t>Music Store</a:t>
                      </a:r>
                    </a:p>
                  </a:txBody>
                  <a:tcPr marL="10176" marR="10176" marT="5088" marB="5088" anchor="ctr">
                    <a:lnL>
                      <a:noFill/>
                    </a:lnL>
                    <a:lnR>
                      <a:noFill/>
                    </a:lnR>
                    <a:lnT>
                      <a:noFill/>
                    </a:lnT>
                    <a:lnB>
                      <a:noFill/>
                    </a:lnB>
                  </a:tcPr>
                </a:tc>
                <a:tc>
                  <a:txBody>
                    <a:bodyPr/>
                    <a:lstStyle/>
                    <a:p>
                      <a:r>
                        <a:rPr lang="en-US" sz="200"/>
                        <a:t>Music Venue</a:t>
                      </a:r>
                    </a:p>
                  </a:txBody>
                  <a:tcPr marL="10176" marR="10176" marT="5088" marB="5088" anchor="ctr">
                    <a:lnL>
                      <a:noFill/>
                    </a:lnL>
                    <a:lnR>
                      <a:noFill/>
                    </a:lnR>
                    <a:lnT>
                      <a:noFill/>
                    </a:lnT>
                    <a:lnB>
                      <a:noFill/>
                    </a:lnB>
                  </a:tcPr>
                </a:tc>
                <a:tc>
                  <a:txBody>
                    <a:bodyPr/>
                    <a:lstStyle/>
                    <a:p>
                      <a:r>
                        <a:rPr lang="en-US" sz="200"/>
                        <a:t>Neighborhood</a:t>
                      </a:r>
                    </a:p>
                  </a:txBody>
                  <a:tcPr marL="10176" marR="10176" marT="5088" marB="5088" anchor="ctr">
                    <a:lnL>
                      <a:noFill/>
                    </a:lnL>
                    <a:lnR>
                      <a:noFill/>
                    </a:lnR>
                    <a:lnT>
                      <a:noFill/>
                    </a:lnT>
                    <a:lnB>
                      <a:noFill/>
                    </a:lnB>
                  </a:tcPr>
                </a:tc>
                <a:tc>
                  <a:txBody>
                    <a:bodyPr/>
                    <a:lstStyle/>
                    <a:p>
                      <a:r>
                        <a:rPr lang="en-US" sz="200"/>
                        <a:t>New American Restaurant</a:t>
                      </a:r>
                    </a:p>
                  </a:txBody>
                  <a:tcPr marL="10176" marR="10176" marT="5088" marB="5088" anchor="ctr">
                    <a:lnL>
                      <a:noFill/>
                    </a:lnL>
                    <a:lnR>
                      <a:noFill/>
                    </a:lnR>
                    <a:lnT>
                      <a:noFill/>
                    </a:lnT>
                    <a:lnB>
                      <a:noFill/>
                    </a:lnB>
                  </a:tcPr>
                </a:tc>
                <a:tc>
                  <a:txBody>
                    <a:bodyPr/>
                    <a:lstStyle/>
                    <a:p>
                      <a:r>
                        <a:rPr lang="en-US" sz="200"/>
                        <a:t>Nightclub</a:t>
                      </a:r>
                    </a:p>
                  </a:txBody>
                  <a:tcPr marL="10176" marR="10176" marT="5088" marB="5088" anchor="ctr">
                    <a:lnL>
                      <a:noFill/>
                    </a:lnL>
                    <a:lnR>
                      <a:noFill/>
                    </a:lnR>
                    <a:lnT>
                      <a:noFill/>
                    </a:lnT>
                    <a:lnB>
                      <a:noFill/>
                    </a:lnB>
                  </a:tcPr>
                </a:tc>
                <a:tc>
                  <a:txBody>
                    <a:bodyPr/>
                    <a:lstStyle/>
                    <a:p>
                      <a:r>
                        <a:rPr lang="en-US" sz="200"/>
                        <a:t>Noodle House</a:t>
                      </a:r>
                    </a:p>
                  </a:txBody>
                  <a:tcPr marL="10176" marR="10176" marT="5088" marB="5088" anchor="ctr">
                    <a:lnL>
                      <a:noFill/>
                    </a:lnL>
                    <a:lnR>
                      <a:noFill/>
                    </a:lnR>
                    <a:lnT>
                      <a:noFill/>
                    </a:lnT>
                    <a:lnB>
                      <a:noFill/>
                    </a:lnB>
                  </a:tcPr>
                </a:tc>
                <a:tc>
                  <a:txBody>
                    <a:bodyPr/>
                    <a:lstStyle/>
                    <a:p>
                      <a:r>
                        <a:rPr lang="en-US" sz="200"/>
                        <a:t>Office</a:t>
                      </a:r>
                    </a:p>
                  </a:txBody>
                  <a:tcPr marL="10176" marR="10176" marT="5088" marB="5088" anchor="ctr">
                    <a:lnL>
                      <a:noFill/>
                    </a:lnL>
                    <a:lnR>
                      <a:noFill/>
                    </a:lnR>
                    <a:lnT>
                      <a:noFill/>
                    </a:lnT>
                    <a:lnB>
                      <a:noFill/>
                    </a:lnB>
                  </a:tcPr>
                </a:tc>
                <a:tc>
                  <a:txBody>
                    <a:bodyPr/>
                    <a:lstStyle/>
                    <a:p>
                      <a:r>
                        <a:rPr lang="en-US" sz="200"/>
                        <a:t>Opera House</a:t>
                      </a:r>
                    </a:p>
                  </a:txBody>
                  <a:tcPr marL="10176" marR="10176" marT="5088" marB="5088" anchor="ctr">
                    <a:lnL>
                      <a:noFill/>
                    </a:lnL>
                    <a:lnR>
                      <a:noFill/>
                    </a:lnR>
                    <a:lnT>
                      <a:noFill/>
                    </a:lnT>
                    <a:lnB>
                      <a:noFill/>
                    </a:lnB>
                  </a:tcPr>
                </a:tc>
                <a:tc>
                  <a:txBody>
                    <a:bodyPr/>
                    <a:lstStyle/>
                    <a:p>
                      <a:r>
                        <a:rPr lang="en-US" sz="200"/>
                        <a:t>Optical Shop</a:t>
                      </a:r>
                    </a:p>
                  </a:txBody>
                  <a:tcPr marL="10176" marR="10176" marT="5088" marB="5088" anchor="ctr">
                    <a:lnL>
                      <a:noFill/>
                    </a:lnL>
                    <a:lnR>
                      <a:noFill/>
                    </a:lnR>
                    <a:lnT>
                      <a:noFill/>
                    </a:lnT>
                    <a:lnB>
                      <a:noFill/>
                    </a:lnB>
                  </a:tcPr>
                </a:tc>
                <a:tc>
                  <a:txBody>
                    <a:bodyPr/>
                    <a:lstStyle/>
                    <a:p>
                      <a:r>
                        <a:rPr lang="en-US" sz="200"/>
                        <a:t>Organic Grocery</a:t>
                      </a:r>
                    </a:p>
                  </a:txBody>
                  <a:tcPr marL="10176" marR="10176" marT="5088" marB="5088" anchor="ctr">
                    <a:lnL>
                      <a:noFill/>
                    </a:lnL>
                    <a:lnR>
                      <a:noFill/>
                    </a:lnR>
                    <a:lnT>
                      <a:noFill/>
                    </a:lnT>
                    <a:lnB>
                      <a:noFill/>
                    </a:lnB>
                  </a:tcPr>
                </a:tc>
                <a:tc>
                  <a:txBody>
                    <a:bodyPr/>
                    <a:lstStyle/>
                    <a:p>
                      <a:r>
                        <a:rPr lang="en-US" sz="200"/>
                        <a:t>Paper / Office Supplies Store</a:t>
                      </a:r>
                    </a:p>
                  </a:txBody>
                  <a:tcPr marL="10176" marR="10176" marT="5088" marB="5088" anchor="ctr">
                    <a:lnL>
                      <a:noFill/>
                    </a:lnL>
                    <a:lnR>
                      <a:noFill/>
                    </a:lnR>
                    <a:lnT>
                      <a:noFill/>
                    </a:lnT>
                    <a:lnB>
                      <a:noFill/>
                    </a:lnB>
                  </a:tcPr>
                </a:tc>
                <a:tc>
                  <a:txBody>
                    <a:bodyPr/>
                    <a:lstStyle/>
                    <a:p>
                      <a:r>
                        <a:rPr lang="en-US" sz="200"/>
                        <a:t>Park</a:t>
                      </a:r>
                    </a:p>
                  </a:txBody>
                  <a:tcPr marL="10176" marR="10176" marT="5088" marB="5088" anchor="ctr">
                    <a:lnL>
                      <a:noFill/>
                    </a:lnL>
                    <a:lnR>
                      <a:noFill/>
                    </a:lnR>
                    <a:lnT>
                      <a:noFill/>
                    </a:lnT>
                    <a:lnB>
                      <a:noFill/>
                    </a:lnB>
                  </a:tcPr>
                </a:tc>
                <a:tc>
                  <a:txBody>
                    <a:bodyPr/>
                    <a:lstStyle/>
                    <a:p>
                      <a:r>
                        <a:rPr lang="en-US" sz="200"/>
                        <a:t>Performing Arts Venue</a:t>
                      </a:r>
                    </a:p>
                  </a:txBody>
                  <a:tcPr marL="10176" marR="10176" marT="5088" marB="5088" anchor="ctr">
                    <a:lnL>
                      <a:noFill/>
                    </a:lnL>
                    <a:lnR>
                      <a:noFill/>
                    </a:lnR>
                    <a:lnT>
                      <a:noFill/>
                    </a:lnT>
                    <a:lnB>
                      <a:noFill/>
                    </a:lnB>
                  </a:tcPr>
                </a:tc>
                <a:tc>
                  <a:txBody>
                    <a:bodyPr/>
                    <a:lstStyle/>
                    <a:p>
                      <a:r>
                        <a:rPr lang="en-US" sz="200"/>
                        <a:t>Persian Restaurant</a:t>
                      </a:r>
                    </a:p>
                  </a:txBody>
                  <a:tcPr marL="10176" marR="10176" marT="5088" marB="5088" anchor="ctr">
                    <a:lnL>
                      <a:noFill/>
                    </a:lnL>
                    <a:lnR>
                      <a:noFill/>
                    </a:lnR>
                    <a:lnT>
                      <a:noFill/>
                    </a:lnT>
                    <a:lnB>
                      <a:noFill/>
                    </a:lnB>
                  </a:tcPr>
                </a:tc>
                <a:tc>
                  <a:txBody>
                    <a:bodyPr/>
                    <a:lstStyle/>
                    <a:p>
                      <a:r>
                        <a:rPr lang="en-US" sz="200"/>
                        <a:t>Pet Store</a:t>
                      </a:r>
                    </a:p>
                  </a:txBody>
                  <a:tcPr marL="10176" marR="10176" marT="5088" marB="5088" anchor="ctr">
                    <a:lnL>
                      <a:noFill/>
                    </a:lnL>
                    <a:lnR>
                      <a:noFill/>
                    </a:lnR>
                    <a:lnT>
                      <a:noFill/>
                    </a:lnT>
                    <a:lnB>
                      <a:noFill/>
                    </a:lnB>
                  </a:tcPr>
                </a:tc>
                <a:tc>
                  <a:txBody>
                    <a:bodyPr/>
                    <a:lstStyle/>
                    <a:p>
                      <a:r>
                        <a:rPr lang="en-US" sz="200"/>
                        <a:t>Pharmacy</a:t>
                      </a:r>
                    </a:p>
                  </a:txBody>
                  <a:tcPr marL="10176" marR="10176" marT="5088" marB="5088" anchor="ctr">
                    <a:lnL>
                      <a:noFill/>
                    </a:lnL>
                    <a:lnR>
                      <a:noFill/>
                    </a:lnR>
                    <a:lnT>
                      <a:noFill/>
                    </a:lnT>
                    <a:lnB>
                      <a:noFill/>
                    </a:lnB>
                  </a:tcPr>
                </a:tc>
                <a:tc>
                  <a:txBody>
                    <a:bodyPr/>
                    <a:lstStyle/>
                    <a:p>
                      <a:r>
                        <a:rPr lang="en-US" sz="200"/>
                        <a:t>Piano Bar</a:t>
                      </a:r>
                    </a:p>
                  </a:txBody>
                  <a:tcPr marL="10176" marR="10176" marT="5088" marB="5088" anchor="ctr">
                    <a:lnL>
                      <a:noFill/>
                    </a:lnL>
                    <a:lnR>
                      <a:noFill/>
                    </a:lnR>
                    <a:lnT>
                      <a:noFill/>
                    </a:lnT>
                    <a:lnB>
                      <a:noFill/>
                    </a:lnB>
                  </a:tcPr>
                </a:tc>
                <a:tc>
                  <a:txBody>
                    <a:bodyPr/>
                    <a:lstStyle/>
                    <a:p>
                      <a:r>
                        <a:rPr lang="en-US" sz="200"/>
                        <a:t>Pie Shop</a:t>
                      </a:r>
                    </a:p>
                  </a:txBody>
                  <a:tcPr marL="10176" marR="10176" marT="5088" marB="5088" anchor="ctr">
                    <a:lnL>
                      <a:noFill/>
                    </a:lnL>
                    <a:lnR>
                      <a:noFill/>
                    </a:lnR>
                    <a:lnT>
                      <a:noFill/>
                    </a:lnT>
                    <a:lnB>
                      <a:noFill/>
                    </a:lnB>
                  </a:tcPr>
                </a:tc>
                <a:tc>
                  <a:txBody>
                    <a:bodyPr/>
                    <a:lstStyle/>
                    <a:p>
                      <a:r>
                        <a:rPr lang="en-US" sz="200"/>
                        <a:t>Pizza Place</a:t>
                      </a:r>
                    </a:p>
                  </a:txBody>
                  <a:tcPr marL="10176" marR="10176" marT="5088" marB="5088" anchor="ctr">
                    <a:lnL>
                      <a:noFill/>
                    </a:lnL>
                    <a:lnR>
                      <a:noFill/>
                    </a:lnR>
                    <a:lnT>
                      <a:noFill/>
                    </a:lnT>
                    <a:lnB>
                      <a:noFill/>
                    </a:lnB>
                  </a:tcPr>
                </a:tc>
                <a:tc>
                  <a:txBody>
                    <a:bodyPr/>
                    <a:lstStyle/>
                    <a:p>
                      <a:r>
                        <a:rPr lang="en-US" sz="200"/>
                        <a:t>Playground</a:t>
                      </a:r>
                    </a:p>
                  </a:txBody>
                  <a:tcPr marL="10176" marR="10176" marT="5088" marB="5088" anchor="ctr">
                    <a:lnL>
                      <a:noFill/>
                    </a:lnL>
                    <a:lnR>
                      <a:noFill/>
                    </a:lnR>
                    <a:lnT>
                      <a:noFill/>
                    </a:lnT>
                    <a:lnB>
                      <a:noFill/>
                    </a:lnB>
                  </a:tcPr>
                </a:tc>
                <a:tc>
                  <a:txBody>
                    <a:bodyPr/>
                    <a:lstStyle/>
                    <a:p>
                      <a:r>
                        <a:rPr lang="en-US" sz="200"/>
                        <a:t>Plaza</a:t>
                      </a:r>
                    </a:p>
                  </a:txBody>
                  <a:tcPr marL="10176" marR="10176" marT="5088" marB="5088" anchor="ctr">
                    <a:lnL>
                      <a:noFill/>
                    </a:lnL>
                    <a:lnR>
                      <a:noFill/>
                    </a:lnR>
                    <a:lnT>
                      <a:noFill/>
                    </a:lnT>
                    <a:lnB>
                      <a:noFill/>
                    </a:lnB>
                  </a:tcPr>
                </a:tc>
                <a:tc>
                  <a:txBody>
                    <a:bodyPr/>
                    <a:lstStyle/>
                    <a:p>
                      <a:r>
                        <a:rPr lang="en-US" sz="200"/>
                        <a:t>Poke Place</a:t>
                      </a:r>
                    </a:p>
                  </a:txBody>
                  <a:tcPr marL="10176" marR="10176" marT="5088" marB="5088" anchor="ctr">
                    <a:lnL>
                      <a:noFill/>
                    </a:lnL>
                    <a:lnR>
                      <a:noFill/>
                    </a:lnR>
                    <a:lnT>
                      <a:noFill/>
                    </a:lnT>
                    <a:lnB>
                      <a:noFill/>
                    </a:lnB>
                  </a:tcPr>
                </a:tc>
                <a:tc>
                  <a:txBody>
                    <a:bodyPr/>
                    <a:lstStyle/>
                    <a:p>
                      <a:r>
                        <a:rPr lang="en-US" sz="200"/>
                        <a:t>Pool</a:t>
                      </a:r>
                    </a:p>
                  </a:txBody>
                  <a:tcPr marL="10176" marR="10176" marT="5088" marB="5088" anchor="ctr">
                    <a:lnL>
                      <a:noFill/>
                    </a:lnL>
                    <a:lnR>
                      <a:noFill/>
                    </a:lnR>
                    <a:lnT>
                      <a:noFill/>
                    </a:lnT>
                    <a:lnB>
                      <a:noFill/>
                    </a:lnB>
                  </a:tcPr>
                </a:tc>
                <a:tc>
                  <a:txBody>
                    <a:bodyPr/>
                    <a:lstStyle/>
                    <a:p>
                      <a:r>
                        <a:rPr lang="en-US" sz="200"/>
                        <a:t>Portuguese Restaurant</a:t>
                      </a:r>
                    </a:p>
                  </a:txBody>
                  <a:tcPr marL="10176" marR="10176" marT="5088" marB="5088" anchor="ctr">
                    <a:lnL>
                      <a:noFill/>
                    </a:lnL>
                    <a:lnR>
                      <a:noFill/>
                    </a:lnR>
                    <a:lnT>
                      <a:noFill/>
                    </a:lnT>
                    <a:lnB>
                      <a:noFill/>
                    </a:lnB>
                  </a:tcPr>
                </a:tc>
                <a:tc>
                  <a:txBody>
                    <a:bodyPr/>
                    <a:lstStyle/>
                    <a:p>
                      <a:r>
                        <a:rPr lang="en-US" sz="200"/>
                        <a:t>Poutine Place</a:t>
                      </a:r>
                    </a:p>
                  </a:txBody>
                  <a:tcPr marL="10176" marR="10176" marT="5088" marB="5088" anchor="ctr">
                    <a:lnL>
                      <a:noFill/>
                    </a:lnL>
                    <a:lnR>
                      <a:noFill/>
                    </a:lnR>
                    <a:lnT>
                      <a:noFill/>
                    </a:lnT>
                    <a:lnB>
                      <a:noFill/>
                    </a:lnB>
                  </a:tcPr>
                </a:tc>
                <a:tc>
                  <a:txBody>
                    <a:bodyPr/>
                    <a:lstStyle/>
                    <a:p>
                      <a:r>
                        <a:rPr lang="en-US" sz="200"/>
                        <a:t>Pub</a:t>
                      </a:r>
                    </a:p>
                  </a:txBody>
                  <a:tcPr marL="10176" marR="10176" marT="5088" marB="5088" anchor="ctr">
                    <a:lnL>
                      <a:noFill/>
                    </a:lnL>
                    <a:lnR>
                      <a:noFill/>
                    </a:lnR>
                    <a:lnT>
                      <a:noFill/>
                    </a:lnT>
                    <a:lnB>
                      <a:noFill/>
                    </a:lnB>
                  </a:tcPr>
                </a:tc>
                <a:tc>
                  <a:txBody>
                    <a:bodyPr/>
                    <a:lstStyle/>
                    <a:p>
                      <a:r>
                        <a:rPr lang="en-US" sz="200"/>
                        <a:t>Ramen Restaurant</a:t>
                      </a:r>
                    </a:p>
                  </a:txBody>
                  <a:tcPr marL="10176" marR="10176" marT="5088" marB="5088" anchor="ctr">
                    <a:lnL>
                      <a:noFill/>
                    </a:lnL>
                    <a:lnR>
                      <a:noFill/>
                    </a:lnR>
                    <a:lnT>
                      <a:noFill/>
                    </a:lnT>
                    <a:lnB>
                      <a:noFill/>
                    </a:lnB>
                  </a:tcPr>
                </a:tc>
                <a:tc>
                  <a:txBody>
                    <a:bodyPr/>
                    <a:lstStyle/>
                    <a:p>
                      <a:r>
                        <a:rPr lang="en-US" sz="200"/>
                        <a:t>Record Shop</a:t>
                      </a:r>
                    </a:p>
                  </a:txBody>
                  <a:tcPr marL="10176" marR="10176" marT="5088" marB="5088" anchor="ctr">
                    <a:lnL>
                      <a:noFill/>
                    </a:lnL>
                    <a:lnR>
                      <a:noFill/>
                    </a:lnR>
                    <a:lnT>
                      <a:noFill/>
                    </a:lnT>
                    <a:lnB>
                      <a:noFill/>
                    </a:lnB>
                  </a:tcPr>
                </a:tc>
                <a:tc>
                  <a:txBody>
                    <a:bodyPr/>
                    <a:lstStyle/>
                    <a:p>
                      <a:r>
                        <a:rPr lang="en-US" sz="200"/>
                        <a:t>Restaurant</a:t>
                      </a:r>
                    </a:p>
                  </a:txBody>
                  <a:tcPr marL="10176" marR="10176" marT="5088" marB="5088" anchor="ctr">
                    <a:lnL>
                      <a:noFill/>
                    </a:lnL>
                    <a:lnR>
                      <a:noFill/>
                    </a:lnR>
                    <a:lnT>
                      <a:noFill/>
                    </a:lnT>
                    <a:lnB>
                      <a:noFill/>
                    </a:lnB>
                  </a:tcPr>
                </a:tc>
                <a:tc>
                  <a:txBody>
                    <a:bodyPr/>
                    <a:lstStyle/>
                    <a:p>
                      <a:r>
                        <a:rPr lang="en-US" sz="200"/>
                        <a:t>Rock Climbing Spot</a:t>
                      </a:r>
                    </a:p>
                  </a:txBody>
                  <a:tcPr marL="10176" marR="10176" marT="5088" marB="5088" anchor="ctr">
                    <a:lnL>
                      <a:noFill/>
                    </a:lnL>
                    <a:lnR>
                      <a:noFill/>
                    </a:lnR>
                    <a:lnT>
                      <a:noFill/>
                    </a:lnT>
                    <a:lnB>
                      <a:noFill/>
                    </a:lnB>
                  </a:tcPr>
                </a:tc>
                <a:tc>
                  <a:txBody>
                    <a:bodyPr/>
                    <a:lstStyle/>
                    <a:p>
                      <a:r>
                        <a:rPr lang="en-US" sz="200"/>
                        <a:t>Rock Club</a:t>
                      </a:r>
                    </a:p>
                  </a:txBody>
                  <a:tcPr marL="10176" marR="10176" marT="5088" marB="5088" anchor="ctr">
                    <a:lnL>
                      <a:noFill/>
                    </a:lnL>
                    <a:lnR>
                      <a:noFill/>
                    </a:lnR>
                    <a:lnT>
                      <a:noFill/>
                    </a:lnT>
                    <a:lnB>
                      <a:noFill/>
                    </a:lnB>
                  </a:tcPr>
                </a:tc>
                <a:tc>
                  <a:txBody>
                    <a:bodyPr/>
                    <a:lstStyle/>
                    <a:p>
                      <a:r>
                        <a:rPr lang="en-US" sz="200"/>
                        <a:t>Sake Bar</a:t>
                      </a:r>
                    </a:p>
                  </a:txBody>
                  <a:tcPr marL="10176" marR="10176" marT="5088" marB="5088" anchor="ctr">
                    <a:lnL>
                      <a:noFill/>
                    </a:lnL>
                    <a:lnR>
                      <a:noFill/>
                    </a:lnR>
                    <a:lnT>
                      <a:noFill/>
                    </a:lnT>
                    <a:lnB>
                      <a:noFill/>
                    </a:lnB>
                  </a:tcPr>
                </a:tc>
                <a:tc>
                  <a:txBody>
                    <a:bodyPr/>
                    <a:lstStyle/>
                    <a:p>
                      <a:r>
                        <a:rPr lang="en-US" sz="200"/>
                        <a:t>Salad Place</a:t>
                      </a:r>
                    </a:p>
                  </a:txBody>
                  <a:tcPr marL="10176" marR="10176" marT="5088" marB="5088" anchor="ctr">
                    <a:lnL>
                      <a:noFill/>
                    </a:lnL>
                    <a:lnR>
                      <a:noFill/>
                    </a:lnR>
                    <a:lnT>
                      <a:noFill/>
                    </a:lnT>
                    <a:lnB>
                      <a:noFill/>
                    </a:lnB>
                  </a:tcPr>
                </a:tc>
                <a:tc>
                  <a:txBody>
                    <a:bodyPr/>
                    <a:lstStyle/>
                    <a:p>
                      <a:r>
                        <a:rPr lang="en-US" sz="200"/>
                        <a:t>Salon / Barbershop</a:t>
                      </a:r>
                    </a:p>
                  </a:txBody>
                  <a:tcPr marL="10176" marR="10176" marT="5088" marB="5088" anchor="ctr">
                    <a:lnL>
                      <a:noFill/>
                    </a:lnL>
                    <a:lnR>
                      <a:noFill/>
                    </a:lnR>
                    <a:lnT>
                      <a:noFill/>
                    </a:lnT>
                    <a:lnB>
                      <a:noFill/>
                    </a:lnB>
                  </a:tcPr>
                </a:tc>
                <a:tc>
                  <a:txBody>
                    <a:bodyPr/>
                    <a:lstStyle/>
                    <a:p>
                      <a:r>
                        <a:rPr lang="en-US" sz="200"/>
                        <a:t>Sandwich Place</a:t>
                      </a:r>
                    </a:p>
                  </a:txBody>
                  <a:tcPr marL="10176" marR="10176" marT="5088" marB="5088" anchor="ctr">
                    <a:lnL>
                      <a:noFill/>
                    </a:lnL>
                    <a:lnR>
                      <a:noFill/>
                    </a:lnR>
                    <a:lnT>
                      <a:noFill/>
                    </a:lnT>
                    <a:lnB>
                      <a:noFill/>
                    </a:lnB>
                  </a:tcPr>
                </a:tc>
                <a:tc>
                  <a:txBody>
                    <a:bodyPr/>
                    <a:lstStyle/>
                    <a:p>
                      <a:r>
                        <a:rPr lang="en-US" sz="200"/>
                        <a:t>Scenic Lookout</a:t>
                      </a:r>
                    </a:p>
                  </a:txBody>
                  <a:tcPr marL="10176" marR="10176" marT="5088" marB="5088" anchor="ctr">
                    <a:lnL>
                      <a:noFill/>
                    </a:lnL>
                    <a:lnR>
                      <a:noFill/>
                    </a:lnR>
                    <a:lnT>
                      <a:noFill/>
                    </a:lnT>
                    <a:lnB>
                      <a:noFill/>
                    </a:lnB>
                  </a:tcPr>
                </a:tc>
                <a:tc>
                  <a:txBody>
                    <a:bodyPr/>
                    <a:lstStyle/>
                    <a:p>
                      <a:r>
                        <a:rPr lang="en-US" sz="200"/>
                        <a:t>School</a:t>
                      </a:r>
                    </a:p>
                  </a:txBody>
                  <a:tcPr marL="10176" marR="10176" marT="5088" marB="5088" anchor="ctr">
                    <a:lnL>
                      <a:noFill/>
                    </a:lnL>
                    <a:lnR>
                      <a:noFill/>
                    </a:lnR>
                    <a:lnT>
                      <a:noFill/>
                    </a:lnT>
                    <a:lnB>
                      <a:noFill/>
                    </a:lnB>
                  </a:tcPr>
                </a:tc>
                <a:tc>
                  <a:txBody>
                    <a:bodyPr/>
                    <a:lstStyle/>
                    <a:p>
                      <a:r>
                        <a:rPr lang="en-US" sz="200"/>
                        <a:t>Sculpture Garden</a:t>
                      </a:r>
                    </a:p>
                  </a:txBody>
                  <a:tcPr marL="10176" marR="10176" marT="5088" marB="5088" anchor="ctr">
                    <a:lnL>
                      <a:noFill/>
                    </a:lnL>
                    <a:lnR>
                      <a:noFill/>
                    </a:lnR>
                    <a:lnT>
                      <a:noFill/>
                    </a:lnT>
                    <a:lnB>
                      <a:noFill/>
                    </a:lnB>
                  </a:tcPr>
                </a:tc>
                <a:tc>
                  <a:txBody>
                    <a:bodyPr/>
                    <a:lstStyle/>
                    <a:p>
                      <a:r>
                        <a:rPr lang="en-US" sz="200"/>
                        <a:t>Seafood Restaurant</a:t>
                      </a:r>
                    </a:p>
                  </a:txBody>
                  <a:tcPr marL="10176" marR="10176" marT="5088" marB="5088" anchor="ctr">
                    <a:lnL>
                      <a:noFill/>
                    </a:lnL>
                    <a:lnR>
                      <a:noFill/>
                    </a:lnR>
                    <a:lnT>
                      <a:noFill/>
                    </a:lnT>
                    <a:lnB>
                      <a:noFill/>
                    </a:lnB>
                  </a:tcPr>
                </a:tc>
                <a:tc>
                  <a:txBody>
                    <a:bodyPr/>
                    <a:lstStyle/>
                    <a:p>
                      <a:r>
                        <a:rPr lang="en-US" sz="200"/>
                        <a:t>Shoe Store</a:t>
                      </a:r>
                    </a:p>
                  </a:txBody>
                  <a:tcPr marL="10176" marR="10176" marT="5088" marB="5088" anchor="ctr">
                    <a:lnL>
                      <a:noFill/>
                    </a:lnL>
                    <a:lnR>
                      <a:noFill/>
                    </a:lnR>
                    <a:lnT>
                      <a:noFill/>
                    </a:lnT>
                    <a:lnB>
                      <a:noFill/>
                    </a:lnB>
                  </a:tcPr>
                </a:tc>
                <a:tc>
                  <a:txBody>
                    <a:bodyPr/>
                    <a:lstStyle/>
                    <a:p>
                      <a:r>
                        <a:rPr lang="en-US" sz="200"/>
                        <a:t>Shopping Mall</a:t>
                      </a:r>
                    </a:p>
                  </a:txBody>
                  <a:tcPr marL="10176" marR="10176" marT="5088" marB="5088" anchor="ctr">
                    <a:lnL>
                      <a:noFill/>
                    </a:lnL>
                    <a:lnR>
                      <a:noFill/>
                    </a:lnR>
                    <a:lnT>
                      <a:noFill/>
                    </a:lnT>
                    <a:lnB>
                      <a:noFill/>
                    </a:lnB>
                  </a:tcPr>
                </a:tc>
                <a:tc>
                  <a:txBody>
                    <a:bodyPr/>
                    <a:lstStyle/>
                    <a:p>
                      <a:r>
                        <a:rPr lang="en-US" sz="200"/>
                        <a:t>Skating Rink</a:t>
                      </a:r>
                    </a:p>
                  </a:txBody>
                  <a:tcPr marL="10176" marR="10176" marT="5088" marB="5088" anchor="ctr">
                    <a:lnL>
                      <a:noFill/>
                    </a:lnL>
                    <a:lnR>
                      <a:noFill/>
                    </a:lnR>
                    <a:lnT>
                      <a:noFill/>
                    </a:lnT>
                    <a:lnB>
                      <a:noFill/>
                    </a:lnB>
                  </a:tcPr>
                </a:tc>
                <a:tc>
                  <a:txBody>
                    <a:bodyPr/>
                    <a:lstStyle/>
                    <a:p>
                      <a:r>
                        <a:rPr lang="en-US" sz="200"/>
                        <a:t>Smoke Shop</a:t>
                      </a:r>
                    </a:p>
                  </a:txBody>
                  <a:tcPr marL="10176" marR="10176" marT="5088" marB="5088" anchor="ctr">
                    <a:lnL>
                      <a:noFill/>
                    </a:lnL>
                    <a:lnR>
                      <a:noFill/>
                    </a:lnR>
                    <a:lnT>
                      <a:noFill/>
                    </a:lnT>
                    <a:lnB>
                      <a:noFill/>
                    </a:lnB>
                  </a:tcPr>
                </a:tc>
                <a:tc>
                  <a:txBody>
                    <a:bodyPr/>
                    <a:lstStyle/>
                    <a:p>
                      <a:r>
                        <a:rPr lang="en-US" sz="200"/>
                        <a:t>Smoothie Shop</a:t>
                      </a:r>
                    </a:p>
                  </a:txBody>
                  <a:tcPr marL="10176" marR="10176" marT="5088" marB="5088" anchor="ctr">
                    <a:lnL>
                      <a:noFill/>
                    </a:lnL>
                    <a:lnR>
                      <a:noFill/>
                    </a:lnR>
                    <a:lnT>
                      <a:noFill/>
                    </a:lnT>
                    <a:lnB>
                      <a:noFill/>
                    </a:lnB>
                  </a:tcPr>
                </a:tc>
                <a:tc>
                  <a:txBody>
                    <a:bodyPr/>
                    <a:lstStyle/>
                    <a:p>
                      <a:r>
                        <a:rPr lang="en-US" sz="200"/>
                        <a:t>Snack Place</a:t>
                      </a:r>
                    </a:p>
                  </a:txBody>
                  <a:tcPr marL="10176" marR="10176" marT="5088" marB="5088" anchor="ctr">
                    <a:lnL>
                      <a:noFill/>
                    </a:lnL>
                    <a:lnR>
                      <a:noFill/>
                    </a:lnR>
                    <a:lnT>
                      <a:noFill/>
                    </a:lnT>
                    <a:lnB>
                      <a:noFill/>
                    </a:lnB>
                  </a:tcPr>
                </a:tc>
                <a:tc>
                  <a:txBody>
                    <a:bodyPr/>
                    <a:lstStyle/>
                    <a:p>
                      <a:r>
                        <a:rPr lang="en-US" sz="200"/>
                        <a:t>South American Restaurant</a:t>
                      </a:r>
                    </a:p>
                  </a:txBody>
                  <a:tcPr marL="10176" marR="10176" marT="5088" marB="5088" anchor="ctr">
                    <a:lnL>
                      <a:noFill/>
                    </a:lnL>
                    <a:lnR>
                      <a:noFill/>
                    </a:lnR>
                    <a:lnT>
                      <a:noFill/>
                    </a:lnT>
                    <a:lnB>
                      <a:noFill/>
                    </a:lnB>
                  </a:tcPr>
                </a:tc>
                <a:tc>
                  <a:txBody>
                    <a:bodyPr/>
                    <a:lstStyle/>
                    <a:p>
                      <a:r>
                        <a:rPr lang="en-US" sz="200"/>
                        <a:t>Souvlaki Shop</a:t>
                      </a:r>
                    </a:p>
                  </a:txBody>
                  <a:tcPr marL="10176" marR="10176" marT="5088" marB="5088" anchor="ctr">
                    <a:lnL>
                      <a:noFill/>
                    </a:lnL>
                    <a:lnR>
                      <a:noFill/>
                    </a:lnR>
                    <a:lnT>
                      <a:noFill/>
                    </a:lnT>
                    <a:lnB>
                      <a:noFill/>
                    </a:lnB>
                  </a:tcPr>
                </a:tc>
                <a:tc>
                  <a:txBody>
                    <a:bodyPr/>
                    <a:lstStyle/>
                    <a:p>
                      <a:r>
                        <a:rPr lang="en-US" sz="200"/>
                        <a:t>Spa</a:t>
                      </a:r>
                    </a:p>
                  </a:txBody>
                  <a:tcPr marL="10176" marR="10176" marT="5088" marB="5088" anchor="ctr">
                    <a:lnL>
                      <a:noFill/>
                    </a:lnL>
                    <a:lnR>
                      <a:noFill/>
                    </a:lnR>
                    <a:lnT>
                      <a:noFill/>
                    </a:lnT>
                    <a:lnB>
                      <a:noFill/>
                    </a:lnB>
                  </a:tcPr>
                </a:tc>
                <a:tc>
                  <a:txBody>
                    <a:bodyPr/>
                    <a:lstStyle/>
                    <a:p>
                      <a:r>
                        <a:rPr lang="en-US" sz="200"/>
                        <a:t>Spanish Restaurant</a:t>
                      </a:r>
                    </a:p>
                  </a:txBody>
                  <a:tcPr marL="10176" marR="10176" marT="5088" marB="5088" anchor="ctr">
                    <a:lnL>
                      <a:noFill/>
                    </a:lnL>
                    <a:lnR>
                      <a:noFill/>
                    </a:lnR>
                    <a:lnT>
                      <a:noFill/>
                    </a:lnT>
                    <a:lnB>
                      <a:noFill/>
                    </a:lnB>
                  </a:tcPr>
                </a:tc>
                <a:tc>
                  <a:txBody>
                    <a:bodyPr/>
                    <a:lstStyle/>
                    <a:p>
                      <a:r>
                        <a:rPr lang="en-US" sz="200"/>
                        <a:t>Speakeasy</a:t>
                      </a:r>
                    </a:p>
                  </a:txBody>
                  <a:tcPr marL="10176" marR="10176" marT="5088" marB="5088" anchor="ctr">
                    <a:lnL>
                      <a:noFill/>
                    </a:lnL>
                    <a:lnR>
                      <a:noFill/>
                    </a:lnR>
                    <a:lnT>
                      <a:noFill/>
                    </a:lnT>
                    <a:lnB>
                      <a:noFill/>
                    </a:lnB>
                  </a:tcPr>
                </a:tc>
                <a:tc>
                  <a:txBody>
                    <a:bodyPr/>
                    <a:lstStyle/>
                    <a:p>
                      <a:r>
                        <a:rPr lang="en-US" sz="200"/>
                        <a:t>Sporting Goods Shop</a:t>
                      </a:r>
                    </a:p>
                  </a:txBody>
                  <a:tcPr marL="10176" marR="10176" marT="5088" marB="5088" anchor="ctr">
                    <a:lnL>
                      <a:noFill/>
                    </a:lnL>
                    <a:lnR>
                      <a:noFill/>
                    </a:lnR>
                    <a:lnT>
                      <a:noFill/>
                    </a:lnT>
                    <a:lnB>
                      <a:noFill/>
                    </a:lnB>
                  </a:tcPr>
                </a:tc>
                <a:tc>
                  <a:txBody>
                    <a:bodyPr/>
                    <a:lstStyle/>
                    <a:p>
                      <a:r>
                        <a:rPr lang="en-US" sz="200"/>
                        <a:t>Sports Bar</a:t>
                      </a:r>
                    </a:p>
                  </a:txBody>
                  <a:tcPr marL="10176" marR="10176" marT="5088" marB="5088" anchor="ctr">
                    <a:lnL>
                      <a:noFill/>
                    </a:lnL>
                    <a:lnR>
                      <a:noFill/>
                    </a:lnR>
                    <a:lnT>
                      <a:noFill/>
                    </a:lnT>
                    <a:lnB>
                      <a:noFill/>
                    </a:lnB>
                  </a:tcPr>
                </a:tc>
                <a:tc>
                  <a:txBody>
                    <a:bodyPr/>
                    <a:lstStyle/>
                    <a:p>
                      <a:r>
                        <a:rPr lang="en-US" sz="200"/>
                        <a:t>Steakhouse</a:t>
                      </a:r>
                    </a:p>
                  </a:txBody>
                  <a:tcPr marL="10176" marR="10176" marT="5088" marB="5088" anchor="ctr">
                    <a:lnL>
                      <a:noFill/>
                    </a:lnL>
                    <a:lnR>
                      <a:noFill/>
                    </a:lnR>
                    <a:lnT>
                      <a:noFill/>
                    </a:lnT>
                    <a:lnB>
                      <a:noFill/>
                    </a:lnB>
                  </a:tcPr>
                </a:tc>
                <a:tc>
                  <a:txBody>
                    <a:bodyPr/>
                    <a:lstStyle/>
                    <a:p>
                      <a:r>
                        <a:rPr lang="en-US" sz="200"/>
                        <a:t>Street Art</a:t>
                      </a:r>
                    </a:p>
                  </a:txBody>
                  <a:tcPr marL="10176" marR="10176" marT="5088" marB="5088" anchor="ctr">
                    <a:lnL>
                      <a:noFill/>
                    </a:lnL>
                    <a:lnR>
                      <a:noFill/>
                    </a:lnR>
                    <a:lnT>
                      <a:noFill/>
                    </a:lnT>
                    <a:lnB>
                      <a:noFill/>
                    </a:lnB>
                  </a:tcPr>
                </a:tc>
                <a:tc>
                  <a:txBody>
                    <a:bodyPr/>
                    <a:lstStyle/>
                    <a:p>
                      <a:r>
                        <a:rPr lang="en-US" sz="200"/>
                        <a:t>Supermarket</a:t>
                      </a:r>
                    </a:p>
                  </a:txBody>
                  <a:tcPr marL="10176" marR="10176" marT="5088" marB="5088" anchor="ctr">
                    <a:lnL>
                      <a:noFill/>
                    </a:lnL>
                    <a:lnR>
                      <a:noFill/>
                    </a:lnR>
                    <a:lnT>
                      <a:noFill/>
                    </a:lnT>
                    <a:lnB>
                      <a:noFill/>
                    </a:lnB>
                  </a:tcPr>
                </a:tc>
                <a:tc>
                  <a:txBody>
                    <a:bodyPr/>
                    <a:lstStyle/>
                    <a:p>
                      <a:r>
                        <a:rPr lang="en-US" sz="200"/>
                        <a:t>Sushi Restaurant</a:t>
                      </a:r>
                    </a:p>
                  </a:txBody>
                  <a:tcPr marL="10176" marR="10176" marT="5088" marB="5088" anchor="ctr">
                    <a:lnL>
                      <a:noFill/>
                    </a:lnL>
                    <a:lnR>
                      <a:noFill/>
                    </a:lnR>
                    <a:lnT>
                      <a:noFill/>
                    </a:lnT>
                    <a:lnB>
                      <a:noFill/>
                    </a:lnB>
                  </a:tcPr>
                </a:tc>
                <a:tc>
                  <a:txBody>
                    <a:bodyPr/>
                    <a:lstStyle/>
                    <a:p>
                      <a:r>
                        <a:rPr lang="en-US" sz="200"/>
                        <a:t>Taco Place</a:t>
                      </a:r>
                    </a:p>
                  </a:txBody>
                  <a:tcPr marL="10176" marR="10176" marT="5088" marB="5088" anchor="ctr">
                    <a:lnL>
                      <a:noFill/>
                    </a:lnL>
                    <a:lnR>
                      <a:noFill/>
                    </a:lnR>
                    <a:lnT>
                      <a:noFill/>
                    </a:lnT>
                    <a:lnB>
                      <a:noFill/>
                    </a:lnB>
                  </a:tcPr>
                </a:tc>
                <a:tc>
                  <a:txBody>
                    <a:bodyPr/>
                    <a:lstStyle/>
                    <a:p>
                      <a:r>
                        <a:rPr lang="en-US" sz="200"/>
                        <a:t>Tailor Shop</a:t>
                      </a:r>
                    </a:p>
                  </a:txBody>
                  <a:tcPr marL="10176" marR="10176" marT="5088" marB="5088" anchor="ctr">
                    <a:lnL>
                      <a:noFill/>
                    </a:lnL>
                    <a:lnR>
                      <a:noFill/>
                    </a:lnR>
                    <a:lnT>
                      <a:noFill/>
                    </a:lnT>
                    <a:lnB>
                      <a:noFill/>
                    </a:lnB>
                  </a:tcPr>
                </a:tc>
                <a:tc>
                  <a:txBody>
                    <a:bodyPr/>
                    <a:lstStyle/>
                    <a:p>
                      <a:r>
                        <a:rPr lang="en-US" sz="200"/>
                        <a:t>Taiwanese Restaurant</a:t>
                      </a:r>
                    </a:p>
                  </a:txBody>
                  <a:tcPr marL="10176" marR="10176" marT="5088" marB="5088" anchor="ctr">
                    <a:lnL>
                      <a:noFill/>
                    </a:lnL>
                    <a:lnR>
                      <a:noFill/>
                    </a:lnR>
                    <a:lnT>
                      <a:noFill/>
                    </a:lnT>
                    <a:lnB>
                      <a:noFill/>
                    </a:lnB>
                  </a:tcPr>
                </a:tc>
                <a:tc>
                  <a:txBody>
                    <a:bodyPr/>
                    <a:lstStyle/>
                    <a:p>
                      <a:r>
                        <a:rPr lang="en-US" sz="200"/>
                        <a:t>Tapas Restaurant</a:t>
                      </a:r>
                    </a:p>
                  </a:txBody>
                  <a:tcPr marL="10176" marR="10176" marT="5088" marB="5088" anchor="ctr">
                    <a:lnL>
                      <a:noFill/>
                    </a:lnL>
                    <a:lnR>
                      <a:noFill/>
                    </a:lnR>
                    <a:lnT>
                      <a:noFill/>
                    </a:lnT>
                    <a:lnB>
                      <a:noFill/>
                    </a:lnB>
                  </a:tcPr>
                </a:tc>
                <a:tc>
                  <a:txBody>
                    <a:bodyPr/>
                    <a:lstStyle/>
                    <a:p>
                      <a:r>
                        <a:rPr lang="en-US" sz="200"/>
                        <a:t>Tea Room</a:t>
                      </a:r>
                    </a:p>
                  </a:txBody>
                  <a:tcPr marL="10176" marR="10176" marT="5088" marB="5088" anchor="ctr">
                    <a:lnL>
                      <a:noFill/>
                    </a:lnL>
                    <a:lnR>
                      <a:noFill/>
                    </a:lnR>
                    <a:lnT>
                      <a:noFill/>
                    </a:lnT>
                    <a:lnB>
                      <a:noFill/>
                    </a:lnB>
                  </a:tcPr>
                </a:tc>
                <a:tc>
                  <a:txBody>
                    <a:bodyPr/>
                    <a:lstStyle/>
                    <a:p>
                      <a:r>
                        <a:rPr lang="en-US" sz="200"/>
                        <a:t>Tech Startup</a:t>
                      </a:r>
                    </a:p>
                  </a:txBody>
                  <a:tcPr marL="10176" marR="10176" marT="5088" marB="5088" anchor="ctr">
                    <a:lnL>
                      <a:noFill/>
                    </a:lnL>
                    <a:lnR>
                      <a:noFill/>
                    </a:lnR>
                    <a:lnT>
                      <a:noFill/>
                    </a:lnT>
                    <a:lnB>
                      <a:noFill/>
                    </a:lnB>
                  </a:tcPr>
                </a:tc>
                <a:tc>
                  <a:txBody>
                    <a:bodyPr/>
                    <a:lstStyle/>
                    <a:p>
                      <a:r>
                        <a:rPr lang="en-US" sz="200"/>
                        <a:t>Thai Restaurant</a:t>
                      </a:r>
                    </a:p>
                  </a:txBody>
                  <a:tcPr marL="10176" marR="10176" marT="5088" marB="5088" anchor="ctr">
                    <a:lnL>
                      <a:noFill/>
                    </a:lnL>
                    <a:lnR>
                      <a:noFill/>
                    </a:lnR>
                    <a:lnT>
                      <a:noFill/>
                    </a:lnT>
                    <a:lnB>
                      <a:noFill/>
                    </a:lnB>
                  </a:tcPr>
                </a:tc>
                <a:tc>
                  <a:txBody>
                    <a:bodyPr/>
                    <a:lstStyle/>
                    <a:p>
                      <a:r>
                        <a:rPr lang="en-US" sz="200"/>
                        <a:t>Theater</a:t>
                      </a:r>
                    </a:p>
                  </a:txBody>
                  <a:tcPr marL="10176" marR="10176" marT="5088" marB="5088" anchor="ctr">
                    <a:lnL>
                      <a:noFill/>
                    </a:lnL>
                    <a:lnR>
                      <a:noFill/>
                    </a:lnR>
                    <a:lnT>
                      <a:noFill/>
                    </a:lnT>
                    <a:lnB>
                      <a:noFill/>
                    </a:lnB>
                  </a:tcPr>
                </a:tc>
                <a:tc>
                  <a:txBody>
                    <a:bodyPr/>
                    <a:lstStyle/>
                    <a:p>
                      <a:r>
                        <a:rPr lang="en-US" sz="200"/>
                        <a:t>Track</a:t>
                      </a:r>
                    </a:p>
                  </a:txBody>
                  <a:tcPr marL="10176" marR="10176" marT="5088" marB="5088" anchor="ctr">
                    <a:lnL>
                      <a:noFill/>
                    </a:lnL>
                    <a:lnR>
                      <a:noFill/>
                    </a:lnR>
                    <a:lnT>
                      <a:noFill/>
                    </a:lnT>
                    <a:lnB>
                      <a:noFill/>
                    </a:lnB>
                  </a:tcPr>
                </a:tc>
                <a:tc>
                  <a:txBody>
                    <a:bodyPr/>
                    <a:lstStyle/>
                    <a:p>
                      <a:r>
                        <a:rPr lang="en-US" sz="200"/>
                        <a:t>Trail</a:t>
                      </a:r>
                    </a:p>
                  </a:txBody>
                  <a:tcPr marL="10176" marR="10176" marT="5088" marB="5088" anchor="ctr">
                    <a:lnL>
                      <a:noFill/>
                    </a:lnL>
                    <a:lnR>
                      <a:noFill/>
                    </a:lnR>
                    <a:lnT>
                      <a:noFill/>
                    </a:lnT>
                    <a:lnB>
                      <a:noFill/>
                    </a:lnB>
                  </a:tcPr>
                </a:tc>
                <a:tc>
                  <a:txBody>
                    <a:bodyPr/>
                    <a:lstStyle/>
                    <a:p>
                      <a:r>
                        <a:rPr lang="en-US" sz="200"/>
                        <a:t>Train Station</a:t>
                      </a:r>
                    </a:p>
                  </a:txBody>
                  <a:tcPr marL="10176" marR="10176" marT="5088" marB="5088" anchor="ctr">
                    <a:lnL>
                      <a:noFill/>
                    </a:lnL>
                    <a:lnR>
                      <a:noFill/>
                    </a:lnR>
                    <a:lnT>
                      <a:noFill/>
                    </a:lnT>
                    <a:lnB>
                      <a:noFill/>
                    </a:lnB>
                  </a:tcPr>
                </a:tc>
                <a:tc>
                  <a:txBody>
                    <a:bodyPr/>
                    <a:lstStyle/>
                    <a:p>
                      <a:r>
                        <a:rPr lang="en-US" sz="200"/>
                        <a:t>Tunnel</a:t>
                      </a:r>
                    </a:p>
                  </a:txBody>
                  <a:tcPr marL="10176" marR="10176" marT="5088" marB="5088" anchor="ctr">
                    <a:lnL>
                      <a:noFill/>
                    </a:lnL>
                    <a:lnR>
                      <a:noFill/>
                    </a:lnR>
                    <a:lnT>
                      <a:noFill/>
                    </a:lnT>
                    <a:lnB>
                      <a:noFill/>
                    </a:lnB>
                  </a:tcPr>
                </a:tc>
                <a:tc>
                  <a:txBody>
                    <a:bodyPr/>
                    <a:lstStyle/>
                    <a:p>
                      <a:r>
                        <a:rPr lang="en-US" sz="200"/>
                        <a:t>University</a:t>
                      </a:r>
                    </a:p>
                  </a:txBody>
                  <a:tcPr marL="10176" marR="10176" marT="5088" marB="5088" anchor="ctr">
                    <a:lnL>
                      <a:noFill/>
                    </a:lnL>
                    <a:lnR>
                      <a:noFill/>
                    </a:lnR>
                    <a:lnT>
                      <a:noFill/>
                    </a:lnT>
                    <a:lnB>
                      <a:noFill/>
                    </a:lnB>
                  </a:tcPr>
                </a:tc>
                <a:tc>
                  <a:txBody>
                    <a:bodyPr/>
                    <a:lstStyle/>
                    <a:p>
                      <a:r>
                        <a:rPr lang="en-US" sz="200"/>
                        <a:t>Vegetarian / Vegan Restaurant</a:t>
                      </a:r>
                    </a:p>
                  </a:txBody>
                  <a:tcPr marL="10176" marR="10176" marT="5088" marB="5088" anchor="ctr">
                    <a:lnL>
                      <a:noFill/>
                    </a:lnL>
                    <a:lnR>
                      <a:noFill/>
                    </a:lnR>
                    <a:lnT>
                      <a:noFill/>
                    </a:lnT>
                    <a:lnB>
                      <a:noFill/>
                    </a:lnB>
                  </a:tcPr>
                </a:tc>
                <a:tc>
                  <a:txBody>
                    <a:bodyPr/>
                    <a:lstStyle/>
                    <a:p>
                      <a:r>
                        <a:rPr lang="en-US" sz="200"/>
                        <a:t>Video Game Store</a:t>
                      </a:r>
                    </a:p>
                  </a:txBody>
                  <a:tcPr marL="10176" marR="10176" marT="5088" marB="5088" anchor="ctr">
                    <a:lnL>
                      <a:noFill/>
                    </a:lnL>
                    <a:lnR>
                      <a:noFill/>
                    </a:lnR>
                    <a:lnT>
                      <a:noFill/>
                    </a:lnT>
                    <a:lnB>
                      <a:noFill/>
                    </a:lnB>
                  </a:tcPr>
                </a:tc>
                <a:tc>
                  <a:txBody>
                    <a:bodyPr/>
                    <a:lstStyle/>
                    <a:p>
                      <a:r>
                        <a:rPr lang="en-US" sz="200"/>
                        <a:t>Video Store</a:t>
                      </a:r>
                    </a:p>
                  </a:txBody>
                  <a:tcPr marL="10176" marR="10176" marT="5088" marB="5088" anchor="ctr">
                    <a:lnL>
                      <a:noFill/>
                    </a:lnL>
                    <a:lnR>
                      <a:noFill/>
                    </a:lnR>
                    <a:lnT>
                      <a:noFill/>
                    </a:lnT>
                    <a:lnB>
                      <a:noFill/>
                    </a:lnB>
                  </a:tcPr>
                </a:tc>
                <a:tc>
                  <a:txBody>
                    <a:bodyPr/>
                    <a:lstStyle/>
                    <a:p>
                      <a:r>
                        <a:rPr lang="en-US" sz="200"/>
                        <a:t>Vietnamese Restaurant</a:t>
                      </a:r>
                    </a:p>
                  </a:txBody>
                  <a:tcPr marL="10176" marR="10176" marT="5088" marB="5088" anchor="ctr">
                    <a:lnL>
                      <a:noFill/>
                    </a:lnL>
                    <a:lnR>
                      <a:noFill/>
                    </a:lnR>
                    <a:lnT>
                      <a:noFill/>
                    </a:lnT>
                    <a:lnB>
                      <a:noFill/>
                    </a:lnB>
                  </a:tcPr>
                </a:tc>
                <a:tc>
                  <a:txBody>
                    <a:bodyPr/>
                    <a:lstStyle/>
                    <a:p>
                      <a:r>
                        <a:rPr lang="en-US" sz="200"/>
                        <a:t>Wine Bar</a:t>
                      </a:r>
                    </a:p>
                  </a:txBody>
                  <a:tcPr marL="10176" marR="10176" marT="5088" marB="5088" anchor="ctr">
                    <a:lnL>
                      <a:noFill/>
                    </a:lnL>
                    <a:lnR>
                      <a:noFill/>
                    </a:lnR>
                    <a:lnT>
                      <a:noFill/>
                    </a:lnT>
                    <a:lnB>
                      <a:noFill/>
                    </a:lnB>
                  </a:tcPr>
                </a:tc>
                <a:tc>
                  <a:txBody>
                    <a:bodyPr/>
                    <a:lstStyle/>
                    <a:p>
                      <a:r>
                        <a:rPr lang="en-US" sz="200"/>
                        <a:t>Wine Shop</a:t>
                      </a:r>
                    </a:p>
                  </a:txBody>
                  <a:tcPr marL="10176" marR="10176" marT="5088" marB="5088" anchor="ctr">
                    <a:lnL>
                      <a:noFill/>
                    </a:lnL>
                    <a:lnR>
                      <a:noFill/>
                    </a:lnR>
                    <a:lnT>
                      <a:noFill/>
                    </a:lnT>
                    <a:lnB>
                      <a:noFill/>
                    </a:lnB>
                  </a:tcPr>
                </a:tc>
                <a:tc>
                  <a:txBody>
                    <a:bodyPr/>
                    <a:lstStyle/>
                    <a:p>
                      <a:r>
                        <a:rPr lang="en-US" sz="200"/>
                        <a:t>Wings Joint</a:t>
                      </a:r>
                    </a:p>
                  </a:txBody>
                  <a:tcPr marL="10176" marR="10176" marT="5088" marB="5088" anchor="ctr">
                    <a:lnL>
                      <a:noFill/>
                    </a:lnL>
                    <a:lnR>
                      <a:noFill/>
                    </a:lnR>
                    <a:lnT>
                      <a:noFill/>
                    </a:lnT>
                    <a:lnB>
                      <a:noFill/>
                    </a:lnB>
                  </a:tcPr>
                </a:tc>
                <a:tc>
                  <a:txBody>
                    <a:bodyPr/>
                    <a:lstStyle/>
                    <a:p>
                      <a:r>
                        <a:rPr lang="en-US" sz="200"/>
                        <a:t>Yoga Studio</a:t>
                      </a:r>
                    </a:p>
                  </a:txBody>
                  <a:tcPr marL="10176" marR="10176" marT="5088" marB="5088" anchor="ctr">
                    <a:lnL>
                      <a:noFill/>
                    </a:lnL>
                    <a:lnR>
                      <a:noFill/>
                    </a:lnR>
                    <a:lnT>
                      <a:noFill/>
                    </a:lnT>
                    <a:lnB>
                      <a:noFill/>
                    </a:lnB>
                  </a:tcPr>
                </a:tc>
                <a:tc>
                  <a:txBody>
                    <a:bodyPr/>
                    <a:lstStyle/>
                    <a:p>
                      <a:endParaRPr lang="en-US" sz="200"/>
                    </a:p>
                  </a:txBody>
                  <a:tcPr marL="10176" marR="10176" marT="5088" marB="5088">
                    <a:lnL>
                      <a:noFill/>
                    </a:lnL>
                  </a:tcPr>
                </a:tc>
                <a:extLst>
                  <a:ext uri="{0D108BD9-81ED-4DB2-BD59-A6C34878D82A}">
                    <a16:rowId xmlns:a16="http://schemas.microsoft.com/office/drawing/2014/main" val="417162978"/>
                  </a:ext>
                </a:extLst>
              </a:tr>
              <a:tr h="529148">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M5A</a:t>
                      </a:r>
                    </a:p>
                  </a:txBody>
                  <a:tcPr marL="10176" marR="10176" marT="5088" marB="5088" anchor="ctr">
                    <a:lnL>
                      <a:noFill/>
                    </a:lnL>
                    <a:lnR>
                      <a:noFill/>
                    </a:lnR>
                    <a:lnT>
                      <a:noFill/>
                    </a:lnT>
                    <a:lnB>
                      <a:noFill/>
                    </a:lnB>
                  </a:tcPr>
                </a:tc>
                <a:tc>
                  <a:txBody>
                    <a:bodyPr/>
                    <a:lstStyle/>
                    <a:p>
                      <a:r>
                        <a:rPr lang="en-US" sz="200"/>
                        <a:t>Harbourfront</a:t>
                      </a:r>
                    </a:p>
                  </a:txBody>
                  <a:tcPr marL="10176" marR="10176" marT="5088" marB="5088" anchor="ctr">
                    <a:lnL>
                      <a:noFill/>
                    </a:lnL>
                    <a:lnR>
                      <a:noFill/>
                    </a:lnR>
                    <a:lnT>
                      <a:noFill/>
                    </a:lnT>
                    <a:lnB>
                      <a:noFill/>
                    </a:lnB>
                  </a:tcPr>
                </a:tc>
                <a:tc>
                  <a:txBody>
                    <a:bodyPr/>
                    <a:lstStyle/>
                    <a:p>
                      <a:r>
                        <a:rPr lang="en-US" sz="200"/>
                        <a:t>43.65426</a:t>
                      </a:r>
                    </a:p>
                  </a:txBody>
                  <a:tcPr marL="10176" marR="10176" marT="5088" marB="5088" anchor="ctr">
                    <a:lnL>
                      <a:noFill/>
                    </a:lnL>
                    <a:lnR>
                      <a:noFill/>
                    </a:lnR>
                    <a:lnT>
                      <a:noFill/>
                    </a:lnT>
                    <a:lnB>
                      <a:noFill/>
                    </a:lnB>
                  </a:tcPr>
                </a:tc>
                <a:tc>
                  <a:txBody>
                    <a:bodyPr/>
                    <a:lstStyle/>
                    <a:p>
                      <a:r>
                        <a:rPr lang="en-US" sz="200"/>
                        <a:t>-79.360636</a:t>
                      </a:r>
                    </a:p>
                  </a:txBody>
                  <a:tcPr marL="10176" marR="10176" marT="5088" marB="5088" anchor="ctr">
                    <a:lnL>
                      <a:noFill/>
                    </a:lnL>
                    <a:lnR>
                      <a:noFill/>
                    </a:lnR>
                    <a:lnT>
                      <a:noFill/>
                    </a:lnT>
                    <a:lnB>
                      <a:noFill/>
                    </a:lnB>
                  </a:tcPr>
                </a:tc>
                <a:tc>
                  <a:txBody>
                    <a:bodyPr/>
                    <a:lstStyle/>
                    <a:p>
                      <a:r>
                        <a:rPr lang="en-US" sz="200"/>
                        <a:t>Roselle Desserts</a:t>
                      </a:r>
                    </a:p>
                  </a:txBody>
                  <a:tcPr marL="10176" marR="10176" marT="5088" marB="5088" anchor="ctr">
                    <a:lnL>
                      <a:noFill/>
                    </a:lnL>
                    <a:lnR>
                      <a:noFill/>
                    </a:lnR>
                    <a:lnT>
                      <a:noFill/>
                    </a:lnT>
                    <a:lnB>
                      <a:noFill/>
                    </a:lnB>
                  </a:tcPr>
                </a:tc>
                <a:tc>
                  <a:txBody>
                    <a:bodyPr/>
                    <a:lstStyle/>
                    <a:p>
                      <a:r>
                        <a:rPr lang="en-US" sz="200"/>
                        <a:t>This spot is popular</a:t>
                      </a:r>
                    </a:p>
                  </a:txBody>
                  <a:tcPr marL="10176" marR="10176" marT="5088" marB="5088" anchor="ctr">
                    <a:lnL>
                      <a:noFill/>
                    </a:lnL>
                    <a:lnR>
                      <a:noFill/>
                    </a:lnR>
                    <a:lnT>
                      <a:noFill/>
                    </a:lnT>
                    <a:lnB>
                      <a:noFill/>
                    </a:lnB>
                  </a:tcPr>
                </a:tc>
                <a:tc>
                  <a:txBody>
                    <a:bodyPr/>
                    <a:lstStyle/>
                    <a:p>
                      <a:r>
                        <a:rPr lang="en-US" sz="200"/>
                        <a:t>143</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1</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B>
                      <a:noFill/>
                    </a:lnB>
                  </a:tcPr>
                </a:tc>
                <a:extLst>
                  <a:ext uri="{0D108BD9-81ED-4DB2-BD59-A6C34878D82A}">
                    <a16:rowId xmlns:a16="http://schemas.microsoft.com/office/drawing/2014/main" val="778129315"/>
                  </a:ext>
                </a:extLst>
              </a:tr>
              <a:tr h="529148">
                <a:tc>
                  <a:txBody>
                    <a:bodyPr/>
                    <a:lstStyle/>
                    <a:p>
                      <a:r>
                        <a:rPr lang="en-US" sz="200"/>
                        <a:t>1</a:t>
                      </a:r>
                    </a:p>
                  </a:txBody>
                  <a:tcPr marL="10176" marR="10176" marT="5088" marB="5088" anchor="ctr">
                    <a:lnL>
                      <a:noFill/>
                    </a:lnL>
                    <a:lnR>
                      <a:noFill/>
                    </a:lnR>
                    <a:lnT>
                      <a:noFill/>
                    </a:lnT>
                    <a:lnB>
                      <a:noFill/>
                    </a:lnB>
                  </a:tcPr>
                </a:tc>
                <a:tc>
                  <a:txBody>
                    <a:bodyPr/>
                    <a:lstStyle/>
                    <a:p>
                      <a:r>
                        <a:rPr lang="en-US" sz="200"/>
                        <a:t>1</a:t>
                      </a:r>
                    </a:p>
                  </a:txBody>
                  <a:tcPr marL="10176" marR="10176" marT="5088" marB="5088" anchor="ctr">
                    <a:lnL>
                      <a:noFill/>
                    </a:lnL>
                    <a:lnR>
                      <a:noFill/>
                    </a:lnR>
                    <a:lnT>
                      <a:noFill/>
                    </a:lnT>
                    <a:lnB>
                      <a:noFill/>
                    </a:lnB>
                  </a:tcPr>
                </a:tc>
                <a:tc>
                  <a:txBody>
                    <a:bodyPr/>
                    <a:lstStyle/>
                    <a:p>
                      <a:r>
                        <a:rPr lang="en-US" sz="200"/>
                        <a:t>M5A</a:t>
                      </a:r>
                    </a:p>
                  </a:txBody>
                  <a:tcPr marL="10176" marR="10176" marT="5088" marB="5088" anchor="ctr">
                    <a:lnL>
                      <a:noFill/>
                    </a:lnL>
                    <a:lnR>
                      <a:noFill/>
                    </a:lnR>
                    <a:lnT>
                      <a:noFill/>
                    </a:lnT>
                    <a:lnB>
                      <a:noFill/>
                    </a:lnB>
                  </a:tcPr>
                </a:tc>
                <a:tc>
                  <a:txBody>
                    <a:bodyPr/>
                    <a:lstStyle/>
                    <a:p>
                      <a:r>
                        <a:rPr lang="en-US" sz="200"/>
                        <a:t>Harbourfront</a:t>
                      </a:r>
                    </a:p>
                  </a:txBody>
                  <a:tcPr marL="10176" marR="10176" marT="5088" marB="5088" anchor="ctr">
                    <a:lnL>
                      <a:noFill/>
                    </a:lnL>
                    <a:lnR>
                      <a:noFill/>
                    </a:lnR>
                    <a:lnT>
                      <a:noFill/>
                    </a:lnT>
                    <a:lnB>
                      <a:noFill/>
                    </a:lnB>
                  </a:tcPr>
                </a:tc>
                <a:tc>
                  <a:txBody>
                    <a:bodyPr/>
                    <a:lstStyle/>
                    <a:p>
                      <a:r>
                        <a:rPr lang="en-US" sz="200"/>
                        <a:t>43.65426</a:t>
                      </a:r>
                    </a:p>
                  </a:txBody>
                  <a:tcPr marL="10176" marR="10176" marT="5088" marB="5088" anchor="ctr">
                    <a:lnL>
                      <a:noFill/>
                    </a:lnL>
                    <a:lnR>
                      <a:noFill/>
                    </a:lnR>
                    <a:lnT>
                      <a:noFill/>
                    </a:lnT>
                    <a:lnB>
                      <a:noFill/>
                    </a:lnB>
                  </a:tcPr>
                </a:tc>
                <a:tc>
                  <a:txBody>
                    <a:bodyPr/>
                    <a:lstStyle/>
                    <a:p>
                      <a:r>
                        <a:rPr lang="en-US" sz="200"/>
                        <a:t>-79.360636</a:t>
                      </a:r>
                    </a:p>
                  </a:txBody>
                  <a:tcPr marL="10176" marR="10176" marT="5088" marB="5088" anchor="ctr">
                    <a:lnL>
                      <a:noFill/>
                    </a:lnL>
                    <a:lnR>
                      <a:noFill/>
                    </a:lnR>
                    <a:lnT>
                      <a:noFill/>
                    </a:lnT>
                    <a:lnB>
                      <a:noFill/>
                    </a:lnB>
                  </a:tcPr>
                </a:tc>
                <a:tc>
                  <a:txBody>
                    <a:bodyPr/>
                    <a:lstStyle/>
                    <a:p>
                      <a:r>
                        <a:rPr lang="en-US" sz="200"/>
                        <a:t>Tandem Coffee</a:t>
                      </a:r>
                    </a:p>
                  </a:txBody>
                  <a:tcPr marL="10176" marR="10176" marT="5088" marB="5088" anchor="ctr">
                    <a:lnL>
                      <a:noFill/>
                    </a:lnL>
                    <a:lnR>
                      <a:noFill/>
                    </a:lnR>
                    <a:lnT>
                      <a:noFill/>
                    </a:lnT>
                    <a:lnB>
                      <a:noFill/>
                    </a:lnB>
                  </a:tcPr>
                </a:tc>
                <a:tc>
                  <a:txBody>
                    <a:bodyPr/>
                    <a:lstStyle/>
                    <a:p>
                      <a:r>
                        <a:rPr lang="en-US" sz="200"/>
                        <a:t>This spot is popular</a:t>
                      </a:r>
                    </a:p>
                  </a:txBody>
                  <a:tcPr marL="10176" marR="10176" marT="5088" marB="5088" anchor="ctr">
                    <a:lnL>
                      <a:noFill/>
                    </a:lnL>
                    <a:lnR>
                      <a:noFill/>
                    </a:lnR>
                    <a:lnT>
                      <a:noFill/>
                    </a:lnT>
                    <a:lnB>
                      <a:noFill/>
                    </a:lnB>
                  </a:tcPr>
                </a:tc>
                <a:tc>
                  <a:txBody>
                    <a:bodyPr/>
                    <a:lstStyle/>
                    <a:p>
                      <a:r>
                        <a:rPr lang="en-US" sz="200"/>
                        <a:t>122</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1</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extLst>
                  <a:ext uri="{0D108BD9-81ED-4DB2-BD59-A6C34878D82A}">
                    <a16:rowId xmlns:a16="http://schemas.microsoft.com/office/drawing/2014/main" val="3140201857"/>
                  </a:ext>
                </a:extLst>
              </a:tr>
              <a:tr h="529148">
                <a:tc>
                  <a:txBody>
                    <a:bodyPr/>
                    <a:lstStyle/>
                    <a:p>
                      <a:r>
                        <a:rPr lang="en-US" sz="200"/>
                        <a:t>2</a:t>
                      </a:r>
                    </a:p>
                  </a:txBody>
                  <a:tcPr marL="10176" marR="10176" marT="5088" marB="5088" anchor="ctr">
                    <a:lnL>
                      <a:noFill/>
                    </a:lnL>
                    <a:lnR>
                      <a:noFill/>
                    </a:lnR>
                    <a:lnT>
                      <a:noFill/>
                    </a:lnT>
                    <a:lnB>
                      <a:noFill/>
                    </a:lnB>
                  </a:tcPr>
                </a:tc>
                <a:tc>
                  <a:txBody>
                    <a:bodyPr/>
                    <a:lstStyle/>
                    <a:p>
                      <a:r>
                        <a:rPr lang="en-US" sz="200"/>
                        <a:t>2</a:t>
                      </a:r>
                    </a:p>
                  </a:txBody>
                  <a:tcPr marL="10176" marR="10176" marT="5088" marB="5088" anchor="ctr">
                    <a:lnL>
                      <a:noFill/>
                    </a:lnL>
                    <a:lnR>
                      <a:noFill/>
                    </a:lnR>
                    <a:lnT>
                      <a:noFill/>
                    </a:lnT>
                    <a:lnB>
                      <a:noFill/>
                    </a:lnB>
                  </a:tcPr>
                </a:tc>
                <a:tc>
                  <a:txBody>
                    <a:bodyPr/>
                    <a:lstStyle/>
                    <a:p>
                      <a:r>
                        <a:rPr lang="en-US" sz="200"/>
                        <a:t>M5A</a:t>
                      </a:r>
                    </a:p>
                  </a:txBody>
                  <a:tcPr marL="10176" marR="10176" marT="5088" marB="5088" anchor="ctr">
                    <a:lnL>
                      <a:noFill/>
                    </a:lnL>
                    <a:lnR>
                      <a:noFill/>
                    </a:lnR>
                    <a:lnT>
                      <a:noFill/>
                    </a:lnT>
                    <a:lnB>
                      <a:noFill/>
                    </a:lnB>
                  </a:tcPr>
                </a:tc>
                <a:tc>
                  <a:txBody>
                    <a:bodyPr/>
                    <a:lstStyle/>
                    <a:p>
                      <a:r>
                        <a:rPr lang="en-US" sz="200"/>
                        <a:t>Harbourfront</a:t>
                      </a:r>
                    </a:p>
                  </a:txBody>
                  <a:tcPr marL="10176" marR="10176" marT="5088" marB="5088" anchor="ctr">
                    <a:lnL>
                      <a:noFill/>
                    </a:lnL>
                    <a:lnR>
                      <a:noFill/>
                    </a:lnR>
                    <a:lnT>
                      <a:noFill/>
                    </a:lnT>
                    <a:lnB>
                      <a:noFill/>
                    </a:lnB>
                  </a:tcPr>
                </a:tc>
                <a:tc>
                  <a:txBody>
                    <a:bodyPr/>
                    <a:lstStyle/>
                    <a:p>
                      <a:r>
                        <a:rPr lang="en-US" sz="200"/>
                        <a:t>43.65426</a:t>
                      </a:r>
                    </a:p>
                  </a:txBody>
                  <a:tcPr marL="10176" marR="10176" marT="5088" marB="5088" anchor="ctr">
                    <a:lnL>
                      <a:noFill/>
                    </a:lnL>
                    <a:lnR>
                      <a:noFill/>
                    </a:lnR>
                    <a:lnT>
                      <a:noFill/>
                    </a:lnT>
                    <a:lnB>
                      <a:noFill/>
                    </a:lnB>
                  </a:tcPr>
                </a:tc>
                <a:tc>
                  <a:txBody>
                    <a:bodyPr/>
                    <a:lstStyle/>
                    <a:p>
                      <a:r>
                        <a:rPr lang="en-US" sz="200"/>
                        <a:t>-79.360636</a:t>
                      </a:r>
                    </a:p>
                  </a:txBody>
                  <a:tcPr marL="10176" marR="10176" marT="5088" marB="5088" anchor="ctr">
                    <a:lnL>
                      <a:noFill/>
                    </a:lnL>
                    <a:lnR>
                      <a:noFill/>
                    </a:lnR>
                    <a:lnT>
                      <a:noFill/>
                    </a:lnT>
                    <a:lnB>
                      <a:noFill/>
                    </a:lnB>
                  </a:tcPr>
                </a:tc>
                <a:tc>
                  <a:txBody>
                    <a:bodyPr/>
                    <a:lstStyle/>
                    <a:p>
                      <a:r>
                        <a:rPr lang="en-US" sz="200"/>
                        <a:t>Cooper Koo YMCA</a:t>
                      </a:r>
                    </a:p>
                  </a:txBody>
                  <a:tcPr marL="10176" marR="10176" marT="5088" marB="5088" anchor="ctr">
                    <a:lnL>
                      <a:noFill/>
                    </a:lnL>
                    <a:lnR>
                      <a:noFill/>
                    </a:lnR>
                    <a:lnT>
                      <a:noFill/>
                    </a:lnT>
                    <a:lnB>
                      <a:noFill/>
                    </a:lnB>
                  </a:tcPr>
                </a:tc>
                <a:tc>
                  <a:txBody>
                    <a:bodyPr/>
                    <a:lstStyle/>
                    <a:p>
                      <a:r>
                        <a:rPr lang="en-US" sz="200"/>
                        <a:t>This spot is popular</a:t>
                      </a:r>
                    </a:p>
                  </a:txBody>
                  <a:tcPr marL="10176" marR="10176" marT="5088" marB="5088" anchor="ctr">
                    <a:lnL>
                      <a:noFill/>
                    </a:lnL>
                    <a:lnR>
                      <a:noFill/>
                    </a:lnR>
                    <a:lnT>
                      <a:noFill/>
                    </a:lnT>
                    <a:lnB>
                      <a:noFill/>
                    </a:lnB>
                  </a:tcPr>
                </a:tc>
                <a:tc>
                  <a:txBody>
                    <a:bodyPr/>
                    <a:lstStyle/>
                    <a:p>
                      <a:r>
                        <a:rPr lang="en-US" sz="200"/>
                        <a:t>247</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1</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extLst>
                  <a:ext uri="{0D108BD9-81ED-4DB2-BD59-A6C34878D82A}">
                    <a16:rowId xmlns:a16="http://schemas.microsoft.com/office/drawing/2014/main" val="3585493995"/>
                  </a:ext>
                </a:extLst>
              </a:tr>
              <a:tr h="529148">
                <a:tc>
                  <a:txBody>
                    <a:bodyPr/>
                    <a:lstStyle/>
                    <a:p>
                      <a:r>
                        <a:rPr lang="en-US" sz="200"/>
                        <a:t>3</a:t>
                      </a:r>
                    </a:p>
                  </a:txBody>
                  <a:tcPr marL="10176" marR="10176" marT="5088" marB="5088" anchor="ctr">
                    <a:lnL>
                      <a:noFill/>
                    </a:lnL>
                    <a:lnR>
                      <a:noFill/>
                    </a:lnR>
                    <a:lnT>
                      <a:noFill/>
                    </a:lnT>
                    <a:lnB>
                      <a:noFill/>
                    </a:lnB>
                  </a:tcPr>
                </a:tc>
                <a:tc>
                  <a:txBody>
                    <a:bodyPr/>
                    <a:lstStyle/>
                    <a:p>
                      <a:r>
                        <a:rPr lang="en-US" sz="200"/>
                        <a:t>3</a:t>
                      </a:r>
                    </a:p>
                  </a:txBody>
                  <a:tcPr marL="10176" marR="10176" marT="5088" marB="5088" anchor="ctr">
                    <a:lnL>
                      <a:noFill/>
                    </a:lnL>
                    <a:lnR>
                      <a:noFill/>
                    </a:lnR>
                    <a:lnT>
                      <a:noFill/>
                    </a:lnT>
                    <a:lnB>
                      <a:noFill/>
                    </a:lnB>
                  </a:tcPr>
                </a:tc>
                <a:tc>
                  <a:txBody>
                    <a:bodyPr/>
                    <a:lstStyle/>
                    <a:p>
                      <a:r>
                        <a:rPr lang="en-US" sz="200"/>
                        <a:t>M5A</a:t>
                      </a:r>
                    </a:p>
                  </a:txBody>
                  <a:tcPr marL="10176" marR="10176" marT="5088" marB="5088" anchor="ctr">
                    <a:lnL>
                      <a:noFill/>
                    </a:lnL>
                    <a:lnR>
                      <a:noFill/>
                    </a:lnR>
                    <a:lnT>
                      <a:noFill/>
                    </a:lnT>
                    <a:lnB>
                      <a:noFill/>
                    </a:lnB>
                  </a:tcPr>
                </a:tc>
                <a:tc>
                  <a:txBody>
                    <a:bodyPr/>
                    <a:lstStyle/>
                    <a:p>
                      <a:r>
                        <a:rPr lang="en-US" sz="200"/>
                        <a:t>Harbourfront</a:t>
                      </a:r>
                    </a:p>
                  </a:txBody>
                  <a:tcPr marL="10176" marR="10176" marT="5088" marB="5088" anchor="ctr">
                    <a:lnL>
                      <a:noFill/>
                    </a:lnL>
                    <a:lnR>
                      <a:noFill/>
                    </a:lnR>
                    <a:lnT>
                      <a:noFill/>
                    </a:lnT>
                    <a:lnB>
                      <a:noFill/>
                    </a:lnB>
                  </a:tcPr>
                </a:tc>
                <a:tc>
                  <a:txBody>
                    <a:bodyPr/>
                    <a:lstStyle/>
                    <a:p>
                      <a:r>
                        <a:rPr lang="en-US" sz="200"/>
                        <a:t>43.65426</a:t>
                      </a:r>
                    </a:p>
                  </a:txBody>
                  <a:tcPr marL="10176" marR="10176" marT="5088" marB="5088" anchor="ctr">
                    <a:lnL>
                      <a:noFill/>
                    </a:lnL>
                    <a:lnR>
                      <a:noFill/>
                    </a:lnR>
                    <a:lnT>
                      <a:noFill/>
                    </a:lnT>
                    <a:lnB>
                      <a:noFill/>
                    </a:lnB>
                  </a:tcPr>
                </a:tc>
                <a:tc>
                  <a:txBody>
                    <a:bodyPr/>
                    <a:lstStyle/>
                    <a:p>
                      <a:r>
                        <a:rPr lang="en-US" sz="200"/>
                        <a:t>-79.360636</a:t>
                      </a:r>
                    </a:p>
                  </a:txBody>
                  <a:tcPr marL="10176" marR="10176" marT="5088" marB="5088" anchor="ctr">
                    <a:lnL>
                      <a:noFill/>
                    </a:lnL>
                    <a:lnR>
                      <a:noFill/>
                    </a:lnR>
                    <a:lnT>
                      <a:noFill/>
                    </a:lnT>
                    <a:lnB>
                      <a:noFill/>
                    </a:lnB>
                  </a:tcPr>
                </a:tc>
                <a:tc>
                  <a:txBody>
                    <a:bodyPr/>
                    <a:lstStyle/>
                    <a:p>
                      <a:r>
                        <a:rPr lang="en-US" sz="200"/>
                        <a:t>Impact Kitchen</a:t>
                      </a:r>
                    </a:p>
                  </a:txBody>
                  <a:tcPr marL="10176" marR="10176" marT="5088" marB="5088" anchor="ctr">
                    <a:lnL>
                      <a:noFill/>
                    </a:lnL>
                    <a:lnR>
                      <a:noFill/>
                    </a:lnR>
                    <a:lnT>
                      <a:noFill/>
                    </a:lnT>
                    <a:lnB>
                      <a:noFill/>
                    </a:lnB>
                  </a:tcPr>
                </a:tc>
                <a:tc>
                  <a:txBody>
                    <a:bodyPr/>
                    <a:lstStyle/>
                    <a:p>
                      <a:r>
                        <a:rPr lang="en-US" sz="200"/>
                        <a:t>This spot is popular</a:t>
                      </a:r>
                    </a:p>
                  </a:txBody>
                  <a:tcPr marL="10176" marR="10176" marT="5088" marB="5088" anchor="ctr">
                    <a:lnL>
                      <a:noFill/>
                    </a:lnL>
                    <a:lnR>
                      <a:noFill/>
                    </a:lnR>
                    <a:lnT>
                      <a:noFill/>
                    </a:lnT>
                    <a:lnB>
                      <a:noFill/>
                    </a:lnB>
                  </a:tcPr>
                </a:tc>
                <a:tc>
                  <a:txBody>
                    <a:bodyPr/>
                    <a:lstStyle/>
                    <a:p>
                      <a:r>
                        <a:rPr lang="en-US" sz="200"/>
                        <a:t>376</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1</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extLst>
                  <a:ext uri="{0D108BD9-81ED-4DB2-BD59-A6C34878D82A}">
                    <a16:rowId xmlns:a16="http://schemas.microsoft.com/office/drawing/2014/main" val="2919791977"/>
                  </a:ext>
                </a:extLst>
              </a:tr>
              <a:tr h="529148">
                <a:tc>
                  <a:txBody>
                    <a:bodyPr/>
                    <a:lstStyle/>
                    <a:p>
                      <a:r>
                        <a:rPr lang="en-US" sz="200"/>
                        <a:t>4</a:t>
                      </a:r>
                    </a:p>
                  </a:txBody>
                  <a:tcPr marL="10176" marR="10176" marT="5088" marB="5088" anchor="ctr">
                    <a:lnL>
                      <a:noFill/>
                    </a:lnL>
                    <a:lnR>
                      <a:noFill/>
                    </a:lnR>
                    <a:lnT>
                      <a:noFill/>
                    </a:lnT>
                    <a:lnB>
                      <a:noFill/>
                    </a:lnB>
                  </a:tcPr>
                </a:tc>
                <a:tc>
                  <a:txBody>
                    <a:bodyPr/>
                    <a:lstStyle/>
                    <a:p>
                      <a:r>
                        <a:rPr lang="en-US" sz="200"/>
                        <a:t>4</a:t>
                      </a:r>
                    </a:p>
                  </a:txBody>
                  <a:tcPr marL="10176" marR="10176" marT="5088" marB="5088" anchor="ctr">
                    <a:lnL>
                      <a:noFill/>
                    </a:lnL>
                    <a:lnR>
                      <a:noFill/>
                    </a:lnR>
                    <a:lnT>
                      <a:noFill/>
                    </a:lnT>
                    <a:lnB>
                      <a:noFill/>
                    </a:lnB>
                  </a:tcPr>
                </a:tc>
                <a:tc>
                  <a:txBody>
                    <a:bodyPr/>
                    <a:lstStyle/>
                    <a:p>
                      <a:r>
                        <a:rPr lang="en-US" sz="200"/>
                        <a:t>M5A</a:t>
                      </a:r>
                    </a:p>
                  </a:txBody>
                  <a:tcPr marL="10176" marR="10176" marT="5088" marB="5088" anchor="ctr">
                    <a:lnL>
                      <a:noFill/>
                    </a:lnL>
                    <a:lnR>
                      <a:noFill/>
                    </a:lnR>
                    <a:lnT>
                      <a:noFill/>
                    </a:lnT>
                    <a:lnB>
                      <a:noFill/>
                    </a:lnB>
                  </a:tcPr>
                </a:tc>
                <a:tc>
                  <a:txBody>
                    <a:bodyPr/>
                    <a:lstStyle/>
                    <a:p>
                      <a:r>
                        <a:rPr lang="en-US" sz="200"/>
                        <a:t>Harbourfront</a:t>
                      </a:r>
                    </a:p>
                  </a:txBody>
                  <a:tcPr marL="10176" marR="10176" marT="5088" marB="5088" anchor="ctr">
                    <a:lnL>
                      <a:noFill/>
                    </a:lnL>
                    <a:lnR>
                      <a:noFill/>
                    </a:lnR>
                    <a:lnT>
                      <a:noFill/>
                    </a:lnT>
                    <a:lnB>
                      <a:noFill/>
                    </a:lnB>
                  </a:tcPr>
                </a:tc>
                <a:tc>
                  <a:txBody>
                    <a:bodyPr/>
                    <a:lstStyle/>
                    <a:p>
                      <a:r>
                        <a:rPr lang="en-US" sz="200"/>
                        <a:t>43.65426</a:t>
                      </a:r>
                    </a:p>
                  </a:txBody>
                  <a:tcPr marL="10176" marR="10176" marT="5088" marB="5088" anchor="ctr">
                    <a:lnL>
                      <a:noFill/>
                    </a:lnL>
                    <a:lnR>
                      <a:noFill/>
                    </a:lnR>
                    <a:lnT>
                      <a:noFill/>
                    </a:lnT>
                    <a:lnB>
                      <a:noFill/>
                    </a:lnB>
                  </a:tcPr>
                </a:tc>
                <a:tc>
                  <a:txBody>
                    <a:bodyPr/>
                    <a:lstStyle/>
                    <a:p>
                      <a:r>
                        <a:rPr lang="en-US" sz="200"/>
                        <a:t>-79.360636</a:t>
                      </a:r>
                    </a:p>
                  </a:txBody>
                  <a:tcPr marL="10176" marR="10176" marT="5088" marB="5088" anchor="ctr">
                    <a:lnL>
                      <a:noFill/>
                    </a:lnL>
                    <a:lnR>
                      <a:noFill/>
                    </a:lnR>
                    <a:lnT>
                      <a:noFill/>
                    </a:lnT>
                    <a:lnB>
                      <a:noFill/>
                    </a:lnB>
                  </a:tcPr>
                </a:tc>
                <a:tc>
                  <a:txBody>
                    <a:bodyPr/>
                    <a:lstStyle/>
                    <a:p>
                      <a:r>
                        <a:rPr lang="en-US" sz="200"/>
                        <a:t>Morning Glory Cafe</a:t>
                      </a:r>
                    </a:p>
                  </a:txBody>
                  <a:tcPr marL="10176" marR="10176" marT="5088" marB="5088" anchor="ctr">
                    <a:lnL>
                      <a:noFill/>
                    </a:lnL>
                    <a:lnR>
                      <a:noFill/>
                    </a:lnR>
                    <a:lnT>
                      <a:noFill/>
                    </a:lnT>
                    <a:lnB>
                      <a:noFill/>
                    </a:lnB>
                  </a:tcPr>
                </a:tc>
                <a:tc>
                  <a:txBody>
                    <a:bodyPr/>
                    <a:lstStyle/>
                    <a:p>
                      <a:r>
                        <a:rPr lang="en-US" sz="200"/>
                        <a:t>This spot is popular</a:t>
                      </a:r>
                    </a:p>
                  </a:txBody>
                  <a:tcPr marL="10176" marR="10176" marT="5088" marB="5088" anchor="ctr">
                    <a:lnL>
                      <a:noFill/>
                    </a:lnL>
                    <a:lnR>
                      <a:noFill/>
                    </a:lnR>
                    <a:lnT>
                      <a:noFill/>
                    </a:lnT>
                    <a:lnB>
                      <a:noFill/>
                    </a:lnB>
                  </a:tcPr>
                </a:tc>
                <a:tc>
                  <a:txBody>
                    <a:bodyPr/>
                    <a:lstStyle/>
                    <a:p>
                      <a:r>
                        <a:rPr lang="en-US" sz="200"/>
                        <a:t>54</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r>
                        <a:rPr lang="en-US" sz="200"/>
                        <a:t>0</a:t>
                      </a:r>
                    </a:p>
                  </a:txBody>
                  <a:tcPr marL="10176" marR="10176" marT="5088" marB="5088" anchor="ctr">
                    <a:lnL>
                      <a:noFill/>
                    </a:lnL>
                    <a:lnR>
                      <a:noFill/>
                    </a:lnR>
                    <a:lnT>
                      <a:noFill/>
                    </a:lnT>
                    <a:lnB>
                      <a:noFill/>
                    </a:lnB>
                  </a:tcPr>
                </a:tc>
                <a:tc>
                  <a:txBody>
                    <a:bodyPr/>
                    <a:lstStyle/>
                    <a:p>
                      <a:endParaRPr lang="en-US" sz="200"/>
                    </a:p>
                  </a:txBody>
                  <a:tcPr marL="10176" marR="10176" marT="5088" marB="5088">
                    <a:lnL>
                      <a:noFill/>
                    </a:lnL>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a:p>
                  </a:txBody>
                  <a:tcPr marL="10176" marR="10176" marT="5088" marB="5088">
                    <a:lnT>
                      <a:noFill/>
                    </a:lnT>
                  </a:tcPr>
                </a:tc>
                <a:tc>
                  <a:txBody>
                    <a:bodyPr/>
                    <a:lstStyle/>
                    <a:p>
                      <a:endParaRPr lang="en-US" sz="200" dirty="0"/>
                    </a:p>
                  </a:txBody>
                  <a:tcPr marL="10176" marR="10176" marT="5088" marB="5088">
                    <a:lnT>
                      <a:noFill/>
                    </a:lnT>
                  </a:tcPr>
                </a:tc>
                <a:extLst>
                  <a:ext uri="{0D108BD9-81ED-4DB2-BD59-A6C34878D82A}">
                    <a16:rowId xmlns:a16="http://schemas.microsoft.com/office/drawing/2014/main" val="382751639"/>
                  </a:ext>
                </a:extLst>
              </a:tr>
            </a:tbl>
          </a:graphicData>
        </a:graphic>
      </p:graphicFrame>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Places"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5" name="Content Placeholder 4">
            <a:extLst>
              <a:ext uri="{FF2B5EF4-FFF2-40B4-BE49-F238E27FC236}">
                <a16:creationId xmlns:a16="http://schemas.microsoft.com/office/drawing/2014/main" id="{CC6AB259-3648-2747-836C-E0B4D48FCD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4" name="Content Placeholder 3">
            <a:extLst>
              <a:ext uri="{FF2B5EF4-FFF2-40B4-BE49-F238E27FC236}">
                <a16:creationId xmlns:a16="http://schemas.microsoft.com/office/drawing/2014/main" id="{4F67D969-996D-4848-8D6D-AFAA66E419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68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 customer wants to find best place to open a café where he will provide different craft courses, including crochet and knitting</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a:t>Needed data</a:t>
            </a:r>
            <a:endParaRPr lang="en-US" b="1" dirty="0"/>
          </a:p>
          <a:p>
            <a:pPr marL="0" indent="0">
              <a:buNone/>
            </a:pPr>
            <a:r>
              <a:rPr lang="en-US" b="1" dirty="0"/>
              <a:t>We will need geo-locational information about </a:t>
            </a:r>
            <a:r>
              <a:rPr lang="en-US" b="1" dirty="0" err="1"/>
              <a:t>Donwtown</a:t>
            </a:r>
            <a:r>
              <a:rPr lang="en-US" b="1" dirty="0"/>
              <a:t> of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graphicFrame>
        <p:nvGraphicFramePr>
          <p:cNvPr id="5" name="Table 4">
            <a:extLst>
              <a:ext uri="{FF2B5EF4-FFF2-40B4-BE49-F238E27FC236}">
                <a16:creationId xmlns:a16="http://schemas.microsoft.com/office/drawing/2014/main" id="{216E827A-190F-6446-AE4E-BF917B0EA8C8}"/>
              </a:ext>
            </a:extLst>
          </p:cNvPr>
          <p:cNvGraphicFramePr>
            <a:graphicFrameLocks noGrp="1"/>
          </p:cNvGraphicFramePr>
          <p:nvPr>
            <p:extLst>
              <p:ext uri="{D42A27DB-BD31-4B8C-83A1-F6EECF244321}">
                <p14:modId xmlns:p14="http://schemas.microsoft.com/office/powerpoint/2010/main" val="1247803073"/>
              </p:ext>
            </p:extLst>
          </p:nvPr>
        </p:nvGraphicFramePr>
        <p:xfrm>
          <a:off x="1141411" y="3624774"/>
          <a:ext cx="10454229" cy="2427473"/>
        </p:xfrm>
        <a:graphic>
          <a:graphicData uri="http://schemas.openxmlformats.org/drawingml/2006/table">
            <a:tbl>
              <a:tblPr/>
              <a:tblGrid>
                <a:gridCol w="1161581">
                  <a:extLst>
                    <a:ext uri="{9D8B030D-6E8A-4147-A177-3AD203B41FA5}">
                      <a16:colId xmlns:a16="http://schemas.microsoft.com/office/drawing/2014/main" val="3595274250"/>
                    </a:ext>
                  </a:extLst>
                </a:gridCol>
                <a:gridCol w="1161581">
                  <a:extLst>
                    <a:ext uri="{9D8B030D-6E8A-4147-A177-3AD203B41FA5}">
                      <a16:colId xmlns:a16="http://schemas.microsoft.com/office/drawing/2014/main" val="4225753987"/>
                    </a:ext>
                  </a:extLst>
                </a:gridCol>
                <a:gridCol w="1161581">
                  <a:extLst>
                    <a:ext uri="{9D8B030D-6E8A-4147-A177-3AD203B41FA5}">
                      <a16:colId xmlns:a16="http://schemas.microsoft.com/office/drawing/2014/main" val="1336357986"/>
                    </a:ext>
                  </a:extLst>
                </a:gridCol>
                <a:gridCol w="1161581">
                  <a:extLst>
                    <a:ext uri="{9D8B030D-6E8A-4147-A177-3AD203B41FA5}">
                      <a16:colId xmlns:a16="http://schemas.microsoft.com/office/drawing/2014/main" val="1690149241"/>
                    </a:ext>
                  </a:extLst>
                </a:gridCol>
                <a:gridCol w="1161581">
                  <a:extLst>
                    <a:ext uri="{9D8B030D-6E8A-4147-A177-3AD203B41FA5}">
                      <a16:colId xmlns:a16="http://schemas.microsoft.com/office/drawing/2014/main" val="1756678876"/>
                    </a:ext>
                  </a:extLst>
                </a:gridCol>
                <a:gridCol w="1161581">
                  <a:extLst>
                    <a:ext uri="{9D8B030D-6E8A-4147-A177-3AD203B41FA5}">
                      <a16:colId xmlns:a16="http://schemas.microsoft.com/office/drawing/2014/main" val="3001378496"/>
                    </a:ext>
                  </a:extLst>
                </a:gridCol>
                <a:gridCol w="1161581">
                  <a:extLst>
                    <a:ext uri="{9D8B030D-6E8A-4147-A177-3AD203B41FA5}">
                      <a16:colId xmlns:a16="http://schemas.microsoft.com/office/drawing/2014/main" val="3482980490"/>
                    </a:ext>
                  </a:extLst>
                </a:gridCol>
                <a:gridCol w="1161581">
                  <a:extLst>
                    <a:ext uri="{9D8B030D-6E8A-4147-A177-3AD203B41FA5}">
                      <a16:colId xmlns:a16="http://schemas.microsoft.com/office/drawing/2014/main" val="225054359"/>
                    </a:ext>
                  </a:extLst>
                </a:gridCol>
                <a:gridCol w="1161581">
                  <a:extLst>
                    <a:ext uri="{9D8B030D-6E8A-4147-A177-3AD203B41FA5}">
                      <a16:colId xmlns:a16="http://schemas.microsoft.com/office/drawing/2014/main" val="3174047476"/>
                    </a:ext>
                  </a:extLst>
                </a:gridCol>
              </a:tblGrid>
              <a:tr h="477293">
                <a:tc>
                  <a:txBody>
                    <a:bodyPr/>
                    <a:lstStyle/>
                    <a:p>
                      <a:endParaRPr lang="en-US" sz="1100"/>
                    </a:p>
                  </a:txBody>
                  <a:tcPr marL="54756" marR="54756" marT="27378" marB="27378" anchor="ctr">
                    <a:lnL>
                      <a:noFill/>
                    </a:lnL>
                    <a:lnR>
                      <a:noFill/>
                    </a:lnR>
                    <a:lnT>
                      <a:noFill/>
                    </a:lnT>
                    <a:lnB>
                      <a:noFill/>
                    </a:lnB>
                  </a:tcPr>
                </a:tc>
                <a:tc>
                  <a:txBody>
                    <a:bodyPr/>
                    <a:lstStyle/>
                    <a:p>
                      <a:r>
                        <a:rPr lang="en-US" sz="1100"/>
                        <a:t>Postal Code</a:t>
                      </a:r>
                    </a:p>
                  </a:txBody>
                  <a:tcPr marL="54756" marR="54756" marT="27378" marB="27378" anchor="ctr">
                    <a:lnL>
                      <a:noFill/>
                    </a:lnL>
                    <a:lnR>
                      <a:noFill/>
                    </a:lnR>
                    <a:lnT>
                      <a:noFill/>
                    </a:lnT>
                    <a:lnB>
                      <a:noFill/>
                    </a:lnB>
                  </a:tcPr>
                </a:tc>
                <a:tc>
                  <a:txBody>
                    <a:bodyPr/>
                    <a:lstStyle/>
                    <a:p>
                      <a:r>
                        <a:rPr lang="en-US" sz="1100"/>
                        <a:t>Neighborhood</a:t>
                      </a:r>
                    </a:p>
                  </a:txBody>
                  <a:tcPr marL="54756" marR="54756" marT="27378" marB="27378" anchor="ctr">
                    <a:lnL>
                      <a:noFill/>
                    </a:lnL>
                    <a:lnR>
                      <a:noFill/>
                    </a:lnR>
                    <a:lnT>
                      <a:noFill/>
                    </a:lnT>
                    <a:lnB>
                      <a:noFill/>
                    </a:lnB>
                  </a:tcPr>
                </a:tc>
                <a:tc>
                  <a:txBody>
                    <a:bodyPr/>
                    <a:lstStyle/>
                    <a:p>
                      <a:r>
                        <a:rPr lang="en-US" sz="1100"/>
                        <a:t>Neighborhood Latitude</a:t>
                      </a:r>
                    </a:p>
                  </a:txBody>
                  <a:tcPr marL="54756" marR="54756" marT="27378" marB="27378" anchor="ctr">
                    <a:lnL>
                      <a:noFill/>
                    </a:lnL>
                    <a:lnR>
                      <a:noFill/>
                    </a:lnR>
                    <a:lnT>
                      <a:noFill/>
                    </a:lnT>
                    <a:lnB>
                      <a:noFill/>
                    </a:lnB>
                  </a:tcPr>
                </a:tc>
                <a:tc>
                  <a:txBody>
                    <a:bodyPr/>
                    <a:lstStyle/>
                    <a:p>
                      <a:r>
                        <a:rPr lang="en-US" sz="1100"/>
                        <a:t>Neighborhood Longitude</a:t>
                      </a:r>
                    </a:p>
                  </a:txBody>
                  <a:tcPr marL="54756" marR="54756" marT="27378" marB="27378" anchor="ctr">
                    <a:lnL>
                      <a:noFill/>
                    </a:lnL>
                    <a:lnR>
                      <a:noFill/>
                    </a:lnR>
                    <a:lnT>
                      <a:noFill/>
                    </a:lnT>
                    <a:lnB>
                      <a:noFill/>
                    </a:lnB>
                  </a:tcPr>
                </a:tc>
                <a:tc>
                  <a:txBody>
                    <a:bodyPr/>
                    <a:lstStyle/>
                    <a:p>
                      <a:r>
                        <a:rPr lang="en-US" sz="1100"/>
                        <a:t>Venue</a:t>
                      </a:r>
                    </a:p>
                  </a:txBody>
                  <a:tcPr marL="54756" marR="54756" marT="27378" marB="27378" anchor="ctr">
                    <a:lnL>
                      <a:noFill/>
                    </a:lnL>
                    <a:lnR>
                      <a:noFill/>
                    </a:lnR>
                    <a:lnT>
                      <a:noFill/>
                    </a:lnT>
                    <a:lnB>
                      <a:noFill/>
                    </a:lnB>
                  </a:tcPr>
                </a:tc>
                <a:tc>
                  <a:txBody>
                    <a:bodyPr/>
                    <a:lstStyle/>
                    <a:p>
                      <a:r>
                        <a:rPr lang="en-US" sz="1100"/>
                        <a:t>Venue Summary</a:t>
                      </a:r>
                    </a:p>
                  </a:txBody>
                  <a:tcPr marL="54756" marR="54756" marT="27378" marB="27378" anchor="ctr">
                    <a:lnL>
                      <a:noFill/>
                    </a:lnL>
                    <a:lnR>
                      <a:noFill/>
                    </a:lnR>
                    <a:lnT>
                      <a:noFill/>
                    </a:lnT>
                    <a:lnB>
                      <a:noFill/>
                    </a:lnB>
                  </a:tcPr>
                </a:tc>
                <a:tc>
                  <a:txBody>
                    <a:bodyPr/>
                    <a:lstStyle/>
                    <a:p>
                      <a:r>
                        <a:rPr lang="en-US" sz="1100"/>
                        <a:t>Venue Category</a:t>
                      </a:r>
                    </a:p>
                  </a:txBody>
                  <a:tcPr marL="54756" marR="54756" marT="27378" marB="27378" anchor="ctr">
                    <a:lnL>
                      <a:noFill/>
                    </a:lnL>
                    <a:lnR>
                      <a:noFill/>
                    </a:lnR>
                    <a:lnT>
                      <a:noFill/>
                    </a:lnT>
                    <a:lnB>
                      <a:noFill/>
                    </a:lnB>
                  </a:tcPr>
                </a:tc>
                <a:tc>
                  <a:txBody>
                    <a:bodyPr/>
                    <a:lstStyle/>
                    <a:p>
                      <a:r>
                        <a:rPr lang="en-US" sz="1100"/>
                        <a:t>Distance</a:t>
                      </a:r>
                    </a:p>
                  </a:txBody>
                  <a:tcPr marL="54756" marR="54756" marT="27378" marB="27378" anchor="ctr">
                    <a:lnL>
                      <a:noFill/>
                    </a:lnL>
                    <a:lnR>
                      <a:noFill/>
                    </a:lnR>
                    <a:lnT>
                      <a:noFill/>
                    </a:lnT>
                    <a:lnB>
                      <a:noFill/>
                    </a:lnB>
                  </a:tcPr>
                </a:tc>
                <a:extLst>
                  <a:ext uri="{0D108BD9-81ED-4DB2-BD59-A6C34878D82A}">
                    <a16:rowId xmlns:a16="http://schemas.microsoft.com/office/drawing/2014/main" val="2205003060"/>
                  </a:ext>
                </a:extLst>
              </a:tr>
              <a:tr h="367149">
                <a:tc>
                  <a:txBody>
                    <a:bodyPr/>
                    <a:lstStyle/>
                    <a:p>
                      <a:r>
                        <a:rPr lang="en-US" sz="1100"/>
                        <a:t>0</a:t>
                      </a:r>
                    </a:p>
                  </a:txBody>
                  <a:tcPr marL="54756" marR="54756" marT="27378" marB="27378" anchor="ctr">
                    <a:lnL>
                      <a:noFill/>
                    </a:lnL>
                    <a:lnR>
                      <a:noFill/>
                    </a:lnR>
                    <a:lnT>
                      <a:noFill/>
                    </a:lnT>
                    <a:lnB>
                      <a:noFill/>
                    </a:lnB>
                  </a:tcPr>
                </a:tc>
                <a:tc>
                  <a:txBody>
                    <a:bodyPr/>
                    <a:lstStyle/>
                    <a:p>
                      <a:r>
                        <a:rPr lang="en-US" sz="1100"/>
                        <a:t>M5A</a:t>
                      </a:r>
                    </a:p>
                  </a:txBody>
                  <a:tcPr marL="54756" marR="54756" marT="27378" marB="27378" anchor="ctr">
                    <a:lnL>
                      <a:noFill/>
                    </a:lnL>
                    <a:lnR>
                      <a:noFill/>
                    </a:lnR>
                    <a:lnT>
                      <a:noFill/>
                    </a:lnT>
                    <a:lnB>
                      <a:noFill/>
                    </a:lnB>
                  </a:tcPr>
                </a:tc>
                <a:tc>
                  <a:txBody>
                    <a:bodyPr/>
                    <a:lstStyle/>
                    <a:p>
                      <a:r>
                        <a:rPr lang="en-US" sz="1100"/>
                        <a:t>Harbourfront</a:t>
                      </a:r>
                    </a:p>
                  </a:txBody>
                  <a:tcPr marL="54756" marR="54756" marT="27378" marB="27378" anchor="ctr">
                    <a:lnL>
                      <a:noFill/>
                    </a:lnL>
                    <a:lnR>
                      <a:noFill/>
                    </a:lnR>
                    <a:lnT>
                      <a:noFill/>
                    </a:lnT>
                    <a:lnB>
                      <a:noFill/>
                    </a:lnB>
                  </a:tcPr>
                </a:tc>
                <a:tc>
                  <a:txBody>
                    <a:bodyPr/>
                    <a:lstStyle/>
                    <a:p>
                      <a:r>
                        <a:rPr lang="en-US" sz="1100"/>
                        <a:t>43.65426</a:t>
                      </a:r>
                    </a:p>
                  </a:txBody>
                  <a:tcPr marL="54756" marR="54756" marT="27378" marB="27378" anchor="ctr">
                    <a:lnL>
                      <a:noFill/>
                    </a:lnL>
                    <a:lnR>
                      <a:noFill/>
                    </a:lnR>
                    <a:lnT>
                      <a:noFill/>
                    </a:lnT>
                    <a:lnB>
                      <a:noFill/>
                    </a:lnB>
                  </a:tcPr>
                </a:tc>
                <a:tc>
                  <a:txBody>
                    <a:bodyPr/>
                    <a:lstStyle/>
                    <a:p>
                      <a:r>
                        <a:rPr lang="en-US" sz="1100"/>
                        <a:t>-79.360636</a:t>
                      </a:r>
                    </a:p>
                  </a:txBody>
                  <a:tcPr marL="54756" marR="54756" marT="27378" marB="27378" anchor="ctr">
                    <a:lnL>
                      <a:noFill/>
                    </a:lnL>
                    <a:lnR>
                      <a:noFill/>
                    </a:lnR>
                    <a:lnT>
                      <a:noFill/>
                    </a:lnT>
                    <a:lnB>
                      <a:noFill/>
                    </a:lnB>
                  </a:tcPr>
                </a:tc>
                <a:tc>
                  <a:txBody>
                    <a:bodyPr/>
                    <a:lstStyle/>
                    <a:p>
                      <a:r>
                        <a:rPr lang="en-US" sz="1100"/>
                        <a:t>Roselle Desserts</a:t>
                      </a:r>
                    </a:p>
                  </a:txBody>
                  <a:tcPr marL="54756" marR="54756" marT="27378" marB="27378" anchor="ctr">
                    <a:lnL>
                      <a:noFill/>
                    </a:lnL>
                    <a:lnR>
                      <a:noFill/>
                    </a:lnR>
                    <a:lnT>
                      <a:noFill/>
                    </a:lnT>
                    <a:lnB>
                      <a:noFill/>
                    </a:lnB>
                  </a:tcPr>
                </a:tc>
                <a:tc>
                  <a:txBody>
                    <a:bodyPr/>
                    <a:lstStyle/>
                    <a:p>
                      <a:r>
                        <a:rPr lang="en-US" sz="1100"/>
                        <a:t>This spot is popular</a:t>
                      </a:r>
                    </a:p>
                  </a:txBody>
                  <a:tcPr marL="54756" marR="54756" marT="27378" marB="27378" anchor="ctr">
                    <a:lnL>
                      <a:noFill/>
                    </a:lnL>
                    <a:lnR>
                      <a:noFill/>
                    </a:lnR>
                    <a:lnT>
                      <a:noFill/>
                    </a:lnT>
                    <a:lnB>
                      <a:noFill/>
                    </a:lnB>
                  </a:tcPr>
                </a:tc>
                <a:tc>
                  <a:txBody>
                    <a:bodyPr/>
                    <a:lstStyle/>
                    <a:p>
                      <a:r>
                        <a:rPr lang="en-US" sz="1100"/>
                        <a:t>Bakery</a:t>
                      </a:r>
                    </a:p>
                  </a:txBody>
                  <a:tcPr marL="54756" marR="54756" marT="27378" marB="27378" anchor="ctr">
                    <a:lnL>
                      <a:noFill/>
                    </a:lnL>
                    <a:lnR>
                      <a:noFill/>
                    </a:lnR>
                    <a:lnT>
                      <a:noFill/>
                    </a:lnT>
                    <a:lnB>
                      <a:noFill/>
                    </a:lnB>
                  </a:tcPr>
                </a:tc>
                <a:tc>
                  <a:txBody>
                    <a:bodyPr/>
                    <a:lstStyle/>
                    <a:p>
                      <a:r>
                        <a:rPr lang="en-US" sz="1100"/>
                        <a:t>143</a:t>
                      </a:r>
                    </a:p>
                  </a:txBody>
                  <a:tcPr marL="54756" marR="54756" marT="27378" marB="27378" anchor="ctr">
                    <a:lnL>
                      <a:noFill/>
                    </a:lnL>
                    <a:lnR>
                      <a:noFill/>
                    </a:lnR>
                    <a:lnT>
                      <a:noFill/>
                    </a:lnT>
                    <a:lnB>
                      <a:noFill/>
                    </a:lnB>
                  </a:tcPr>
                </a:tc>
                <a:extLst>
                  <a:ext uri="{0D108BD9-81ED-4DB2-BD59-A6C34878D82A}">
                    <a16:rowId xmlns:a16="http://schemas.microsoft.com/office/drawing/2014/main" val="1255942979"/>
                  </a:ext>
                </a:extLst>
              </a:tr>
              <a:tr h="367149">
                <a:tc>
                  <a:txBody>
                    <a:bodyPr/>
                    <a:lstStyle/>
                    <a:p>
                      <a:r>
                        <a:rPr lang="en-US" sz="1100"/>
                        <a:t>1</a:t>
                      </a:r>
                    </a:p>
                  </a:txBody>
                  <a:tcPr marL="54756" marR="54756" marT="27378" marB="27378" anchor="ctr">
                    <a:lnL>
                      <a:noFill/>
                    </a:lnL>
                    <a:lnR>
                      <a:noFill/>
                    </a:lnR>
                    <a:lnT>
                      <a:noFill/>
                    </a:lnT>
                    <a:lnB>
                      <a:noFill/>
                    </a:lnB>
                  </a:tcPr>
                </a:tc>
                <a:tc>
                  <a:txBody>
                    <a:bodyPr/>
                    <a:lstStyle/>
                    <a:p>
                      <a:r>
                        <a:rPr lang="en-US" sz="1100"/>
                        <a:t>M5A</a:t>
                      </a:r>
                    </a:p>
                  </a:txBody>
                  <a:tcPr marL="54756" marR="54756" marT="27378" marB="27378" anchor="ctr">
                    <a:lnL>
                      <a:noFill/>
                    </a:lnL>
                    <a:lnR>
                      <a:noFill/>
                    </a:lnR>
                    <a:lnT>
                      <a:noFill/>
                    </a:lnT>
                    <a:lnB>
                      <a:noFill/>
                    </a:lnB>
                  </a:tcPr>
                </a:tc>
                <a:tc>
                  <a:txBody>
                    <a:bodyPr/>
                    <a:lstStyle/>
                    <a:p>
                      <a:r>
                        <a:rPr lang="en-US" sz="1100"/>
                        <a:t>Harbourfront</a:t>
                      </a:r>
                    </a:p>
                  </a:txBody>
                  <a:tcPr marL="54756" marR="54756" marT="27378" marB="27378" anchor="ctr">
                    <a:lnL>
                      <a:noFill/>
                    </a:lnL>
                    <a:lnR>
                      <a:noFill/>
                    </a:lnR>
                    <a:lnT>
                      <a:noFill/>
                    </a:lnT>
                    <a:lnB>
                      <a:noFill/>
                    </a:lnB>
                  </a:tcPr>
                </a:tc>
                <a:tc>
                  <a:txBody>
                    <a:bodyPr/>
                    <a:lstStyle/>
                    <a:p>
                      <a:r>
                        <a:rPr lang="en-US" sz="1100"/>
                        <a:t>43.65426</a:t>
                      </a:r>
                    </a:p>
                  </a:txBody>
                  <a:tcPr marL="54756" marR="54756" marT="27378" marB="27378" anchor="ctr">
                    <a:lnL>
                      <a:noFill/>
                    </a:lnL>
                    <a:lnR>
                      <a:noFill/>
                    </a:lnR>
                    <a:lnT>
                      <a:noFill/>
                    </a:lnT>
                    <a:lnB>
                      <a:noFill/>
                    </a:lnB>
                  </a:tcPr>
                </a:tc>
                <a:tc>
                  <a:txBody>
                    <a:bodyPr/>
                    <a:lstStyle/>
                    <a:p>
                      <a:r>
                        <a:rPr lang="en-US" sz="1100"/>
                        <a:t>-79.360636</a:t>
                      </a:r>
                    </a:p>
                  </a:txBody>
                  <a:tcPr marL="54756" marR="54756" marT="27378" marB="27378" anchor="ctr">
                    <a:lnL>
                      <a:noFill/>
                    </a:lnL>
                    <a:lnR>
                      <a:noFill/>
                    </a:lnR>
                    <a:lnT>
                      <a:noFill/>
                    </a:lnT>
                    <a:lnB>
                      <a:noFill/>
                    </a:lnB>
                  </a:tcPr>
                </a:tc>
                <a:tc>
                  <a:txBody>
                    <a:bodyPr/>
                    <a:lstStyle/>
                    <a:p>
                      <a:r>
                        <a:rPr lang="en-US" sz="1100"/>
                        <a:t>Tandem Coffee</a:t>
                      </a:r>
                    </a:p>
                  </a:txBody>
                  <a:tcPr marL="54756" marR="54756" marT="27378" marB="27378" anchor="ctr">
                    <a:lnL>
                      <a:noFill/>
                    </a:lnL>
                    <a:lnR>
                      <a:noFill/>
                    </a:lnR>
                    <a:lnT>
                      <a:noFill/>
                    </a:lnT>
                    <a:lnB>
                      <a:noFill/>
                    </a:lnB>
                  </a:tcPr>
                </a:tc>
                <a:tc>
                  <a:txBody>
                    <a:bodyPr/>
                    <a:lstStyle/>
                    <a:p>
                      <a:r>
                        <a:rPr lang="en-US" sz="1100"/>
                        <a:t>This spot is popular</a:t>
                      </a:r>
                    </a:p>
                  </a:txBody>
                  <a:tcPr marL="54756" marR="54756" marT="27378" marB="27378" anchor="ctr">
                    <a:lnL>
                      <a:noFill/>
                    </a:lnL>
                    <a:lnR>
                      <a:noFill/>
                    </a:lnR>
                    <a:lnT>
                      <a:noFill/>
                    </a:lnT>
                    <a:lnB>
                      <a:noFill/>
                    </a:lnB>
                  </a:tcPr>
                </a:tc>
                <a:tc>
                  <a:txBody>
                    <a:bodyPr/>
                    <a:lstStyle/>
                    <a:p>
                      <a:r>
                        <a:rPr lang="en-US" sz="1100"/>
                        <a:t>Coffee Shop</a:t>
                      </a:r>
                    </a:p>
                  </a:txBody>
                  <a:tcPr marL="54756" marR="54756" marT="27378" marB="27378" anchor="ctr">
                    <a:lnL>
                      <a:noFill/>
                    </a:lnL>
                    <a:lnR>
                      <a:noFill/>
                    </a:lnR>
                    <a:lnT>
                      <a:noFill/>
                    </a:lnT>
                    <a:lnB>
                      <a:noFill/>
                    </a:lnB>
                  </a:tcPr>
                </a:tc>
                <a:tc>
                  <a:txBody>
                    <a:bodyPr/>
                    <a:lstStyle/>
                    <a:p>
                      <a:r>
                        <a:rPr lang="en-US" sz="1100"/>
                        <a:t>122</a:t>
                      </a:r>
                    </a:p>
                  </a:txBody>
                  <a:tcPr marL="54756" marR="54756" marT="27378" marB="27378" anchor="ctr">
                    <a:lnL>
                      <a:noFill/>
                    </a:lnL>
                    <a:lnR>
                      <a:noFill/>
                    </a:lnR>
                    <a:lnT>
                      <a:noFill/>
                    </a:lnT>
                    <a:lnB>
                      <a:noFill/>
                    </a:lnB>
                  </a:tcPr>
                </a:tc>
                <a:extLst>
                  <a:ext uri="{0D108BD9-81ED-4DB2-BD59-A6C34878D82A}">
                    <a16:rowId xmlns:a16="http://schemas.microsoft.com/office/drawing/2014/main" val="4033133671"/>
                  </a:ext>
                </a:extLst>
              </a:tr>
              <a:tr h="367149">
                <a:tc>
                  <a:txBody>
                    <a:bodyPr/>
                    <a:lstStyle/>
                    <a:p>
                      <a:r>
                        <a:rPr lang="en-US" sz="1100"/>
                        <a:t>2</a:t>
                      </a:r>
                    </a:p>
                  </a:txBody>
                  <a:tcPr marL="54756" marR="54756" marT="27378" marB="27378" anchor="ctr">
                    <a:lnL>
                      <a:noFill/>
                    </a:lnL>
                    <a:lnR>
                      <a:noFill/>
                    </a:lnR>
                    <a:lnT>
                      <a:noFill/>
                    </a:lnT>
                    <a:lnB>
                      <a:noFill/>
                    </a:lnB>
                  </a:tcPr>
                </a:tc>
                <a:tc>
                  <a:txBody>
                    <a:bodyPr/>
                    <a:lstStyle/>
                    <a:p>
                      <a:r>
                        <a:rPr lang="en-US" sz="1100"/>
                        <a:t>M5A</a:t>
                      </a:r>
                    </a:p>
                  </a:txBody>
                  <a:tcPr marL="54756" marR="54756" marT="27378" marB="27378" anchor="ctr">
                    <a:lnL>
                      <a:noFill/>
                    </a:lnL>
                    <a:lnR>
                      <a:noFill/>
                    </a:lnR>
                    <a:lnT>
                      <a:noFill/>
                    </a:lnT>
                    <a:lnB>
                      <a:noFill/>
                    </a:lnB>
                  </a:tcPr>
                </a:tc>
                <a:tc>
                  <a:txBody>
                    <a:bodyPr/>
                    <a:lstStyle/>
                    <a:p>
                      <a:r>
                        <a:rPr lang="en-US" sz="1100"/>
                        <a:t>Harbourfront</a:t>
                      </a:r>
                    </a:p>
                  </a:txBody>
                  <a:tcPr marL="54756" marR="54756" marT="27378" marB="27378" anchor="ctr">
                    <a:lnL>
                      <a:noFill/>
                    </a:lnL>
                    <a:lnR>
                      <a:noFill/>
                    </a:lnR>
                    <a:lnT>
                      <a:noFill/>
                    </a:lnT>
                    <a:lnB>
                      <a:noFill/>
                    </a:lnB>
                  </a:tcPr>
                </a:tc>
                <a:tc>
                  <a:txBody>
                    <a:bodyPr/>
                    <a:lstStyle/>
                    <a:p>
                      <a:r>
                        <a:rPr lang="en-US" sz="1100"/>
                        <a:t>43.65426</a:t>
                      </a:r>
                    </a:p>
                  </a:txBody>
                  <a:tcPr marL="54756" marR="54756" marT="27378" marB="27378" anchor="ctr">
                    <a:lnL>
                      <a:noFill/>
                    </a:lnL>
                    <a:lnR>
                      <a:noFill/>
                    </a:lnR>
                    <a:lnT>
                      <a:noFill/>
                    </a:lnT>
                    <a:lnB>
                      <a:noFill/>
                    </a:lnB>
                  </a:tcPr>
                </a:tc>
                <a:tc>
                  <a:txBody>
                    <a:bodyPr/>
                    <a:lstStyle/>
                    <a:p>
                      <a:r>
                        <a:rPr lang="en-US" sz="1100"/>
                        <a:t>-79.360636</a:t>
                      </a:r>
                    </a:p>
                  </a:txBody>
                  <a:tcPr marL="54756" marR="54756" marT="27378" marB="27378" anchor="ctr">
                    <a:lnL>
                      <a:noFill/>
                    </a:lnL>
                    <a:lnR>
                      <a:noFill/>
                    </a:lnR>
                    <a:lnT>
                      <a:noFill/>
                    </a:lnT>
                    <a:lnB>
                      <a:noFill/>
                    </a:lnB>
                  </a:tcPr>
                </a:tc>
                <a:tc>
                  <a:txBody>
                    <a:bodyPr/>
                    <a:lstStyle/>
                    <a:p>
                      <a:r>
                        <a:rPr lang="en-US" sz="1100"/>
                        <a:t>Cooper Koo YMCA</a:t>
                      </a:r>
                    </a:p>
                  </a:txBody>
                  <a:tcPr marL="54756" marR="54756" marT="27378" marB="27378" anchor="ctr">
                    <a:lnL>
                      <a:noFill/>
                    </a:lnL>
                    <a:lnR>
                      <a:noFill/>
                    </a:lnR>
                    <a:lnT>
                      <a:noFill/>
                    </a:lnT>
                    <a:lnB>
                      <a:noFill/>
                    </a:lnB>
                  </a:tcPr>
                </a:tc>
                <a:tc>
                  <a:txBody>
                    <a:bodyPr/>
                    <a:lstStyle/>
                    <a:p>
                      <a:r>
                        <a:rPr lang="en-US" sz="1100"/>
                        <a:t>This spot is popular</a:t>
                      </a:r>
                    </a:p>
                  </a:txBody>
                  <a:tcPr marL="54756" marR="54756" marT="27378" marB="27378" anchor="ctr">
                    <a:lnL>
                      <a:noFill/>
                    </a:lnL>
                    <a:lnR>
                      <a:noFill/>
                    </a:lnR>
                    <a:lnT>
                      <a:noFill/>
                    </a:lnT>
                    <a:lnB>
                      <a:noFill/>
                    </a:lnB>
                  </a:tcPr>
                </a:tc>
                <a:tc>
                  <a:txBody>
                    <a:bodyPr/>
                    <a:lstStyle/>
                    <a:p>
                      <a:r>
                        <a:rPr lang="en-US" sz="1100"/>
                        <a:t>Gym / Fitness Center</a:t>
                      </a:r>
                    </a:p>
                  </a:txBody>
                  <a:tcPr marL="54756" marR="54756" marT="27378" marB="27378" anchor="ctr">
                    <a:lnL>
                      <a:noFill/>
                    </a:lnL>
                    <a:lnR>
                      <a:noFill/>
                    </a:lnR>
                    <a:lnT>
                      <a:noFill/>
                    </a:lnT>
                    <a:lnB>
                      <a:noFill/>
                    </a:lnB>
                  </a:tcPr>
                </a:tc>
                <a:tc>
                  <a:txBody>
                    <a:bodyPr/>
                    <a:lstStyle/>
                    <a:p>
                      <a:r>
                        <a:rPr lang="en-US" sz="1100"/>
                        <a:t>247</a:t>
                      </a:r>
                    </a:p>
                  </a:txBody>
                  <a:tcPr marL="54756" marR="54756" marT="27378" marB="27378" anchor="ctr">
                    <a:lnL>
                      <a:noFill/>
                    </a:lnL>
                    <a:lnR>
                      <a:noFill/>
                    </a:lnR>
                    <a:lnT>
                      <a:noFill/>
                    </a:lnT>
                    <a:lnB>
                      <a:noFill/>
                    </a:lnB>
                  </a:tcPr>
                </a:tc>
                <a:extLst>
                  <a:ext uri="{0D108BD9-81ED-4DB2-BD59-A6C34878D82A}">
                    <a16:rowId xmlns:a16="http://schemas.microsoft.com/office/drawing/2014/main" val="1136125913"/>
                  </a:ext>
                </a:extLst>
              </a:tr>
              <a:tr h="367149">
                <a:tc>
                  <a:txBody>
                    <a:bodyPr/>
                    <a:lstStyle/>
                    <a:p>
                      <a:r>
                        <a:rPr lang="en-US" sz="1100"/>
                        <a:t>3</a:t>
                      </a:r>
                    </a:p>
                  </a:txBody>
                  <a:tcPr marL="54756" marR="54756" marT="27378" marB="27378" anchor="ctr">
                    <a:lnL>
                      <a:noFill/>
                    </a:lnL>
                    <a:lnR>
                      <a:noFill/>
                    </a:lnR>
                    <a:lnT>
                      <a:noFill/>
                    </a:lnT>
                    <a:lnB>
                      <a:noFill/>
                    </a:lnB>
                  </a:tcPr>
                </a:tc>
                <a:tc>
                  <a:txBody>
                    <a:bodyPr/>
                    <a:lstStyle/>
                    <a:p>
                      <a:r>
                        <a:rPr lang="en-US" sz="1100"/>
                        <a:t>M5A</a:t>
                      </a:r>
                    </a:p>
                  </a:txBody>
                  <a:tcPr marL="54756" marR="54756" marT="27378" marB="27378" anchor="ctr">
                    <a:lnL>
                      <a:noFill/>
                    </a:lnL>
                    <a:lnR>
                      <a:noFill/>
                    </a:lnR>
                    <a:lnT>
                      <a:noFill/>
                    </a:lnT>
                    <a:lnB>
                      <a:noFill/>
                    </a:lnB>
                  </a:tcPr>
                </a:tc>
                <a:tc>
                  <a:txBody>
                    <a:bodyPr/>
                    <a:lstStyle/>
                    <a:p>
                      <a:r>
                        <a:rPr lang="en-US" sz="1100"/>
                        <a:t>Harbourfront</a:t>
                      </a:r>
                    </a:p>
                  </a:txBody>
                  <a:tcPr marL="54756" marR="54756" marT="27378" marB="27378" anchor="ctr">
                    <a:lnL>
                      <a:noFill/>
                    </a:lnL>
                    <a:lnR>
                      <a:noFill/>
                    </a:lnR>
                    <a:lnT>
                      <a:noFill/>
                    </a:lnT>
                    <a:lnB>
                      <a:noFill/>
                    </a:lnB>
                  </a:tcPr>
                </a:tc>
                <a:tc>
                  <a:txBody>
                    <a:bodyPr/>
                    <a:lstStyle/>
                    <a:p>
                      <a:r>
                        <a:rPr lang="en-US" sz="1100"/>
                        <a:t>43.65426</a:t>
                      </a:r>
                    </a:p>
                  </a:txBody>
                  <a:tcPr marL="54756" marR="54756" marT="27378" marB="27378" anchor="ctr">
                    <a:lnL>
                      <a:noFill/>
                    </a:lnL>
                    <a:lnR>
                      <a:noFill/>
                    </a:lnR>
                    <a:lnT>
                      <a:noFill/>
                    </a:lnT>
                    <a:lnB>
                      <a:noFill/>
                    </a:lnB>
                  </a:tcPr>
                </a:tc>
                <a:tc>
                  <a:txBody>
                    <a:bodyPr/>
                    <a:lstStyle/>
                    <a:p>
                      <a:r>
                        <a:rPr lang="en-US" sz="1100"/>
                        <a:t>-79.360636</a:t>
                      </a:r>
                    </a:p>
                  </a:txBody>
                  <a:tcPr marL="54756" marR="54756" marT="27378" marB="27378" anchor="ctr">
                    <a:lnL>
                      <a:noFill/>
                    </a:lnL>
                    <a:lnR>
                      <a:noFill/>
                    </a:lnR>
                    <a:lnT>
                      <a:noFill/>
                    </a:lnT>
                    <a:lnB>
                      <a:noFill/>
                    </a:lnB>
                  </a:tcPr>
                </a:tc>
                <a:tc>
                  <a:txBody>
                    <a:bodyPr/>
                    <a:lstStyle/>
                    <a:p>
                      <a:r>
                        <a:rPr lang="en-US" sz="1100"/>
                        <a:t>Impact Kitchen</a:t>
                      </a:r>
                    </a:p>
                  </a:txBody>
                  <a:tcPr marL="54756" marR="54756" marT="27378" marB="27378" anchor="ctr">
                    <a:lnL>
                      <a:noFill/>
                    </a:lnL>
                    <a:lnR>
                      <a:noFill/>
                    </a:lnR>
                    <a:lnT>
                      <a:noFill/>
                    </a:lnT>
                    <a:lnB>
                      <a:noFill/>
                    </a:lnB>
                  </a:tcPr>
                </a:tc>
                <a:tc>
                  <a:txBody>
                    <a:bodyPr/>
                    <a:lstStyle/>
                    <a:p>
                      <a:r>
                        <a:rPr lang="en-US" sz="1100"/>
                        <a:t>This spot is popular</a:t>
                      </a:r>
                    </a:p>
                  </a:txBody>
                  <a:tcPr marL="54756" marR="54756" marT="27378" marB="27378" anchor="ctr">
                    <a:lnL>
                      <a:noFill/>
                    </a:lnL>
                    <a:lnR>
                      <a:noFill/>
                    </a:lnR>
                    <a:lnT>
                      <a:noFill/>
                    </a:lnT>
                    <a:lnB>
                      <a:noFill/>
                    </a:lnB>
                  </a:tcPr>
                </a:tc>
                <a:tc>
                  <a:txBody>
                    <a:bodyPr/>
                    <a:lstStyle/>
                    <a:p>
                      <a:r>
                        <a:rPr lang="en-US" sz="1100"/>
                        <a:t>Restaurant</a:t>
                      </a:r>
                    </a:p>
                  </a:txBody>
                  <a:tcPr marL="54756" marR="54756" marT="27378" marB="27378" anchor="ctr">
                    <a:lnL>
                      <a:noFill/>
                    </a:lnL>
                    <a:lnR>
                      <a:noFill/>
                    </a:lnR>
                    <a:lnT>
                      <a:noFill/>
                    </a:lnT>
                    <a:lnB>
                      <a:noFill/>
                    </a:lnB>
                  </a:tcPr>
                </a:tc>
                <a:tc>
                  <a:txBody>
                    <a:bodyPr/>
                    <a:lstStyle/>
                    <a:p>
                      <a:r>
                        <a:rPr lang="en-US" sz="1100"/>
                        <a:t>376</a:t>
                      </a:r>
                    </a:p>
                  </a:txBody>
                  <a:tcPr marL="54756" marR="54756" marT="27378" marB="27378" anchor="ctr">
                    <a:lnL>
                      <a:noFill/>
                    </a:lnL>
                    <a:lnR>
                      <a:noFill/>
                    </a:lnR>
                    <a:lnT>
                      <a:noFill/>
                    </a:lnT>
                    <a:lnB>
                      <a:noFill/>
                    </a:lnB>
                  </a:tcPr>
                </a:tc>
                <a:extLst>
                  <a:ext uri="{0D108BD9-81ED-4DB2-BD59-A6C34878D82A}">
                    <a16:rowId xmlns:a16="http://schemas.microsoft.com/office/drawing/2014/main" val="2014518554"/>
                  </a:ext>
                </a:extLst>
              </a:tr>
              <a:tr h="367149">
                <a:tc>
                  <a:txBody>
                    <a:bodyPr/>
                    <a:lstStyle/>
                    <a:p>
                      <a:r>
                        <a:rPr lang="en-US" sz="1100"/>
                        <a:t>4</a:t>
                      </a:r>
                    </a:p>
                  </a:txBody>
                  <a:tcPr marL="54756" marR="54756" marT="27378" marB="27378" anchor="ctr">
                    <a:lnL>
                      <a:noFill/>
                    </a:lnL>
                    <a:lnR>
                      <a:noFill/>
                    </a:lnR>
                    <a:lnT>
                      <a:noFill/>
                    </a:lnT>
                    <a:lnB>
                      <a:noFill/>
                    </a:lnB>
                  </a:tcPr>
                </a:tc>
                <a:tc>
                  <a:txBody>
                    <a:bodyPr/>
                    <a:lstStyle/>
                    <a:p>
                      <a:r>
                        <a:rPr lang="en-US" sz="1100"/>
                        <a:t>M5A</a:t>
                      </a:r>
                    </a:p>
                  </a:txBody>
                  <a:tcPr marL="54756" marR="54756" marT="27378" marB="27378" anchor="ctr">
                    <a:lnL>
                      <a:noFill/>
                    </a:lnL>
                    <a:lnR>
                      <a:noFill/>
                    </a:lnR>
                    <a:lnT>
                      <a:noFill/>
                    </a:lnT>
                    <a:lnB>
                      <a:noFill/>
                    </a:lnB>
                  </a:tcPr>
                </a:tc>
                <a:tc>
                  <a:txBody>
                    <a:bodyPr/>
                    <a:lstStyle/>
                    <a:p>
                      <a:r>
                        <a:rPr lang="en-US" sz="1100"/>
                        <a:t>Harbourfront</a:t>
                      </a:r>
                    </a:p>
                  </a:txBody>
                  <a:tcPr marL="54756" marR="54756" marT="27378" marB="27378" anchor="ctr">
                    <a:lnL>
                      <a:noFill/>
                    </a:lnL>
                    <a:lnR>
                      <a:noFill/>
                    </a:lnR>
                    <a:lnT>
                      <a:noFill/>
                    </a:lnT>
                    <a:lnB>
                      <a:noFill/>
                    </a:lnB>
                  </a:tcPr>
                </a:tc>
                <a:tc>
                  <a:txBody>
                    <a:bodyPr/>
                    <a:lstStyle/>
                    <a:p>
                      <a:r>
                        <a:rPr lang="en-US" sz="1100"/>
                        <a:t>43.65426</a:t>
                      </a:r>
                    </a:p>
                  </a:txBody>
                  <a:tcPr marL="54756" marR="54756" marT="27378" marB="27378" anchor="ctr">
                    <a:lnL>
                      <a:noFill/>
                    </a:lnL>
                    <a:lnR>
                      <a:noFill/>
                    </a:lnR>
                    <a:lnT>
                      <a:noFill/>
                    </a:lnT>
                    <a:lnB>
                      <a:noFill/>
                    </a:lnB>
                  </a:tcPr>
                </a:tc>
                <a:tc>
                  <a:txBody>
                    <a:bodyPr/>
                    <a:lstStyle/>
                    <a:p>
                      <a:r>
                        <a:rPr lang="en-US" sz="1100"/>
                        <a:t>-79.360636</a:t>
                      </a:r>
                    </a:p>
                  </a:txBody>
                  <a:tcPr marL="54756" marR="54756" marT="27378" marB="27378" anchor="ctr">
                    <a:lnL>
                      <a:noFill/>
                    </a:lnL>
                    <a:lnR>
                      <a:noFill/>
                    </a:lnR>
                    <a:lnT>
                      <a:noFill/>
                    </a:lnT>
                    <a:lnB>
                      <a:noFill/>
                    </a:lnB>
                  </a:tcPr>
                </a:tc>
                <a:tc>
                  <a:txBody>
                    <a:bodyPr/>
                    <a:lstStyle/>
                    <a:p>
                      <a:r>
                        <a:rPr lang="en-US" sz="1100"/>
                        <a:t>Morning Glory Cafe</a:t>
                      </a:r>
                    </a:p>
                  </a:txBody>
                  <a:tcPr marL="54756" marR="54756" marT="27378" marB="27378" anchor="ctr">
                    <a:lnL>
                      <a:noFill/>
                    </a:lnL>
                    <a:lnR>
                      <a:noFill/>
                    </a:lnR>
                    <a:lnT>
                      <a:noFill/>
                    </a:lnT>
                    <a:lnB>
                      <a:noFill/>
                    </a:lnB>
                  </a:tcPr>
                </a:tc>
                <a:tc>
                  <a:txBody>
                    <a:bodyPr/>
                    <a:lstStyle/>
                    <a:p>
                      <a:r>
                        <a:rPr lang="en-US" sz="1100"/>
                        <a:t>This spot is popular</a:t>
                      </a:r>
                    </a:p>
                  </a:txBody>
                  <a:tcPr marL="54756" marR="54756" marT="27378" marB="27378" anchor="ctr">
                    <a:lnL>
                      <a:noFill/>
                    </a:lnL>
                    <a:lnR>
                      <a:noFill/>
                    </a:lnR>
                    <a:lnT>
                      <a:noFill/>
                    </a:lnT>
                    <a:lnB>
                      <a:noFill/>
                    </a:lnB>
                  </a:tcPr>
                </a:tc>
                <a:tc>
                  <a:txBody>
                    <a:bodyPr/>
                    <a:lstStyle/>
                    <a:p>
                      <a:r>
                        <a:rPr lang="en-US" sz="1100"/>
                        <a:t>Breakfast Spot</a:t>
                      </a:r>
                    </a:p>
                  </a:txBody>
                  <a:tcPr marL="54756" marR="54756" marT="27378" marB="27378" anchor="ctr">
                    <a:lnL>
                      <a:noFill/>
                    </a:lnL>
                    <a:lnR>
                      <a:noFill/>
                    </a:lnR>
                    <a:lnT>
                      <a:noFill/>
                    </a:lnT>
                    <a:lnB>
                      <a:noFill/>
                    </a:lnB>
                  </a:tcPr>
                </a:tc>
                <a:tc>
                  <a:txBody>
                    <a:bodyPr/>
                    <a:lstStyle/>
                    <a:p>
                      <a:r>
                        <a:rPr lang="en-US" sz="1100" dirty="0"/>
                        <a:t>54</a:t>
                      </a:r>
                    </a:p>
                  </a:txBody>
                  <a:tcPr marL="54756" marR="54756" marT="27378" marB="27378" anchor="ctr">
                    <a:lnL>
                      <a:noFill/>
                    </a:lnL>
                    <a:lnR>
                      <a:noFill/>
                    </a:lnR>
                    <a:lnT>
                      <a:noFill/>
                    </a:lnT>
                    <a:lnB>
                      <a:noFill/>
                    </a:lnB>
                  </a:tcPr>
                </a:tc>
                <a:extLst>
                  <a:ext uri="{0D108BD9-81ED-4DB2-BD59-A6C34878D82A}">
                    <a16:rowId xmlns:a16="http://schemas.microsoft.com/office/drawing/2014/main" val="1131170478"/>
                  </a:ext>
                </a:extLst>
              </a:tr>
            </a:tbl>
          </a:graphicData>
        </a:graphic>
      </p:graphicFrame>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”Downtown"</a:t>
            </a:r>
          </a:p>
          <a:p>
            <a:pPr marL="0" indent="0">
              <a:buNone/>
            </a:pPr>
            <a:endParaRPr lang="en-US" dirty="0"/>
          </a:p>
        </p:txBody>
      </p:sp>
      <p:graphicFrame>
        <p:nvGraphicFramePr>
          <p:cNvPr id="6" name="Table 5">
            <a:extLst>
              <a:ext uri="{FF2B5EF4-FFF2-40B4-BE49-F238E27FC236}">
                <a16:creationId xmlns:a16="http://schemas.microsoft.com/office/drawing/2014/main" id="{9A611497-A224-1241-A96D-BBE4D046D674}"/>
              </a:ext>
            </a:extLst>
          </p:cNvPr>
          <p:cNvGraphicFramePr>
            <a:graphicFrameLocks noGrp="1"/>
          </p:cNvGraphicFramePr>
          <p:nvPr/>
        </p:nvGraphicFramePr>
        <p:xfrm>
          <a:off x="2478872" y="2016124"/>
          <a:ext cx="7548580" cy="3449640"/>
        </p:xfrm>
        <a:graphic>
          <a:graphicData uri="http://schemas.openxmlformats.org/drawingml/2006/table">
            <a:tbl>
              <a:tblPr/>
              <a:tblGrid>
                <a:gridCol w="1887145">
                  <a:extLst>
                    <a:ext uri="{9D8B030D-6E8A-4147-A177-3AD203B41FA5}">
                      <a16:colId xmlns:a16="http://schemas.microsoft.com/office/drawing/2014/main" val="1457959748"/>
                    </a:ext>
                  </a:extLst>
                </a:gridCol>
                <a:gridCol w="1887145">
                  <a:extLst>
                    <a:ext uri="{9D8B030D-6E8A-4147-A177-3AD203B41FA5}">
                      <a16:colId xmlns:a16="http://schemas.microsoft.com/office/drawing/2014/main" val="2689624423"/>
                    </a:ext>
                  </a:extLst>
                </a:gridCol>
                <a:gridCol w="1887145">
                  <a:extLst>
                    <a:ext uri="{9D8B030D-6E8A-4147-A177-3AD203B41FA5}">
                      <a16:colId xmlns:a16="http://schemas.microsoft.com/office/drawing/2014/main" val="633307501"/>
                    </a:ext>
                  </a:extLst>
                </a:gridCol>
                <a:gridCol w="1887145">
                  <a:extLst>
                    <a:ext uri="{9D8B030D-6E8A-4147-A177-3AD203B41FA5}">
                      <a16:colId xmlns:a16="http://schemas.microsoft.com/office/drawing/2014/main" val="3868665358"/>
                    </a:ext>
                  </a:extLst>
                </a:gridCol>
              </a:tblGrid>
              <a:tr h="287470">
                <a:tc>
                  <a:txBody>
                    <a:bodyPr/>
                    <a:lstStyle/>
                    <a:p>
                      <a:r>
                        <a:rPr lang="en-US" sz="1400"/>
                        <a:t>Borough</a:t>
                      </a:r>
                    </a:p>
                  </a:txBody>
                  <a:tcPr marL="71867" marR="71867" marT="35934" marB="35934" anchor="ctr">
                    <a:lnL>
                      <a:noFill/>
                    </a:lnL>
                    <a:lnR>
                      <a:noFill/>
                    </a:lnR>
                    <a:lnT>
                      <a:noFill/>
                    </a:lnT>
                    <a:lnB>
                      <a:noFill/>
                    </a:lnB>
                  </a:tcPr>
                </a:tc>
                <a:tc>
                  <a:txBody>
                    <a:bodyPr/>
                    <a:lstStyle/>
                    <a:p>
                      <a:r>
                        <a:rPr lang="en-US" sz="1400"/>
                        <a:t>Neighbourhood</a:t>
                      </a:r>
                    </a:p>
                  </a:txBody>
                  <a:tcPr marL="71867" marR="71867" marT="35934" marB="35934" anchor="ctr">
                    <a:lnL>
                      <a:noFill/>
                    </a:lnL>
                    <a:lnR>
                      <a:noFill/>
                    </a:lnR>
                    <a:lnT>
                      <a:noFill/>
                    </a:lnT>
                    <a:lnB>
                      <a:noFill/>
                    </a:lnB>
                  </a:tcPr>
                </a:tc>
                <a:tc>
                  <a:txBody>
                    <a:bodyPr/>
                    <a:lstStyle/>
                    <a:p>
                      <a:r>
                        <a:rPr lang="en-US" sz="1400"/>
                        <a:t>Postcode</a:t>
                      </a:r>
                    </a:p>
                  </a:txBody>
                  <a:tcPr marL="71867" marR="71867" marT="35934" marB="35934" anchor="ctr">
                    <a:lnL>
                      <a:noFill/>
                    </a:lnL>
                    <a:lnR>
                      <a:noFill/>
                    </a:lnR>
                    <a:lnT>
                      <a:noFill/>
                    </a:lnT>
                    <a:lnB>
                      <a:noFill/>
                    </a:lnB>
                  </a:tcPr>
                </a:tc>
                <a:tc>
                  <a:txBody>
                    <a:bodyPr/>
                    <a:lstStyle/>
                    <a:p>
                      <a:endParaRPr lang="en-US" sz="1400"/>
                    </a:p>
                  </a:txBody>
                  <a:tcPr marL="71867" marR="71867" marT="35934" marB="35934">
                    <a:lnL>
                      <a:noFill/>
                    </a:lnL>
                  </a:tcPr>
                </a:tc>
                <a:extLst>
                  <a:ext uri="{0D108BD9-81ED-4DB2-BD59-A6C34878D82A}">
                    <a16:rowId xmlns:a16="http://schemas.microsoft.com/office/drawing/2014/main" val="3406340469"/>
                  </a:ext>
                </a:extLst>
              </a:tr>
              <a:tr h="287470">
                <a:tc>
                  <a:txBody>
                    <a:bodyPr/>
                    <a:lstStyle/>
                    <a:p>
                      <a:r>
                        <a:rPr lang="en-US" sz="1400"/>
                        <a:t>2</a:t>
                      </a:r>
                    </a:p>
                  </a:txBody>
                  <a:tcPr marL="71867" marR="71867" marT="35934" marB="35934" anchor="ctr">
                    <a:lnL>
                      <a:noFill/>
                    </a:lnL>
                    <a:lnR>
                      <a:noFill/>
                    </a:lnR>
                    <a:lnT>
                      <a:noFill/>
                    </a:lnT>
                    <a:lnB>
                      <a:noFill/>
                    </a:lnB>
                  </a:tcPr>
                </a:tc>
                <a:tc>
                  <a:txBody>
                    <a:bodyPr/>
                    <a:lstStyle/>
                    <a:p>
                      <a:r>
                        <a:rPr lang="en-US" sz="1400"/>
                        <a:t>North York</a:t>
                      </a:r>
                    </a:p>
                  </a:txBody>
                  <a:tcPr marL="71867" marR="71867" marT="35934" marB="35934" anchor="ctr">
                    <a:lnL>
                      <a:noFill/>
                    </a:lnL>
                    <a:lnR>
                      <a:noFill/>
                    </a:lnR>
                    <a:lnT>
                      <a:noFill/>
                    </a:lnT>
                    <a:lnB>
                      <a:noFill/>
                    </a:lnB>
                  </a:tcPr>
                </a:tc>
                <a:tc>
                  <a:txBody>
                    <a:bodyPr/>
                    <a:lstStyle/>
                    <a:p>
                      <a:r>
                        <a:rPr lang="en-US" sz="1400"/>
                        <a:t>Parkwoods</a:t>
                      </a:r>
                    </a:p>
                  </a:txBody>
                  <a:tcPr marL="71867" marR="71867" marT="35934" marB="35934" anchor="ctr">
                    <a:lnL>
                      <a:noFill/>
                    </a:lnL>
                    <a:lnR>
                      <a:noFill/>
                    </a:lnR>
                    <a:lnT>
                      <a:noFill/>
                    </a:lnT>
                    <a:lnB>
                      <a:noFill/>
                    </a:lnB>
                  </a:tcPr>
                </a:tc>
                <a:tc>
                  <a:txBody>
                    <a:bodyPr/>
                    <a:lstStyle/>
                    <a:p>
                      <a:r>
                        <a:rPr lang="en-US" sz="1400"/>
                        <a:t>M3A</a:t>
                      </a:r>
                    </a:p>
                  </a:txBody>
                  <a:tcPr marL="71867" marR="71867" marT="35934" marB="35934" anchor="ctr">
                    <a:lnL>
                      <a:noFill/>
                    </a:lnL>
                    <a:lnR>
                      <a:noFill/>
                    </a:lnR>
                    <a:lnB>
                      <a:noFill/>
                    </a:lnB>
                  </a:tcPr>
                </a:tc>
                <a:extLst>
                  <a:ext uri="{0D108BD9-81ED-4DB2-BD59-A6C34878D82A}">
                    <a16:rowId xmlns:a16="http://schemas.microsoft.com/office/drawing/2014/main" val="1890162206"/>
                  </a:ext>
                </a:extLst>
              </a:tr>
              <a:tr h="287470">
                <a:tc>
                  <a:txBody>
                    <a:bodyPr/>
                    <a:lstStyle/>
                    <a:p>
                      <a:r>
                        <a:rPr lang="en-US" sz="1400"/>
                        <a:t>3</a:t>
                      </a:r>
                    </a:p>
                  </a:txBody>
                  <a:tcPr marL="71867" marR="71867" marT="35934" marB="35934" anchor="ctr">
                    <a:lnL>
                      <a:noFill/>
                    </a:lnL>
                    <a:lnR>
                      <a:noFill/>
                    </a:lnR>
                    <a:lnT>
                      <a:noFill/>
                    </a:lnT>
                    <a:lnB>
                      <a:noFill/>
                    </a:lnB>
                  </a:tcPr>
                </a:tc>
                <a:tc>
                  <a:txBody>
                    <a:bodyPr/>
                    <a:lstStyle/>
                    <a:p>
                      <a:r>
                        <a:rPr lang="en-US" sz="1400"/>
                        <a:t>North York</a:t>
                      </a:r>
                    </a:p>
                  </a:txBody>
                  <a:tcPr marL="71867" marR="71867" marT="35934" marB="35934" anchor="ctr">
                    <a:lnL>
                      <a:noFill/>
                    </a:lnL>
                    <a:lnR>
                      <a:noFill/>
                    </a:lnR>
                    <a:lnT>
                      <a:noFill/>
                    </a:lnT>
                    <a:lnB>
                      <a:noFill/>
                    </a:lnB>
                  </a:tcPr>
                </a:tc>
                <a:tc>
                  <a:txBody>
                    <a:bodyPr/>
                    <a:lstStyle/>
                    <a:p>
                      <a:r>
                        <a:rPr lang="en-US" sz="1400"/>
                        <a:t>Victoria Village</a:t>
                      </a:r>
                    </a:p>
                  </a:txBody>
                  <a:tcPr marL="71867" marR="71867" marT="35934" marB="35934" anchor="ctr">
                    <a:lnL>
                      <a:noFill/>
                    </a:lnL>
                    <a:lnR>
                      <a:noFill/>
                    </a:lnR>
                    <a:lnT>
                      <a:noFill/>
                    </a:lnT>
                    <a:lnB>
                      <a:noFill/>
                    </a:lnB>
                  </a:tcPr>
                </a:tc>
                <a:tc>
                  <a:txBody>
                    <a:bodyPr/>
                    <a:lstStyle/>
                    <a:p>
                      <a:r>
                        <a:rPr lang="en-US" sz="1400"/>
                        <a:t>M4A</a:t>
                      </a:r>
                    </a:p>
                  </a:txBody>
                  <a:tcPr marL="71867" marR="71867" marT="35934" marB="35934" anchor="ctr">
                    <a:lnL>
                      <a:noFill/>
                    </a:lnL>
                    <a:lnR>
                      <a:noFill/>
                    </a:lnR>
                    <a:lnT>
                      <a:noFill/>
                    </a:lnT>
                    <a:lnB>
                      <a:noFill/>
                    </a:lnB>
                  </a:tcPr>
                </a:tc>
                <a:extLst>
                  <a:ext uri="{0D108BD9-81ED-4DB2-BD59-A6C34878D82A}">
                    <a16:rowId xmlns:a16="http://schemas.microsoft.com/office/drawing/2014/main" val="975267216"/>
                  </a:ext>
                </a:extLst>
              </a:tr>
              <a:tr h="287470">
                <a:tc>
                  <a:txBody>
                    <a:bodyPr/>
                    <a:lstStyle/>
                    <a:p>
                      <a:r>
                        <a:rPr lang="en-US" sz="1400"/>
                        <a:t>4</a:t>
                      </a:r>
                    </a:p>
                  </a:txBody>
                  <a:tcPr marL="71867" marR="71867" marT="35934" marB="35934" anchor="ctr">
                    <a:lnL>
                      <a:noFill/>
                    </a:lnL>
                    <a:lnR>
                      <a:noFill/>
                    </a:lnR>
                    <a:lnT>
                      <a:noFill/>
                    </a:lnT>
                    <a:lnB>
                      <a:noFill/>
                    </a:lnB>
                  </a:tcPr>
                </a:tc>
                <a:tc>
                  <a:txBody>
                    <a:bodyPr/>
                    <a:lstStyle/>
                    <a:p>
                      <a:r>
                        <a:rPr lang="en-US" sz="1400"/>
                        <a:t>Downtown Toronto</a:t>
                      </a:r>
                    </a:p>
                  </a:txBody>
                  <a:tcPr marL="71867" marR="71867" marT="35934" marB="35934" anchor="ctr">
                    <a:lnL>
                      <a:noFill/>
                    </a:lnL>
                    <a:lnR>
                      <a:noFill/>
                    </a:lnR>
                    <a:lnT>
                      <a:noFill/>
                    </a:lnT>
                    <a:lnB>
                      <a:noFill/>
                    </a:lnB>
                  </a:tcPr>
                </a:tc>
                <a:tc>
                  <a:txBody>
                    <a:bodyPr/>
                    <a:lstStyle/>
                    <a:p>
                      <a:r>
                        <a:rPr lang="en-US" sz="1400"/>
                        <a:t>Harbourfront</a:t>
                      </a:r>
                    </a:p>
                  </a:txBody>
                  <a:tcPr marL="71867" marR="71867" marT="35934" marB="35934" anchor="ctr">
                    <a:lnL>
                      <a:noFill/>
                    </a:lnL>
                    <a:lnR>
                      <a:noFill/>
                    </a:lnR>
                    <a:lnT>
                      <a:noFill/>
                    </a:lnT>
                    <a:lnB>
                      <a:noFill/>
                    </a:lnB>
                  </a:tcPr>
                </a:tc>
                <a:tc>
                  <a:txBody>
                    <a:bodyPr/>
                    <a:lstStyle/>
                    <a:p>
                      <a:r>
                        <a:rPr lang="en-US" sz="1400"/>
                        <a:t>M5A</a:t>
                      </a:r>
                    </a:p>
                  </a:txBody>
                  <a:tcPr marL="71867" marR="71867" marT="35934" marB="35934" anchor="ctr">
                    <a:lnL>
                      <a:noFill/>
                    </a:lnL>
                    <a:lnR>
                      <a:noFill/>
                    </a:lnR>
                    <a:lnT>
                      <a:noFill/>
                    </a:lnT>
                    <a:lnB>
                      <a:noFill/>
                    </a:lnB>
                  </a:tcPr>
                </a:tc>
                <a:extLst>
                  <a:ext uri="{0D108BD9-81ED-4DB2-BD59-A6C34878D82A}">
                    <a16:rowId xmlns:a16="http://schemas.microsoft.com/office/drawing/2014/main" val="3106607672"/>
                  </a:ext>
                </a:extLst>
              </a:tr>
              <a:tr h="287470">
                <a:tc>
                  <a:txBody>
                    <a:bodyPr/>
                    <a:lstStyle/>
                    <a:p>
                      <a:r>
                        <a:rPr lang="en-US" sz="1400"/>
                        <a:t>5</a:t>
                      </a:r>
                    </a:p>
                  </a:txBody>
                  <a:tcPr marL="71867" marR="71867" marT="35934" marB="35934" anchor="ctr">
                    <a:lnL>
                      <a:noFill/>
                    </a:lnL>
                    <a:lnR>
                      <a:noFill/>
                    </a:lnR>
                    <a:lnT>
                      <a:noFill/>
                    </a:lnT>
                    <a:lnB>
                      <a:noFill/>
                    </a:lnB>
                  </a:tcPr>
                </a:tc>
                <a:tc>
                  <a:txBody>
                    <a:bodyPr/>
                    <a:lstStyle/>
                    <a:p>
                      <a:r>
                        <a:rPr lang="en-US" sz="1400"/>
                        <a:t>Downtown Toronto</a:t>
                      </a:r>
                    </a:p>
                  </a:txBody>
                  <a:tcPr marL="71867" marR="71867" marT="35934" marB="35934" anchor="ctr">
                    <a:lnL>
                      <a:noFill/>
                    </a:lnL>
                    <a:lnR>
                      <a:noFill/>
                    </a:lnR>
                    <a:lnT>
                      <a:noFill/>
                    </a:lnT>
                    <a:lnB>
                      <a:noFill/>
                    </a:lnB>
                  </a:tcPr>
                </a:tc>
                <a:tc>
                  <a:txBody>
                    <a:bodyPr/>
                    <a:lstStyle/>
                    <a:p>
                      <a:r>
                        <a:rPr lang="en-US" sz="1400"/>
                        <a:t>Regent Park</a:t>
                      </a:r>
                    </a:p>
                  </a:txBody>
                  <a:tcPr marL="71867" marR="71867" marT="35934" marB="35934" anchor="ctr">
                    <a:lnL>
                      <a:noFill/>
                    </a:lnL>
                    <a:lnR>
                      <a:noFill/>
                    </a:lnR>
                    <a:lnT>
                      <a:noFill/>
                    </a:lnT>
                    <a:lnB>
                      <a:noFill/>
                    </a:lnB>
                  </a:tcPr>
                </a:tc>
                <a:tc>
                  <a:txBody>
                    <a:bodyPr/>
                    <a:lstStyle/>
                    <a:p>
                      <a:r>
                        <a:rPr lang="en-US" sz="1400"/>
                        <a:t>M5A</a:t>
                      </a:r>
                    </a:p>
                  </a:txBody>
                  <a:tcPr marL="71867" marR="71867" marT="35934" marB="35934" anchor="ctr">
                    <a:lnL>
                      <a:noFill/>
                    </a:lnL>
                    <a:lnR>
                      <a:noFill/>
                    </a:lnR>
                    <a:lnT>
                      <a:noFill/>
                    </a:lnT>
                    <a:lnB>
                      <a:noFill/>
                    </a:lnB>
                  </a:tcPr>
                </a:tc>
                <a:extLst>
                  <a:ext uri="{0D108BD9-81ED-4DB2-BD59-A6C34878D82A}">
                    <a16:rowId xmlns:a16="http://schemas.microsoft.com/office/drawing/2014/main" val="186485939"/>
                  </a:ext>
                </a:extLst>
              </a:tr>
              <a:tr h="287470">
                <a:tc>
                  <a:txBody>
                    <a:bodyPr/>
                    <a:lstStyle/>
                    <a:p>
                      <a:r>
                        <a:rPr lang="en-US" sz="1400"/>
                        <a:t>6</a:t>
                      </a:r>
                    </a:p>
                  </a:txBody>
                  <a:tcPr marL="71867" marR="71867" marT="35934" marB="35934" anchor="ctr">
                    <a:lnL>
                      <a:noFill/>
                    </a:lnL>
                    <a:lnR>
                      <a:noFill/>
                    </a:lnR>
                    <a:lnT>
                      <a:noFill/>
                    </a:lnT>
                    <a:lnB>
                      <a:noFill/>
                    </a:lnB>
                  </a:tcPr>
                </a:tc>
                <a:tc>
                  <a:txBody>
                    <a:bodyPr/>
                    <a:lstStyle/>
                    <a:p>
                      <a:r>
                        <a:rPr lang="en-US" sz="1400"/>
                        <a:t>North York</a:t>
                      </a:r>
                    </a:p>
                  </a:txBody>
                  <a:tcPr marL="71867" marR="71867" marT="35934" marB="35934" anchor="ctr">
                    <a:lnL>
                      <a:noFill/>
                    </a:lnL>
                    <a:lnR>
                      <a:noFill/>
                    </a:lnR>
                    <a:lnT>
                      <a:noFill/>
                    </a:lnT>
                    <a:lnB>
                      <a:noFill/>
                    </a:lnB>
                  </a:tcPr>
                </a:tc>
                <a:tc>
                  <a:txBody>
                    <a:bodyPr/>
                    <a:lstStyle/>
                    <a:p>
                      <a:r>
                        <a:rPr lang="en-US" sz="1400"/>
                        <a:t>Lawrence Heights</a:t>
                      </a:r>
                    </a:p>
                  </a:txBody>
                  <a:tcPr marL="71867" marR="71867" marT="35934" marB="35934" anchor="ctr">
                    <a:lnL>
                      <a:noFill/>
                    </a:lnL>
                    <a:lnR>
                      <a:noFill/>
                    </a:lnR>
                    <a:lnT>
                      <a:noFill/>
                    </a:lnT>
                    <a:lnB>
                      <a:noFill/>
                    </a:lnB>
                  </a:tcPr>
                </a:tc>
                <a:tc>
                  <a:txBody>
                    <a:bodyPr/>
                    <a:lstStyle/>
                    <a:p>
                      <a:r>
                        <a:rPr lang="en-US" sz="1400"/>
                        <a:t>M6A</a:t>
                      </a:r>
                    </a:p>
                  </a:txBody>
                  <a:tcPr marL="71867" marR="71867" marT="35934" marB="35934" anchor="ctr">
                    <a:lnL>
                      <a:noFill/>
                    </a:lnL>
                    <a:lnR>
                      <a:noFill/>
                    </a:lnR>
                    <a:lnT>
                      <a:noFill/>
                    </a:lnT>
                    <a:lnB>
                      <a:noFill/>
                    </a:lnB>
                  </a:tcPr>
                </a:tc>
                <a:extLst>
                  <a:ext uri="{0D108BD9-81ED-4DB2-BD59-A6C34878D82A}">
                    <a16:rowId xmlns:a16="http://schemas.microsoft.com/office/drawing/2014/main" val="3481230323"/>
                  </a:ext>
                </a:extLst>
              </a:tr>
              <a:tr h="287470">
                <a:tc>
                  <a:txBody>
                    <a:bodyPr/>
                    <a:lstStyle/>
                    <a:p>
                      <a:r>
                        <a:rPr lang="en-US" sz="1400"/>
                        <a:t>7</a:t>
                      </a:r>
                    </a:p>
                  </a:txBody>
                  <a:tcPr marL="71867" marR="71867" marT="35934" marB="35934" anchor="ctr">
                    <a:lnL>
                      <a:noFill/>
                    </a:lnL>
                    <a:lnR>
                      <a:noFill/>
                    </a:lnR>
                    <a:lnT>
                      <a:noFill/>
                    </a:lnT>
                    <a:lnB>
                      <a:noFill/>
                    </a:lnB>
                  </a:tcPr>
                </a:tc>
                <a:tc>
                  <a:txBody>
                    <a:bodyPr/>
                    <a:lstStyle/>
                    <a:p>
                      <a:r>
                        <a:rPr lang="en-US" sz="1400"/>
                        <a:t>North York</a:t>
                      </a:r>
                    </a:p>
                  </a:txBody>
                  <a:tcPr marL="71867" marR="71867" marT="35934" marB="35934" anchor="ctr">
                    <a:lnL>
                      <a:noFill/>
                    </a:lnL>
                    <a:lnR>
                      <a:noFill/>
                    </a:lnR>
                    <a:lnT>
                      <a:noFill/>
                    </a:lnT>
                    <a:lnB>
                      <a:noFill/>
                    </a:lnB>
                  </a:tcPr>
                </a:tc>
                <a:tc>
                  <a:txBody>
                    <a:bodyPr/>
                    <a:lstStyle/>
                    <a:p>
                      <a:r>
                        <a:rPr lang="en-US" sz="1400"/>
                        <a:t>Lawrence Manor</a:t>
                      </a:r>
                    </a:p>
                  </a:txBody>
                  <a:tcPr marL="71867" marR="71867" marT="35934" marB="35934" anchor="ctr">
                    <a:lnL>
                      <a:noFill/>
                    </a:lnL>
                    <a:lnR>
                      <a:noFill/>
                    </a:lnR>
                    <a:lnT>
                      <a:noFill/>
                    </a:lnT>
                    <a:lnB>
                      <a:noFill/>
                    </a:lnB>
                  </a:tcPr>
                </a:tc>
                <a:tc>
                  <a:txBody>
                    <a:bodyPr/>
                    <a:lstStyle/>
                    <a:p>
                      <a:r>
                        <a:rPr lang="en-US" sz="1400"/>
                        <a:t>M6A</a:t>
                      </a:r>
                    </a:p>
                  </a:txBody>
                  <a:tcPr marL="71867" marR="71867" marT="35934" marB="35934" anchor="ctr">
                    <a:lnL>
                      <a:noFill/>
                    </a:lnL>
                    <a:lnR>
                      <a:noFill/>
                    </a:lnR>
                    <a:lnT>
                      <a:noFill/>
                    </a:lnT>
                    <a:lnB>
                      <a:noFill/>
                    </a:lnB>
                  </a:tcPr>
                </a:tc>
                <a:extLst>
                  <a:ext uri="{0D108BD9-81ED-4DB2-BD59-A6C34878D82A}">
                    <a16:rowId xmlns:a16="http://schemas.microsoft.com/office/drawing/2014/main" val="201089678"/>
                  </a:ext>
                </a:extLst>
              </a:tr>
              <a:tr h="287470">
                <a:tc>
                  <a:txBody>
                    <a:bodyPr/>
                    <a:lstStyle/>
                    <a:p>
                      <a:r>
                        <a:rPr lang="en-US" sz="1400"/>
                        <a:t>8</a:t>
                      </a:r>
                    </a:p>
                  </a:txBody>
                  <a:tcPr marL="71867" marR="71867" marT="35934" marB="35934" anchor="ctr">
                    <a:lnL>
                      <a:noFill/>
                    </a:lnL>
                    <a:lnR>
                      <a:noFill/>
                    </a:lnR>
                    <a:lnT>
                      <a:noFill/>
                    </a:lnT>
                    <a:lnB>
                      <a:noFill/>
                    </a:lnB>
                  </a:tcPr>
                </a:tc>
                <a:tc>
                  <a:txBody>
                    <a:bodyPr/>
                    <a:lstStyle/>
                    <a:p>
                      <a:r>
                        <a:rPr lang="en-US" sz="1400"/>
                        <a:t>Queen's Park</a:t>
                      </a:r>
                    </a:p>
                  </a:txBody>
                  <a:tcPr marL="71867" marR="71867" marT="35934" marB="35934" anchor="ctr">
                    <a:lnL>
                      <a:noFill/>
                    </a:lnL>
                    <a:lnR>
                      <a:noFill/>
                    </a:lnR>
                    <a:lnT>
                      <a:noFill/>
                    </a:lnT>
                    <a:lnB>
                      <a:noFill/>
                    </a:lnB>
                  </a:tcPr>
                </a:tc>
                <a:tc>
                  <a:txBody>
                    <a:bodyPr/>
                    <a:lstStyle/>
                    <a:p>
                      <a:r>
                        <a:rPr lang="en-US" sz="1400"/>
                        <a:t>Not assigned</a:t>
                      </a:r>
                    </a:p>
                  </a:txBody>
                  <a:tcPr marL="71867" marR="71867" marT="35934" marB="35934" anchor="ctr">
                    <a:lnL>
                      <a:noFill/>
                    </a:lnL>
                    <a:lnR>
                      <a:noFill/>
                    </a:lnR>
                    <a:lnT>
                      <a:noFill/>
                    </a:lnT>
                    <a:lnB>
                      <a:noFill/>
                    </a:lnB>
                  </a:tcPr>
                </a:tc>
                <a:tc>
                  <a:txBody>
                    <a:bodyPr/>
                    <a:lstStyle/>
                    <a:p>
                      <a:r>
                        <a:rPr lang="en-US" sz="1400"/>
                        <a:t>M7A</a:t>
                      </a:r>
                    </a:p>
                  </a:txBody>
                  <a:tcPr marL="71867" marR="71867" marT="35934" marB="35934" anchor="ctr">
                    <a:lnL>
                      <a:noFill/>
                    </a:lnL>
                    <a:lnR>
                      <a:noFill/>
                    </a:lnR>
                    <a:lnT>
                      <a:noFill/>
                    </a:lnT>
                    <a:lnB>
                      <a:noFill/>
                    </a:lnB>
                  </a:tcPr>
                </a:tc>
                <a:extLst>
                  <a:ext uri="{0D108BD9-81ED-4DB2-BD59-A6C34878D82A}">
                    <a16:rowId xmlns:a16="http://schemas.microsoft.com/office/drawing/2014/main" val="1322499006"/>
                  </a:ext>
                </a:extLst>
              </a:tr>
              <a:tr h="287470">
                <a:tc>
                  <a:txBody>
                    <a:bodyPr/>
                    <a:lstStyle/>
                    <a:p>
                      <a:r>
                        <a:rPr lang="en-US" sz="1400"/>
                        <a:t>10</a:t>
                      </a:r>
                    </a:p>
                  </a:txBody>
                  <a:tcPr marL="71867" marR="71867" marT="35934" marB="35934" anchor="ctr">
                    <a:lnL>
                      <a:noFill/>
                    </a:lnL>
                    <a:lnR>
                      <a:noFill/>
                    </a:lnR>
                    <a:lnT>
                      <a:noFill/>
                    </a:lnT>
                    <a:lnB>
                      <a:noFill/>
                    </a:lnB>
                  </a:tcPr>
                </a:tc>
                <a:tc>
                  <a:txBody>
                    <a:bodyPr/>
                    <a:lstStyle/>
                    <a:p>
                      <a:r>
                        <a:rPr lang="en-US" sz="1400"/>
                        <a:t>Etobicoke</a:t>
                      </a:r>
                    </a:p>
                  </a:txBody>
                  <a:tcPr marL="71867" marR="71867" marT="35934" marB="35934" anchor="ctr">
                    <a:lnL>
                      <a:noFill/>
                    </a:lnL>
                    <a:lnR>
                      <a:noFill/>
                    </a:lnR>
                    <a:lnT>
                      <a:noFill/>
                    </a:lnT>
                    <a:lnB>
                      <a:noFill/>
                    </a:lnB>
                  </a:tcPr>
                </a:tc>
                <a:tc>
                  <a:txBody>
                    <a:bodyPr/>
                    <a:lstStyle/>
                    <a:p>
                      <a:r>
                        <a:rPr lang="en-US" sz="1400"/>
                        <a:t>Islington Avenue</a:t>
                      </a:r>
                    </a:p>
                  </a:txBody>
                  <a:tcPr marL="71867" marR="71867" marT="35934" marB="35934" anchor="ctr">
                    <a:lnL>
                      <a:noFill/>
                    </a:lnL>
                    <a:lnR>
                      <a:noFill/>
                    </a:lnR>
                    <a:lnT>
                      <a:noFill/>
                    </a:lnT>
                    <a:lnB>
                      <a:noFill/>
                    </a:lnB>
                  </a:tcPr>
                </a:tc>
                <a:tc>
                  <a:txBody>
                    <a:bodyPr/>
                    <a:lstStyle/>
                    <a:p>
                      <a:r>
                        <a:rPr lang="en-US" sz="1400"/>
                        <a:t>M9A</a:t>
                      </a:r>
                    </a:p>
                  </a:txBody>
                  <a:tcPr marL="71867" marR="71867" marT="35934" marB="35934" anchor="ctr">
                    <a:lnL>
                      <a:noFill/>
                    </a:lnL>
                    <a:lnR>
                      <a:noFill/>
                    </a:lnR>
                    <a:lnT>
                      <a:noFill/>
                    </a:lnT>
                    <a:lnB>
                      <a:noFill/>
                    </a:lnB>
                  </a:tcPr>
                </a:tc>
                <a:extLst>
                  <a:ext uri="{0D108BD9-81ED-4DB2-BD59-A6C34878D82A}">
                    <a16:rowId xmlns:a16="http://schemas.microsoft.com/office/drawing/2014/main" val="3635592332"/>
                  </a:ext>
                </a:extLst>
              </a:tr>
              <a:tr h="287470">
                <a:tc>
                  <a:txBody>
                    <a:bodyPr/>
                    <a:lstStyle/>
                    <a:p>
                      <a:r>
                        <a:rPr lang="en-US" sz="1400"/>
                        <a:t>11</a:t>
                      </a:r>
                    </a:p>
                  </a:txBody>
                  <a:tcPr marL="71867" marR="71867" marT="35934" marB="35934" anchor="ctr">
                    <a:lnL>
                      <a:noFill/>
                    </a:lnL>
                    <a:lnR>
                      <a:noFill/>
                    </a:lnR>
                    <a:lnT>
                      <a:noFill/>
                    </a:lnT>
                    <a:lnB>
                      <a:noFill/>
                    </a:lnB>
                  </a:tcPr>
                </a:tc>
                <a:tc>
                  <a:txBody>
                    <a:bodyPr/>
                    <a:lstStyle/>
                    <a:p>
                      <a:r>
                        <a:rPr lang="en-US" sz="1400"/>
                        <a:t>Scarborough</a:t>
                      </a:r>
                    </a:p>
                  </a:txBody>
                  <a:tcPr marL="71867" marR="71867" marT="35934" marB="35934" anchor="ctr">
                    <a:lnL>
                      <a:noFill/>
                    </a:lnL>
                    <a:lnR>
                      <a:noFill/>
                    </a:lnR>
                    <a:lnT>
                      <a:noFill/>
                    </a:lnT>
                    <a:lnB>
                      <a:noFill/>
                    </a:lnB>
                  </a:tcPr>
                </a:tc>
                <a:tc>
                  <a:txBody>
                    <a:bodyPr/>
                    <a:lstStyle/>
                    <a:p>
                      <a:r>
                        <a:rPr lang="en-US" sz="1400"/>
                        <a:t>Rouge</a:t>
                      </a:r>
                    </a:p>
                  </a:txBody>
                  <a:tcPr marL="71867" marR="71867" marT="35934" marB="35934" anchor="ctr">
                    <a:lnL>
                      <a:noFill/>
                    </a:lnL>
                    <a:lnR>
                      <a:noFill/>
                    </a:lnR>
                    <a:lnT>
                      <a:noFill/>
                    </a:lnT>
                    <a:lnB>
                      <a:noFill/>
                    </a:lnB>
                  </a:tcPr>
                </a:tc>
                <a:tc>
                  <a:txBody>
                    <a:bodyPr/>
                    <a:lstStyle/>
                    <a:p>
                      <a:r>
                        <a:rPr lang="en-US" sz="1400"/>
                        <a:t>M1B</a:t>
                      </a:r>
                    </a:p>
                  </a:txBody>
                  <a:tcPr marL="71867" marR="71867" marT="35934" marB="35934" anchor="ctr">
                    <a:lnL>
                      <a:noFill/>
                    </a:lnL>
                    <a:lnR>
                      <a:noFill/>
                    </a:lnR>
                    <a:lnT>
                      <a:noFill/>
                    </a:lnT>
                    <a:lnB>
                      <a:noFill/>
                    </a:lnB>
                  </a:tcPr>
                </a:tc>
                <a:extLst>
                  <a:ext uri="{0D108BD9-81ED-4DB2-BD59-A6C34878D82A}">
                    <a16:rowId xmlns:a16="http://schemas.microsoft.com/office/drawing/2014/main" val="238710390"/>
                  </a:ext>
                </a:extLst>
              </a:tr>
              <a:tr h="287470">
                <a:tc>
                  <a:txBody>
                    <a:bodyPr/>
                    <a:lstStyle/>
                    <a:p>
                      <a:r>
                        <a:rPr lang="en-US" sz="1400"/>
                        <a:t>12</a:t>
                      </a:r>
                    </a:p>
                  </a:txBody>
                  <a:tcPr marL="71867" marR="71867" marT="35934" marB="35934" anchor="ctr">
                    <a:lnL>
                      <a:noFill/>
                    </a:lnL>
                    <a:lnR>
                      <a:noFill/>
                    </a:lnR>
                    <a:lnT>
                      <a:noFill/>
                    </a:lnT>
                    <a:lnB>
                      <a:noFill/>
                    </a:lnB>
                  </a:tcPr>
                </a:tc>
                <a:tc>
                  <a:txBody>
                    <a:bodyPr/>
                    <a:lstStyle/>
                    <a:p>
                      <a:r>
                        <a:rPr lang="en-US" sz="1400"/>
                        <a:t>Scarborough</a:t>
                      </a:r>
                    </a:p>
                  </a:txBody>
                  <a:tcPr marL="71867" marR="71867" marT="35934" marB="35934" anchor="ctr">
                    <a:lnL>
                      <a:noFill/>
                    </a:lnL>
                    <a:lnR>
                      <a:noFill/>
                    </a:lnR>
                    <a:lnT>
                      <a:noFill/>
                    </a:lnT>
                    <a:lnB>
                      <a:noFill/>
                    </a:lnB>
                  </a:tcPr>
                </a:tc>
                <a:tc>
                  <a:txBody>
                    <a:bodyPr/>
                    <a:lstStyle/>
                    <a:p>
                      <a:r>
                        <a:rPr lang="en-US" sz="1400"/>
                        <a:t>Malvern</a:t>
                      </a:r>
                    </a:p>
                  </a:txBody>
                  <a:tcPr marL="71867" marR="71867" marT="35934" marB="35934" anchor="ctr">
                    <a:lnL>
                      <a:noFill/>
                    </a:lnL>
                    <a:lnR>
                      <a:noFill/>
                    </a:lnR>
                    <a:lnT>
                      <a:noFill/>
                    </a:lnT>
                    <a:lnB>
                      <a:noFill/>
                    </a:lnB>
                  </a:tcPr>
                </a:tc>
                <a:tc>
                  <a:txBody>
                    <a:bodyPr/>
                    <a:lstStyle/>
                    <a:p>
                      <a:r>
                        <a:rPr lang="en-US" sz="1400"/>
                        <a:t>M1B</a:t>
                      </a:r>
                    </a:p>
                  </a:txBody>
                  <a:tcPr marL="71867" marR="71867" marT="35934" marB="35934" anchor="ctr">
                    <a:lnL>
                      <a:noFill/>
                    </a:lnL>
                    <a:lnR>
                      <a:noFill/>
                    </a:lnR>
                    <a:lnT>
                      <a:noFill/>
                    </a:lnT>
                    <a:lnB>
                      <a:noFill/>
                    </a:lnB>
                  </a:tcPr>
                </a:tc>
                <a:extLst>
                  <a:ext uri="{0D108BD9-81ED-4DB2-BD59-A6C34878D82A}">
                    <a16:rowId xmlns:a16="http://schemas.microsoft.com/office/drawing/2014/main" val="2479630873"/>
                  </a:ext>
                </a:extLst>
              </a:tr>
              <a:tr h="287470">
                <a:tc>
                  <a:txBody>
                    <a:bodyPr/>
                    <a:lstStyle/>
                    <a:p>
                      <a:r>
                        <a:rPr lang="en-US" sz="1400"/>
                        <a:t>14</a:t>
                      </a:r>
                    </a:p>
                  </a:txBody>
                  <a:tcPr marL="71867" marR="71867" marT="35934" marB="35934" anchor="ctr">
                    <a:lnL>
                      <a:noFill/>
                    </a:lnL>
                    <a:lnR>
                      <a:noFill/>
                    </a:lnR>
                    <a:lnT>
                      <a:noFill/>
                    </a:lnT>
                    <a:lnB>
                      <a:noFill/>
                    </a:lnB>
                  </a:tcPr>
                </a:tc>
                <a:tc>
                  <a:txBody>
                    <a:bodyPr/>
                    <a:lstStyle/>
                    <a:p>
                      <a:r>
                        <a:rPr lang="en-US" sz="1400"/>
                        <a:t>North York</a:t>
                      </a:r>
                    </a:p>
                  </a:txBody>
                  <a:tcPr marL="71867" marR="71867" marT="35934" marB="35934" anchor="ctr">
                    <a:lnL>
                      <a:noFill/>
                    </a:lnL>
                    <a:lnR>
                      <a:noFill/>
                    </a:lnR>
                    <a:lnT>
                      <a:noFill/>
                    </a:lnT>
                    <a:lnB>
                      <a:noFill/>
                    </a:lnB>
                  </a:tcPr>
                </a:tc>
                <a:tc>
                  <a:txBody>
                    <a:bodyPr/>
                    <a:lstStyle/>
                    <a:p>
                      <a:r>
                        <a:rPr lang="en-US" sz="1400"/>
                        <a:t>Don Mills North</a:t>
                      </a:r>
                    </a:p>
                  </a:txBody>
                  <a:tcPr marL="71867" marR="71867" marT="35934" marB="35934" anchor="ctr">
                    <a:lnL>
                      <a:noFill/>
                    </a:lnL>
                    <a:lnR>
                      <a:noFill/>
                    </a:lnR>
                    <a:lnT>
                      <a:noFill/>
                    </a:lnT>
                    <a:lnB>
                      <a:noFill/>
                    </a:lnB>
                  </a:tcPr>
                </a:tc>
                <a:tc>
                  <a:txBody>
                    <a:bodyPr/>
                    <a:lstStyle/>
                    <a:p>
                      <a:r>
                        <a:rPr lang="en-US" sz="1400" dirty="0"/>
                        <a:t>M3B</a:t>
                      </a:r>
                    </a:p>
                  </a:txBody>
                  <a:tcPr marL="71867" marR="71867" marT="35934" marB="35934" anchor="ctr">
                    <a:lnL>
                      <a:noFill/>
                    </a:lnL>
                    <a:lnR>
                      <a:noFill/>
                    </a:lnR>
                    <a:lnT>
                      <a:noFill/>
                    </a:lnT>
                    <a:lnB>
                      <a:noFill/>
                    </a:lnB>
                  </a:tcPr>
                </a:tc>
                <a:extLst>
                  <a:ext uri="{0D108BD9-81ED-4DB2-BD59-A6C34878D82A}">
                    <a16:rowId xmlns:a16="http://schemas.microsoft.com/office/drawing/2014/main" val="1802545556"/>
                  </a:ext>
                </a:extLst>
              </a:tr>
            </a:tbl>
          </a:graphicData>
        </a:graphic>
      </p:graphicFrame>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err="1"/>
              <a:t>Downtow</a:t>
            </a:r>
            <a:endParaRPr lang="en-US" b="1" dirty="0"/>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After On-hot encoding we will integrate all restaurant columns to one column "Total Places"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Downtown</a:t>
            </a:r>
          </a:p>
          <a:p>
            <a:pPr marL="0" indent="0">
              <a:buNone/>
            </a:pPr>
            <a:endParaRPr lang="en-US" b="1" dirty="0"/>
          </a:p>
        </p:txBody>
      </p:sp>
      <p:graphicFrame>
        <p:nvGraphicFramePr>
          <p:cNvPr id="4" name="Table 3">
            <a:extLst>
              <a:ext uri="{FF2B5EF4-FFF2-40B4-BE49-F238E27FC236}">
                <a16:creationId xmlns:a16="http://schemas.microsoft.com/office/drawing/2014/main" id="{5DEEECE3-EB90-E24E-9892-3D25D9A715F6}"/>
              </a:ext>
            </a:extLst>
          </p:cNvPr>
          <p:cNvGraphicFramePr>
            <a:graphicFrameLocks noGrp="1"/>
          </p:cNvGraphicFramePr>
          <p:nvPr/>
        </p:nvGraphicFramePr>
        <p:xfrm>
          <a:off x="3377514" y="1984096"/>
          <a:ext cx="5751297" cy="3513696"/>
        </p:xfrm>
        <a:graphic>
          <a:graphicData uri="http://schemas.openxmlformats.org/drawingml/2006/table">
            <a:tbl>
              <a:tblPr/>
              <a:tblGrid>
                <a:gridCol w="639033">
                  <a:extLst>
                    <a:ext uri="{9D8B030D-6E8A-4147-A177-3AD203B41FA5}">
                      <a16:colId xmlns:a16="http://schemas.microsoft.com/office/drawing/2014/main" val="565475307"/>
                    </a:ext>
                  </a:extLst>
                </a:gridCol>
                <a:gridCol w="639033">
                  <a:extLst>
                    <a:ext uri="{9D8B030D-6E8A-4147-A177-3AD203B41FA5}">
                      <a16:colId xmlns:a16="http://schemas.microsoft.com/office/drawing/2014/main" val="1524209017"/>
                    </a:ext>
                  </a:extLst>
                </a:gridCol>
                <a:gridCol w="639033">
                  <a:extLst>
                    <a:ext uri="{9D8B030D-6E8A-4147-A177-3AD203B41FA5}">
                      <a16:colId xmlns:a16="http://schemas.microsoft.com/office/drawing/2014/main" val="3709485675"/>
                    </a:ext>
                  </a:extLst>
                </a:gridCol>
                <a:gridCol w="639033">
                  <a:extLst>
                    <a:ext uri="{9D8B030D-6E8A-4147-A177-3AD203B41FA5}">
                      <a16:colId xmlns:a16="http://schemas.microsoft.com/office/drawing/2014/main" val="3552636203"/>
                    </a:ext>
                  </a:extLst>
                </a:gridCol>
                <a:gridCol w="639033">
                  <a:extLst>
                    <a:ext uri="{9D8B030D-6E8A-4147-A177-3AD203B41FA5}">
                      <a16:colId xmlns:a16="http://schemas.microsoft.com/office/drawing/2014/main" val="747354484"/>
                    </a:ext>
                  </a:extLst>
                </a:gridCol>
                <a:gridCol w="639033">
                  <a:extLst>
                    <a:ext uri="{9D8B030D-6E8A-4147-A177-3AD203B41FA5}">
                      <a16:colId xmlns:a16="http://schemas.microsoft.com/office/drawing/2014/main" val="985011022"/>
                    </a:ext>
                  </a:extLst>
                </a:gridCol>
                <a:gridCol w="639033">
                  <a:extLst>
                    <a:ext uri="{9D8B030D-6E8A-4147-A177-3AD203B41FA5}">
                      <a16:colId xmlns:a16="http://schemas.microsoft.com/office/drawing/2014/main" val="1010934244"/>
                    </a:ext>
                  </a:extLst>
                </a:gridCol>
                <a:gridCol w="639033">
                  <a:extLst>
                    <a:ext uri="{9D8B030D-6E8A-4147-A177-3AD203B41FA5}">
                      <a16:colId xmlns:a16="http://schemas.microsoft.com/office/drawing/2014/main" val="515612503"/>
                    </a:ext>
                  </a:extLst>
                </a:gridCol>
                <a:gridCol w="639033">
                  <a:extLst>
                    <a:ext uri="{9D8B030D-6E8A-4147-A177-3AD203B41FA5}">
                      <a16:colId xmlns:a16="http://schemas.microsoft.com/office/drawing/2014/main" val="160377447"/>
                    </a:ext>
                  </a:extLst>
                </a:gridCol>
              </a:tblGrid>
              <a:tr h="711830">
                <a:tc>
                  <a:txBody>
                    <a:bodyPr/>
                    <a:lstStyle/>
                    <a:p>
                      <a:r>
                        <a:rPr lang="en-US" sz="1100"/>
                        <a:t>Postal Code</a:t>
                      </a:r>
                    </a:p>
                  </a:txBody>
                  <a:tcPr marL="54756" marR="54756" marT="27378" marB="27378" anchor="ctr">
                    <a:lnL>
                      <a:noFill/>
                    </a:lnL>
                    <a:lnR>
                      <a:noFill/>
                    </a:lnR>
                    <a:lnT>
                      <a:noFill/>
                    </a:lnT>
                    <a:lnB>
                      <a:noFill/>
                    </a:lnB>
                  </a:tcPr>
                </a:tc>
                <a:tc>
                  <a:txBody>
                    <a:bodyPr/>
                    <a:lstStyle/>
                    <a:p>
                      <a:r>
                        <a:rPr lang="en-US" sz="1100"/>
                        <a:t>Neighborhood</a:t>
                      </a:r>
                    </a:p>
                  </a:txBody>
                  <a:tcPr marL="54756" marR="54756" marT="27378" marB="27378" anchor="ctr">
                    <a:lnL>
                      <a:noFill/>
                    </a:lnL>
                    <a:lnR>
                      <a:noFill/>
                    </a:lnR>
                    <a:lnT>
                      <a:noFill/>
                    </a:lnT>
                    <a:lnB>
                      <a:noFill/>
                    </a:lnB>
                  </a:tcPr>
                </a:tc>
                <a:tc>
                  <a:txBody>
                    <a:bodyPr/>
                    <a:lstStyle/>
                    <a:p>
                      <a:r>
                        <a:rPr lang="en-US" sz="1100"/>
                        <a:t>Neighborhood Latitude</a:t>
                      </a:r>
                    </a:p>
                  </a:txBody>
                  <a:tcPr marL="54756" marR="54756" marT="27378" marB="27378" anchor="ctr">
                    <a:lnL>
                      <a:noFill/>
                    </a:lnL>
                    <a:lnR>
                      <a:noFill/>
                    </a:lnR>
                    <a:lnT>
                      <a:noFill/>
                    </a:lnT>
                    <a:lnB>
                      <a:noFill/>
                    </a:lnB>
                  </a:tcPr>
                </a:tc>
                <a:tc>
                  <a:txBody>
                    <a:bodyPr/>
                    <a:lstStyle/>
                    <a:p>
                      <a:r>
                        <a:rPr lang="en-US" sz="1100"/>
                        <a:t>Neighborhood Longitude</a:t>
                      </a:r>
                    </a:p>
                  </a:txBody>
                  <a:tcPr marL="54756" marR="54756" marT="27378" marB="27378" anchor="ctr">
                    <a:lnL>
                      <a:noFill/>
                    </a:lnL>
                    <a:lnR>
                      <a:noFill/>
                    </a:lnR>
                    <a:lnT>
                      <a:noFill/>
                    </a:lnT>
                    <a:lnB>
                      <a:noFill/>
                    </a:lnB>
                  </a:tcPr>
                </a:tc>
                <a:tc>
                  <a:txBody>
                    <a:bodyPr/>
                    <a:lstStyle/>
                    <a:p>
                      <a:r>
                        <a:rPr lang="en-US" sz="1100"/>
                        <a:t>Venue</a:t>
                      </a:r>
                    </a:p>
                  </a:txBody>
                  <a:tcPr marL="54756" marR="54756" marT="27378" marB="27378" anchor="ctr">
                    <a:lnL>
                      <a:noFill/>
                    </a:lnL>
                    <a:lnR>
                      <a:noFill/>
                    </a:lnR>
                    <a:lnT>
                      <a:noFill/>
                    </a:lnT>
                    <a:lnB>
                      <a:noFill/>
                    </a:lnB>
                  </a:tcPr>
                </a:tc>
                <a:tc>
                  <a:txBody>
                    <a:bodyPr/>
                    <a:lstStyle/>
                    <a:p>
                      <a:r>
                        <a:rPr lang="en-US" sz="1100"/>
                        <a:t>Venue Summary</a:t>
                      </a:r>
                    </a:p>
                  </a:txBody>
                  <a:tcPr marL="54756" marR="54756" marT="27378" marB="27378" anchor="ctr">
                    <a:lnL>
                      <a:noFill/>
                    </a:lnL>
                    <a:lnR>
                      <a:noFill/>
                    </a:lnR>
                    <a:lnT>
                      <a:noFill/>
                    </a:lnT>
                    <a:lnB>
                      <a:noFill/>
                    </a:lnB>
                  </a:tcPr>
                </a:tc>
                <a:tc>
                  <a:txBody>
                    <a:bodyPr/>
                    <a:lstStyle/>
                    <a:p>
                      <a:r>
                        <a:rPr lang="en-US" sz="1100"/>
                        <a:t>Venue Category</a:t>
                      </a:r>
                    </a:p>
                  </a:txBody>
                  <a:tcPr marL="54756" marR="54756" marT="27378" marB="27378" anchor="ctr">
                    <a:lnL>
                      <a:noFill/>
                    </a:lnL>
                    <a:lnR>
                      <a:noFill/>
                    </a:lnR>
                    <a:lnT>
                      <a:noFill/>
                    </a:lnT>
                    <a:lnB>
                      <a:noFill/>
                    </a:lnB>
                  </a:tcPr>
                </a:tc>
                <a:tc>
                  <a:txBody>
                    <a:bodyPr/>
                    <a:lstStyle/>
                    <a:p>
                      <a:r>
                        <a:rPr lang="en-US" sz="1100"/>
                        <a:t>Distance</a:t>
                      </a:r>
                    </a:p>
                  </a:txBody>
                  <a:tcPr marL="54756" marR="54756" marT="27378" marB="27378" anchor="ctr">
                    <a:lnL>
                      <a:noFill/>
                    </a:lnL>
                    <a:lnR>
                      <a:noFill/>
                    </a:lnR>
                    <a:lnT>
                      <a:noFill/>
                    </a:lnT>
                    <a:lnB>
                      <a:noFill/>
                    </a:lnB>
                  </a:tcPr>
                </a:tc>
                <a:tc>
                  <a:txBody>
                    <a:bodyPr/>
                    <a:lstStyle/>
                    <a:p>
                      <a:endParaRPr lang="en-US" sz="1100"/>
                    </a:p>
                  </a:txBody>
                  <a:tcPr marL="54756" marR="54756" marT="27378" marB="27378">
                    <a:lnL>
                      <a:noFill/>
                    </a:lnL>
                  </a:tcPr>
                </a:tc>
                <a:extLst>
                  <a:ext uri="{0D108BD9-81ED-4DB2-BD59-A6C34878D82A}">
                    <a16:rowId xmlns:a16="http://schemas.microsoft.com/office/drawing/2014/main" val="385018964"/>
                  </a:ext>
                </a:extLst>
              </a:tr>
              <a:tr h="547562">
                <a:tc>
                  <a:txBody>
                    <a:bodyPr/>
                    <a:lstStyle/>
                    <a:p>
                      <a:r>
                        <a:rPr lang="en-US" sz="1100"/>
                        <a:t>0</a:t>
                      </a:r>
                    </a:p>
                  </a:txBody>
                  <a:tcPr marL="54756" marR="54756" marT="27378" marB="27378" anchor="ctr">
                    <a:lnL>
                      <a:noFill/>
                    </a:lnL>
                    <a:lnR>
                      <a:noFill/>
                    </a:lnR>
                    <a:lnT>
                      <a:noFill/>
                    </a:lnT>
                    <a:lnB>
                      <a:noFill/>
                    </a:lnB>
                  </a:tcPr>
                </a:tc>
                <a:tc>
                  <a:txBody>
                    <a:bodyPr/>
                    <a:lstStyle/>
                    <a:p>
                      <a:r>
                        <a:rPr lang="en-US" sz="1100"/>
                        <a:t>M5A</a:t>
                      </a:r>
                    </a:p>
                  </a:txBody>
                  <a:tcPr marL="54756" marR="54756" marT="27378" marB="27378" anchor="ctr">
                    <a:lnL>
                      <a:noFill/>
                    </a:lnL>
                    <a:lnR>
                      <a:noFill/>
                    </a:lnR>
                    <a:lnT>
                      <a:noFill/>
                    </a:lnT>
                    <a:lnB>
                      <a:noFill/>
                    </a:lnB>
                  </a:tcPr>
                </a:tc>
                <a:tc>
                  <a:txBody>
                    <a:bodyPr/>
                    <a:lstStyle/>
                    <a:p>
                      <a:r>
                        <a:rPr lang="en-US" sz="1100"/>
                        <a:t>Harbourfront</a:t>
                      </a:r>
                    </a:p>
                  </a:txBody>
                  <a:tcPr marL="54756" marR="54756" marT="27378" marB="27378" anchor="ctr">
                    <a:lnL>
                      <a:noFill/>
                    </a:lnL>
                    <a:lnR>
                      <a:noFill/>
                    </a:lnR>
                    <a:lnT>
                      <a:noFill/>
                    </a:lnT>
                    <a:lnB>
                      <a:noFill/>
                    </a:lnB>
                  </a:tcPr>
                </a:tc>
                <a:tc>
                  <a:txBody>
                    <a:bodyPr/>
                    <a:lstStyle/>
                    <a:p>
                      <a:r>
                        <a:rPr lang="en-US" sz="1100"/>
                        <a:t>43.65426</a:t>
                      </a:r>
                    </a:p>
                  </a:txBody>
                  <a:tcPr marL="54756" marR="54756" marT="27378" marB="27378" anchor="ctr">
                    <a:lnL>
                      <a:noFill/>
                    </a:lnL>
                    <a:lnR>
                      <a:noFill/>
                    </a:lnR>
                    <a:lnT>
                      <a:noFill/>
                    </a:lnT>
                    <a:lnB>
                      <a:noFill/>
                    </a:lnB>
                  </a:tcPr>
                </a:tc>
                <a:tc>
                  <a:txBody>
                    <a:bodyPr/>
                    <a:lstStyle/>
                    <a:p>
                      <a:r>
                        <a:rPr lang="en-US" sz="1100"/>
                        <a:t>-79.360636</a:t>
                      </a:r>
                    </a:p>
                  </a:txBody>
                  <a:tcPr marL="54756" marR="54756" marT="27378" marB="27378" anchor="ctr">
                    <a:lnL>
                      <a:noFill/>
                    </a:lnL>
                    <a:lnR>
                      <a:noFill/>
                    </a:lnR>
                    <a:lnT>
                      <a:noFill/>
                    </a:lnT>
                    <a:lnB>
                      <a:noFill/>
                    </a:lnB>
                  </a:tcPr>
                </a:tc>
                <a:tc>
                  <a:txBody>
                    <a:bodyPr/>
                    <a:lstStyle/>
                    <a:p>
                      <a:r>
                        <a:rPr lang="en-US" sz="1100"/>
                        <a:t>Roselle Desserts</a:t>
                      </a:r>
                    </a:p>
                  </a:txBody>
                  <a:tcPr marL="54756" marR="54756" marT="27378" marB="27378" anchor="ctr">
                    <a:lnL>
                      <a:noFill/>
                    </a:lnL>
                    <a:lnR>
                      <a:noFill/>
                    </a:lnR>
                    <a:lnT>
                      <a:noFill/>
                    </a:lnT>
                    <a:lnB>
                      <a:noFill/>
                    </a:lnB>
                  </a:tcPr>
                </a:tc>
                <a:tc>
                  <a:txBody>
                    <a:bodyPr/>
                    <a:lstStyle/>
                    <a:p>
                      <a:r>
                        <a:rPr lang="en-US" sz="1100"/>
                        <a:t>This spot is popular</a:t>
                      </a:r>
                    </a:p>
                  </a:txBody>
                  <a:tcPr marL="54756" marR="54756" marT="27378" marB="27378" anchor="ctr">
                    <a:lnL>
                      <a:noFill/>
                    </a:lnL>
                    <a:lnR>
                      <a:noFill/>
                    </a:lnR>
                    <a:lnT>
                      <a:noFill/>
                    </a:lnT>
                    <a:lnB>
                      <a:noFill/>
                    </a:lnB>
                  </a:tcPr>
                </a:tc>
                <a:tc>
                  <a:txBody>
                    <a:bodyPr/>
                    <a:lstStyle/>
                    <a:p>
                      <a:r>
                        <a:rPr lang="en-US" sz="1100"/>
                        <a:t>Bakery</a:t>
                      </a:r>
                    </a:p>
                  </a:txBody>
                  <a:tcPr marL="54756" marR="54756" marT="27378" marB="27378" anchor="ctr">
                    <a:lnL>
                      <a:noFill/>
                    </a:lnL>
                    <a:lnR>
                      <a:noFill/>
                    </a:lnR>
                    <a:lnT>
                      <a:noFill/>
                    </a:lnT>
                    <a:lnB>
                      <a:noFill/>
                    </a:lnB>
                  </a:tcPr>
                </a:tc>
                <a:tc>
                  <a:txBody>
                    <a:bodyPr/>
                    <a:lstStyle/>
                    <a:p>
                      <a:r>
                        <a:rPr lang="en-US" sz="1100"/>
                        <a:t>143</a:t>
                      </a:r>
                    </a:p>
                  </a:txBody>
                  <a:tcPr marL="54756" marR="54756" marT="27378" marB="27378" anchor="ctr">
                    <a:lnL>
                      <a:noFill/>
                    </a:lnL>
                    <a:lnR>
                      <a:noFill/>
                    </a:lnR>
                    <a:lnB>
                      <a:noFill/>
                    </a:lnB>
                  </a:tcPr>
                </a:tc>
                <a:extLst>
                  <a:ext uri="{0D108BD9-81ED-4DB2-BD59-A6C34878D82A}">
                    <a16:rowId xmlns:a16="http://schemas.microsoft.com/office/drawing/2014/main" val="3985209539"/>
                  </a:ext>
                </a:extLst>
              </a:tr>
              <a:tr h="547562">
                <a:tc>
                  <a:txBody>
                    <a:bodyPr/>
                    <a:lstStyle/>
                    <a:p>
                      <a:r>
                        <a:rPr lang="en-US" sz="1100"/>
                        <a:t>1</a:t>
                      </a:r>
                    </a:p>
                  </a:txBody>
                  <a:tcPr marL="54756" marR="54756" marT="27378" marB="27378" anchor="ctr">
                    <a:lnL>
                      <a:noFill/>
                    </a:lnL>
                    <a:lnR>
                      <a:noFill/>
                    </a:lnR>
                    <a:lnT>
                      <a:noFill/>
                    </a:lnT>
                    <a:lnB>
                      <a:noFill/>
                    </a:lnB>
                  </a:tcPr>
                </a:tc>
                <a:tc>
                  <a:txBody>
                    <a:bodyPr/>
                    <a:lstStyle/>
                    <a:p>
                      <a:r>
                        <a:rPr lang="en-US" sz="1100"/>
                        <a:t>M5A</a:t>
                      </a:r>
                    </a:p>
                  </a:txBody>
                  <a:tcPr marL="54756" marR="54756" marT="27378" marB="27378" anchor="ctr">
                    <a:lnL>
                      <a:noFill/>
                    </a:lnL>
                    <a:lnR>
                      <a:noFill/>
                    </a:lnR>
                    <a:lnT>
                      <a:noFill/>
                    </a:lnT>
                    <a:lnB>
                      <a:noFill/>
                    </a:lnB>
                  </a:tcPr>
                </a:tc>
                <a:tc>
                  <a:txBody>
                    <a:bodyPr/>
                    <a:lstStyle/>
                    <a:p>
                      <a:r>
                        <a:rPr lang="en-US" sz="1100"/>
                        <a:t>Harbourfront</a:t>
                      </a:r>
                    </a:p>
                  </a:txBody>
                  <a:tcPr marL="54756" marR="54756" marT="27378" marB="27378" anchor="ctr">
                    <a:lnL>
                      <a:noFill/>
                    </a:lnL>
                    <a:lnR>
                      <a:noFill/>
                    </a:lnR>
                    <a:lnT>
                      <a:noFill/>
                    </a:lnT>
                    <a:lnB>
                      <a:noFill/>
                    </a:lnB>
                  </a:tcPr>
                </a:tc>
                <a:tc>
                  <a:txBody>
                    <a:bodyPr/>
                    <a:lstStyle/>
                    <a:p>
                      <a:r>
                        <a:rPr lang="en-US" sz="1100"/>
                        <a:t>43.65426</a:t>
                      </a:r>
                    </a:p>
                  </a:txBody>
                  <a:tcPr marL="54756" marR="54756" marT="27378" marB="27378" anchor="ctr">
                    <a:lnL>
                      <a:noFill/>
                    </a:lnL>
                    <a:lnR>
                      <a:noFill/>
                    </a:lnR>
                    <a:lnT>
                      <a:noFill/>
                    </a:lnT>
                    <a:lnB>
                      <a:noFill/>
                    </a:lnB>
                  </a:tcPr>
                </a:tc>
                <a:tc>
                  <a:txBody>
                    <a:bodyPr/>
                    <a:lstStyle/>
                    <a:p>
                      <a:r>
                        <a:rPr lang="en-US" sz="1100"/>
                        <a:t>-79.360636</a:t>
                      </a:r>
                    </a:p>
                  </a:txBody>
                  <a:tcPr marL="54756" marR="54756" marT="27378" marB="27378" anchor="ctr">
                    <a:lnL>
                      <a:noFill/>
                    </a:lnL>
                    <a:lnR>
                      <a:noFill/>
                    </a:lnR>
                    <a:lnT>
                      <a:noFill/>
                    </a:lnT>
                    <a:lnB>
                      <a:noFill/>
                    </a:lnB>
                  </a:tcPr>
                </a:tc>
                <a:tc>
                  <a:txBody>
                    <a:bodyPr/>
                    <a:lstStyle/>
                    <a:p>
                      <a:r>
                        <a:rPr lang="en-US" sz="1100"/>
                        <a:t>Tandem Coffee</a:t>
                      </a:r>
                    </a:p>
                  </a:txBody>
                  <a:tcPr marL="54756" marR="54756" marT="27378" marB="27378" anchor="ctr">
                    <a:lnL>
                      <a:noFill/>
                    </a:lnL>
                    <a:lnR>
                      <a:noFill/>
                    </a:lnR>
                    <a:lnT>
                      <a:noFill/>
                    </a:lnT>
                    <a:lnB>
                      <a:noFill/>
                    </a:lnB>
                  </a:tcPr>
                </a:tc>
                <a:tc>
                  <a:txBody>
                    <a:bodyPr/>
                    <a:lstStyle/>
                    <a:p>
                      <a:r>
                        <a:rPr lang="en-US" sz="1100"/>
                        <a:t>This spot is popular</a:t>
                      </a:r>
                    </a:p>
                  </a:txBody>
                  <a:tcPr marL="54756" marR="54756" marT="27378" marB="27378" anchor="ctr">
                    <a:lnL>
                      <a:noFill/>
                    </a:lnL>
                    <a:lnR>
                      <a:noFill/>
                    </a:lnR>
                    <a:lnT>
                      <a:noFill/>
                    </a:lnT>
                    <a:lnB>
                      <a:noFill/>
                    </a:lnB>
                  </a:tcPr>
                </a:tc>
                <a:tc>
                  <a:txBody>
                    <a:bodyPr/>
                    <a:lstStyle/>
                    <a:p>
                      <a:r>
                        <a:rPr lang="en-US" sz="1100"/>
                        <a:t>Coffee Shop</a:t>
                      </a:r>
                    </a:p>
                  </a:txBody>
                  <a:tcPr marL="54756" marR="54756" marT="27378" marB="27378" anchor="ctr">
                    <a:lnL>
                      <a:noFill/>
                    </a:lnL>
                    <a:lnR>
                      <a:noFill/>
                    </a:lnR>
                    <a:lnT>
                      <a:noFill/>
                    </a:lnT>
                    <a:lnB>
                      <a:noFill/>
                    </a:lnB>
                  </a:tcPr>
                </a:tc>
                <a:tc>
                  <a:txBody>
                    <a:bodyPr/>
                    <a:lstStyle/>
                    <a:p>
                      <a:r>
                        <a:rPr lang="en-US" sz="1100"/>
                        <a:t>122</a:t>
                      </a:r>
                    </a:p>
                  </a:txBody>
                  <a:tcPr marL="54756" marR="54756" marT="27378" marB="27378" anchor="ctr">
                    <a:lnL>
                      <a:noFill/>
                    </a:lnL>
                    <a:lnR>
                      <a:noFill/>
                    </a:lnR>
                    <a:lnT>
                      <a:noFill/>
                    </a:lnT>
                    <a:lnB>
                      <a:noFill/>
                    </a:lnB>
                  </a:tcPr>
                </a:tc>
                <a:extLst>
                  <a:ext uri="{0D108BD9-81ED-4DB2-BD59-A6C34878D82A}">
                    <a16:rowId xmlns:a16="http://schemas.microsoft.com/office/drawing/2014/main" val="2339157323"/>
                  </a:ext>
                </a:extLst>
              </a:tr>
              <a:tr h="547562">
                <a:tc>
                  <a:txBody>
                    <a:bodyPr/>
                    <a:lstStyle/>
                    <a:p>
                      <a:r>
                        <a:rPr lang="en-US" sz="1100"/>
                        <a:t>2</a:t>
                      </a:r>
                    </a:p>
                  </a:txBody>
                  <a:tcPr marL="54756" marR="54756" marT="27378" marB="27378" anchor="ctr">
                    <a:lnL>
                      <a:noFill/>
                    </a:lnL>
                    <a:lnR>
                      <a:noFill/>
                    </a:lnR>
                    <a:lnT>
                      <a:noFill/>
                    </a:lnT>
                    <a:lnB>
                      <a:noFill/>
                    </a:lnB>
                  </a:tcPr>
                </a:tc>
                <a:tc>
                  <a:txBody>
                    <a:bodyPr/>
                    <a:lstStyle/>
                    <a:p>
                      <a:r>
                        <a:rPr lang="en-US" sz="1100"/>
                        <a:t>M5A</a:t>
                      </a:r>
                    </a:p>
                  </a:txBody>
                  <a:tcPr marL="54756" marR="54756" marT="27378" marB="27378" anchor="ctr">
                    <a:lnL>
                      <a:noFill/>
                    </a:lnL>
                    <a:lnR>
                      <a:noFill/>
                    </a:lnR>
                    <a:lnT>
                      <a:noFill/>
                    </a:lnT>
                    <a:lnB>
                      <a:noFill/>
                    </a:lnB>
                  </a:tcPr>
                </a:tc>
                <a:tc>
                  <a:txBody>
                    <a:bodyPr/>
                    <a:lstStyle/>
                    <a:p>
                      <a:r>
                        <a:rPr lang="en-US" sz="1100"/>
                        <a:t>Harbourfront</a:t>
                      </a:r>
                    </a:p>
                  </a:txBody>
                  <a:tcPr marL="54756" marR="54756" marT="27378" marB="27378" anchor="ctr">
                    <a:lnL>
                      <a:noFill/>
                    </a:lnL>
                    <a:lnR>
                      <a:noFill/>
                    </a:lnR>
                    <a:lnT>
                      <a:noFill/>
                    </a:lnT>
                    <a:lnB>
                      <a:noFill/>
                    </a:lnB>
                  </a:tcPr>
                </a:tc>
                <a:tc>
                  <a:txBody>
                    <a:bodyPr/>
                    <a:lstStyle/>
                    <a:p>
                      <a:r>
                        <a:rPr lang="en-US" sz="1100"/>
                        <a:t>43.65426</a:t>
                      </a:r>
                    </a:p>
                  </a:txBody>
                  <a:tcPr marL="54756" marR="54756" marT="27378" marB="27378" anchor="ctr">
                    <a:lnL>
                      <a:noFill/>
                    </a:lnL>
                    <a:lnR>
                      <a:noFill/>
                    </a:lnR>
                    <a:lnT>
                      <a:noFill/>
                    </a:lnT>
                    <a:lnB>
                      <a:noFill/>
                    </a:lnB>
                  </a:tcPr>
                </a:tc>
                <a:tc>
                  <a:txBody>
                    <a:bodyPr/>
                    <a:lstStyle/>
                    <a:p>
                      <a:r>
                        <a:rPr lang="en-US" sz="1100"/>
                        <a:t>-79.360636</a:t>
                      </a:r>
                    </a:p>
                  </a:txBody>
                  <a:tcPr marL="54756" marR="54756" marT="27378" marB="27378" anchor="ctr">
                    <a:lnL>
                      <a:noFill/>
                    </a:lnL>
                    <a:lnR>
                      <a:noFill/>
                    </a:lnR>
                    <a:lnT>
                      <a:noFill/>
                    </a:lnT>
                    <a:lnB>
                      <a:noFill/>
                    </a:lnB>
                  </a:tcPr>
                </a:tc>
                <a:tc>
                  <a:txBody>
                    <a:bodyPr/>
                    <a:lstStyle/>
                    <a:p>
                      <a:r>
                        <a:rPr lang="en-US" sz="1100"/>
                        <a:t>Cooper Koo YMCA</a:t>
                      </a:r>
                    </a:p>
                  </a:txBody>
                  <a:tcPr marL="54756" marR="54756" marT="27378" marB="27378" anchor="ctr">
                    <a:lnL>
                      <a:noFill/>
                    </a:lnL>
                    <a:lnR>
                      <a:noFill/>
                    </a:lnR>
                    <a:lnT>
                      <a:noFill/>
                    </a:lnT>
                    <a:lnB>
                      <a:noFill/>
                    </a:lnB>
                  </a:tcPr>
                </a:tc>
                <a:tc>
                  <a:txBody>
                    <a:bodyPr/>
                    <a:lstStyle/>
                    <a:p>
                      <a:r>
                        <a:rPr lang="en-US" sz="1100"/>
                        <a:t>This spot is popular</a:t>
                      </a:r>
                    </a:p>
                  </a:txBody>
                  <a:tcPr marL="54756" marR="54756" marT="27378" marB="27378" anchor="ctr">
                    <a:lnL>
                      <a:noFill/>
                    </a:lnL>
                    <a:lnR>
                      <a:noFill/>
                    </a:lnR>
                    <a:lnT>
                      <a:noFill/>
                    </a:lnT>
                    <a:lnB>
                      <a:noFill/>
                    </a:lnB>
                  </a:tcPr>
                </a:tc>
                <a:tc>
                  <a:txBody>
                    <a:bodyPr/>
                    <a:lstStyle/>
                    <a:p>
                      <a:r>
                        <a:rPr lang="en-US" sz="1100"/>
                        <a:t>Gym / Fitness Center</a:t>
                      </a:r>
                    </a:p>
                  </a:txBody>
                  <a:tcPr marL="54756" marR="54756" marT="27378" marB="27378" anchor="ctr">
                    <a:lnL>
                      <a:noFill/>
                    </a:lnL>
                    <a:lnR>
                      <a:noFill/>
                    </a:lnR>
                    <a:lnT>
                      <a:noFill/>
                    </a:lnT>
                    <a:lnB>
                      <a:noFill/>
                    </a:lnB>
                  </a:tcPr>
                </a:tc>
                <a:tc>
                  <a:txBody>
                    <a:bodyPr/>
                    <a:lstStyle/>
                    <a:p>
                      <a:r>
                        <a:rPr lang="en-US" sz="1100"/>
                        <a:t>247</a:t>
                      </a:r>
                    </a:p>
                  </a:txBody>
                  <a:tcPr marL="54756" marR="54756" marT="27378" marB="27378" anchor="ctr">
                    <a:lnL>
                      <a:noFill/>
                    </a:lnL>
                    <a:lnR>
                      <a:noFill/>
                    </a:lnR>
                    <a:lnT>
                      <a:noFill/>
                    </a:lnT>
                    <a:lnB>
                      <a:noFill/>
                    </a:lnB>
                  </a:tcPr>
                </a:tc>
                <a:extLst>
                  <a:ext uri="{0D108BD9-81ED-4DB2-BD59-A6C34878D82A}">
                    <a16:rowId xmlns:a16="http://schemas.microsoft.com/office/drawing/2014/main" val="4273719183"/>
                  </a:ext>
                </a:extLst>
              </a:tr>
              <a:tr h="547562">
                <a:tc>
                  <a:txBody>
                    <a:bodyPr/>
                    <a:lstStyle/>
                    <a:p>
                      <a:r>
                        <a:rPr lang="en-US" sz="1100"/>
                        <a:t>3</a:t>
                      </a:r>
                    </a:p>
                  </a:txBody>
                  <a:tcPr marL="54756" marR="54756" marT="27378" marB="27378" anchor="ctr">
                    <a:lnL>
                      <a:noFill/>
                    </a:lnL>
                    <a:lnR>
                      <a:noFill/>
                    </a:lnR>
                    <a:lnT>
                      <a:noFill/>
                    </a:lnT>
                    <a:lnB>
                      <a:noFill/>
                    </a:lnB>
                  </a:tcPr>
                </a:tc>
                <a:tc>
                  <a:txBody>
                    <a:bodyPr/>
                    <a:lstStyle/>
                    <a:p>
                      <a:r>
                        <a:rPr lang="en-US" sz="1100"/>
                        <a:t>M5A</a:t>
                      </a:r>
                    </a:p>
                  </a:txBody>
                  <a:tcPr marL="54756" marR="54756" marT="27378" marB="27378" anchor="ctr">
                    <a:lnL>
                      <a:noFill/>
                    </a:lnL>
                    <a:lnR>
                      <a:noFill/>
                    </a:lnR>
                    <a:lnT>
                      <a:noFill/>
                    </a:lnT>
                    <a:lnB>
                      <a:noFill/>
                    </a:lnB>
                  </a:tcPr>
                </a:tc>
                <a:tc>
                  <a:txBody>
                    <a:bodyPr/>
                    <a:lstStyle/>
                    <a:p>
                      <a:r>
                        <a:rPr lang="en-US" sz="1100"/>
                        <a:t>Harbourfront</a:t>
                      </a:r>
                    </a:p>
                  </a:txBody>
                  <a:tcPr marL="54756" marR="54756" marT="27378" marB="27378" anchor="ctr">
                    <a:lnL>
                      <a:noFill/>
                    </a:lnL>
                    <a:lnR>
                      <a:noFill/>
                    </a:lnR>
                    <a:lnT>
                      <a:noFill/>
                    </a:lnT>
                    <a:lnB>
                      <a:noFill/>
                    </a:lnB>
                  </a:tcPr>
                </a:tc>
                <a:tc>
                  <a:txBody>
                    <a:bodyPr/>
                    <a:lstStyle/>
                    <a:p>
                      <a:r>
                        <a:rPr lang="en-US" sz="1100"/>
                        <a:t>43.65426</a:t>
                      </a:r>
                    </a:p>
                  </a:txBody>
                  <a:tcPr marL="54756" marR="54756" marT="27378" marB="27378" anchor="ctr">
                    <a:lnL>
                      <a:noFill/>
                    </a:lnL>
                    <a:lnR>
                      <a:noFill/>
                    </a:lnR>
                    <a:lnT>
                      <a:noFill/>
                    </a:lnT>
                    <a:lnB>
                      <a:noFill/>
                    </a:lnB>
                  </a:tcPr>
                </a:tc>
                <a:tc>
                  <a:txBody>
                    <a:bodyPr/>
                    <a:lstStyle/>
                    <a:p>
                      <a:r>
                        <a:rPr lang="en-US" sz="1100"/>
                        <a:t>-79.360636</a:t>
                      </a:r>
                    </a:p>
                  </a:txBody>
                  <a:tcPr marL="54756" marR="54756" marT="27378" marB="27378" anchor="ctr">
                    <a:lnL>
                      <a:noFill/>
                    </a:lnL>
                    <a:lnR>
                      <a:noFill/>
                    </a:lnR>
                    <a:lnT>
                      <a:noFill/>
                    </a:lnT>
                    <a:lnB>
                      <a:noFill/>
                    </a:lnB>
                  </a:tcPr>
                </a:tc>
                <a:tc>
                  <a:txBody>
                    <a:bodyPr/>
                    <a:lstStyle/>
                    <a:p>
                      <a:r>
                        <a:rPr lang="en-US" sz="1100"/>
                        <a:t>Impact Kitchen</a:t>
                      </a:r>
                    </a:p>
                  </a:txBody>
                  <a:tcPr marL="54756" marR="54756" marT="27378" marB="27378" anchor="ctr">
                    <a:lnL>
                      <a:noFill/>
                    </a:lnL>
                    <a:lnR>
                      <a:noFill/>
                    </a:lnR>
                    <a:lnT>
                      <a:noFill/>
                    </a:lnT>
                    <a:lnB>
                      <a:noFill/>
                    </a:lnB>
                  </a:tcPr>
                </a:tc>
                <a:tc>
                  <a:txBody>
                    <a:bodyPr/>
                    <a:lstStyle/>
                    <a:p>
                      <a:r>
                        <a:rPr lang="en-US" sz="1100"/>
                        <a:t>This spot is popular</a:t>
                      </a:r>
                    </a:p>
                  </a:txBody>
                  <a:tcPr marL="54756" marR="54756" marT="27378" marB="27378" anchor="ctr">
                    <a:lnL>
                      <a:noFill/>
                    </a:lnL>
                    <a:lnR>
                      <a:noFill/>
                    </a:lnR>
                    <a:lnT>
                      <a:noFill/>
                    </a:lnT>
                    <a:lnB>
                      <a:noFill/>
                    </a:lnB>
                  </a:tcPr>
                </a:tc>
                <a:tc>
                  <a:txBody>
                    <a:bodyPr/>
                    <a:lstStyle/>
                    <a:p>
                      <a:r>
                        <a:rPr lang="en-US" sz="1100"/>
                        <a:t>Restaurant</a:t>
                      </a:r>
                    </a:p>
                  </a:txBody>
                  <a:tcPr marL="54756" marR="54756" marT="27378" marB="27378" anchor="ctr">
                    <a:lnL>
                      <a:noFill/>
                    </a:lnL>
                    <a:lnR>
                      <a:noFill/>
                    </a:lnR>
                    <a:lnT>
                      <a:noFill/>
                    </a:lnT>
                    <a:lnB>
                      <a:noFill/>
                    </a:lnB>
                  </a:tcPr>
                </a:tc>
                <a:tc>
                  <a:txBody>
                    <a:bodyPr/>
                    <a:lstStyle/>
                    <a:p>
                      <a:r>
                        <a:rPr lang="en-US" sz="1100"/>
                        <a:t>376</a:t>
                      </a:r>
                    </a:p>
                  </a:txBody>
                  <a:tcPr marL="54756" marR="54756" marT="27378" marB="27378" anchor="ctr">
                    <a:lnL>
                      <a:noFill/>
                    </a:lnL>
                    <a:lnR>
                      <a:noFill/>
                    </a:lnR>
                    <a:lnT>
                      <a:noFill/>
                    </a:lnT>
                    <a:lnB>
                      <a:noFill/>
                    </a:lnB>
                  </a:tcPr>
                </a:tc>
                <a:extLst>
                  <a:ext uri="{0D108BD9-81ED-4DB2-BD59-A6C34878D82A}">
                    <a16:rowId xmlns:a16="http://schemas.microsoft.com/office/drawing/2014/main" val="1440325985"/>
                  </a:ext>
                </a:extLst>
              </a:tr>
              <a:tr h="547562">
                <a:tc>
                  <a:txBody>
                    <a:bodyPr/>
                    <a:lstStyle/>
                    <a:p>
                      <a:r>
                        <a:rPr lang="en-US" sz="1100"/>
                        <a:t>4</a:t>
                      </a:r>
                    </a:p>
                  </a:txBody>
                  <a:tcPr marL="54756" marR="54756" marT="27378" marB="27378" anchor="ctr">
                    <a:lnL>
                      <a:noFill/>
                    </a:lnL>
                    <a:lnR>
                      <a:noFill/>
                    </a:lnR>
                    <a:lnT>
                      <a:noFill/>
                    </a:lnT>
                    <a:lnB>
                      <a:noFill/>
                    </a:lnB>
                  </a:tcPr>
                </a:tc>
                <a:tc>
                  <a:txBody>
                    <a:bodyPr/>
                    <a:lstStyle/>
                    <a:p>
                      <a:r>
                        <a:rPr lang="en-US" sz="1100"/>
                        <a:t>M5A</a:t>
                      </a:r>
                    </a:p>
                  </a:txBody>
                  <a:tcPr marL="54756" marR="54756" marT="27378" marB="27378" anchor="ctr">
                    <a:lnL>
                      <a:noFill/>
                    </a:lnL>
                    <a:lnR>
                      <a:noFill/>
                    </a:lnR>
                    <a:lnT>
                      <a:noFill/>
                    </a:lnT>
                    <a:lnB>
                      <a:noFill/>
                    </a:lnB>
                  </a:tcPr>
                </a:tc>
                <a:tc>
                  <a:txBody>
                    <a:bodyPr/>
                    <a:lstStyle/>
                    <a:p>
                      <a:r>
                        <a:rPr lang="en-US" sz="1100"/>
                        <a:t>Harbourfront</a:t>
                      </a:r>
                    </a:p>
                  </a:txBody>
                  <a:tcPr marL="54756" marR="54756" marT="27378" marB="27378" anchor="ctr">
                    <a:lnL>
                      <a:noFill/>
                    </a:lnL>
                    <a:lnR>
                      <a:noFill/>
                    </a:lnR>
                    <a:lnT>
                      <a:noFill/>
                    </a:lnT>
                    <a:lnB>
                      <a:noFill/>
                    </a:lnB>
                  </a:tcPr>
                </a:tc>
                <a:tc>
                  <a:txBody>
                    <a:bodyPr/>
                    <a:lstStyle/>
                    <a:p>
                      <a:r>
                        <a:rPr lang="en-US" sz="1100"/>
                        <a:t>43.65426</a:t>
                      </a:r>
                    </a:p>
                  </a:txBody>
                  <a:tcPr marL="54756" marR="54756" marT="27378" marB="27378" anchor="ctr">
                    <a:lnL>
                      <a:noFill/>
                    </a:lnL>
                    <a:lnR>
                      <a:noFill/>
                    </a:lnR>
                    <a:lnT>
                      <a:noFill/>
                    </a:lnT>
                    <a:lnB>
                      <a:noFill/>
                    </a:lnB>
                  </a:tcPr>
                </a:tc>
                <a:tc>
                  <a:txBody>
                    <a:bodyPr/>
                    <a:lstStyle/>
                    <a:p>
                      <a:r>
                        <a:rPr lang="en-US" sz="1100"/>
                        <a:t>-79.360636</a:t>
                      </a:r>
                    </a:p>
                  </a:txBody>
                  <a:tcPr marL="54756" marR="54756" marT="27378" marB="27378" anchor="ctr">
                    <a:lnL>
                      <a:noFill/>
                    </a:lnL>
                    <a:lnR>
                      <a:noFill/>
                    </a:lnR>
                    <a:lnT>
                      <a:noFill/>
                    </a:lnT>
                    <a:lnB>
                      <a:noFill/>
                    </a:lnB>
                  </a:tcPr>
                </a:tc>
                <a:tc>
                  <a:txBody>
                    <a:bodyPr/>
                    <a:lstStyle/>
                    <a:p>
                      <a:r>
                        <a:rPr lang="en-US" sz="1100"/>
                        <a:t>Morning Glory Cafe</a:t>
                      </a:r>
                    </a:p>
                  </a:txBody>
                  <a:tcPr marL="54756" marR="54756" marT="27378" marB="27378" anchor="ctr">
                    <a:lnL>
                      <a:noFill/>
                    </a:lnL>
                    <a:lnR>
                      <a:noFill/>
                    </a:lnR>
                    <a:lnT>
                      <a:noFill/>
                    </a:lnT>
                    <a:lnB>
                      <a:noFill/>
                    </a:lnB>
                  </a:tcPr>
                </a:tc>
                <a:tc>
                  <a:txBody>
                    <a:bodyPr/>
                    <a:lstStyle/>
                    <a:p>
                      <a:r>
                        <a:rPr lang="en-US" sz="1100"/>
                        <a:t>This spot is popular</a:t>
                      </a:r>
                    </a:p>
                  </a:txBody>
                  <a:tcPr marL="54756" marR="54756" marT="27378" marB="27378" anchor="ctr">
                    <a:lnL>
                      <a:noFill/>
                    </a:lnL>
                    <a:lnR>
                      <a:noFill/>
                    </a:lnR>
                    <a:lnT>
                      <a:noFill/>
                    </a:lnT>
                    <a:lnB>
                      <a:noFill/>
                    </a:lnB>
                  </a:tcPr>
                </a:tc>
                <a:tc>
                  <a:txBody>
                    <a:bodyPr/>
                    <a:lstStyle/>
                    <a:p>
                      <a:r>
                        <a:rPr lang="en-US" sz="1100"/>
                        <a:t>Breakfast Spot</a:t>
                      </a:r>
                    </a:p>
                  </a:txBody>
                  <a:tcPr marL="54756" marR="54756" marT="27378" marB="27378" anchor="ctr">
                    <a:lnL>
                      <a:noFill/>
                    </a:lnL>
                    <a:lnR>
                      <a:noFill/>
                    </a:lnR>
                    <a:lnT>
                      <a:noFill/>
                    </a:lnT>
                    <a:lnB>
                      <a:noFill/>
                    </a:lnB>
                  </a:tcPr>
                </a:tc>
                <a:tc>
                  <a:txBody>
                    <a:bodyPr/>
                    <a:lstStyle/>
                    <a:p>
                      <a:r>
                        <a:rPr lang="en-US" sz="1100" dirty="0"/>
                        <a:t>54</a:t>
                      </a:r>
                    </a:p>
                  </a:txBody>
                  <a:tcPr marL="54756" marR="54756" marT="27378" marB="27378" anchor="ctr">
                    <a:lnL>
                      <a:noFill/>
                    </a:lnL>
                    <a:lnR>
                      <a:noFill/>
                    </a:lnR>
                    <a:lnT>
                      <a:noFill/>
                    </a:lnT>
                    <a:lnB>
                      <a:noFill/>
                    </a:lnB>
                  </a:tcPr>
                </a:tc>
                <a:extLst>
                  <a:ext uri="{0D108BD9-81ED-4DB2-BD59-A6C34878D82A}">
                    <a16:rowId xmlns:a16="http://schemas.microsoft.com/office/drawing/2014/main" val="1850172003"/>
                  </a:ext>
                </a:extLst>
              </a:tr>
            </a:tbl>
          </a:graphicData>
        </a:graphic>
      </p:graphicFrame>
    </p:spTree>
    <p:extLst>
      <p:ext uri="{BB962C8B-B14F-4D97-AF65-F5344CB8AC3E}">
        <p14:creationId xmlns:p14="http://schemas.microsoft.com/office/powerpoint/2010/main" val="24821649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{37BD6161-195B-7F4B-90A9-0FF409C88553}tf10001119</Template>
  <TotalTime>314</TotalTime>
  <Words>2068</Words>
  <Application>Microsoft Macintosh PowerPoint</Application>
  <PresentationFormat>Widescreen</PresentationFormat>
  <Paragraphs>1295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A Recommender place for Kraft cafe</vt:lpstr>
      <vt:lpstr>PowerPoint Presentation</vt:lpstr>
      <vt:lpstr>PowerPoint Presentation</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Microsoft Office User</cp:lastModifiedBy>
  <cp:revision>18</cp:revision>
  <dcterms:created xsi:type="dcterms:W3CDTF">2018-09-09T09:14:01Z</dcterms:created>
  <dcterms:modified xsi:type="dcterms:W3CDTF">2018-12-02T20:38:17Z</dcterms:modified>
</cp:coreProperties>
</file>