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83" d="100"/>
          <a:sy n="83" d="100"/>
        </p:scale>
        <p:origin x="102" y="774"/>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F025D5-5166-436E-AEEE-82CCC2254177}"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237187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025D5-5166-436E-AEEE-82CCC2254177}"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189449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025D5-5166-436E-AEEE-82CCC2254177}"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307433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025D5-5166-436E-AEEE-82CCC2254177}"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11811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025D5-5166-436E-AEEE-82CCC2254177}"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11985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F025D5-5166-436E-AEEE-82CCC2254177}"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415740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F025D5-5166-436E-AEEE-82CCC2254177}"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338477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F025D5-5166-436E-AEEE-82CCC2254177}"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383673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025D5-5166-436E-AEEE-82CCC2254177}"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16491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025D5-5166-436E-AEEE-82CCC2254177}"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167302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025D5-5166-436E-AEEE-82CCC2254177}"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7483B-FAEC-4591-AD75-95B874B9E1F9}" type="slidenum">
              <a:rPr lang="en-US" smtClean="0"/>
              <a:t>‹#›</a:t>
            </a:fld>
            <a:endParaRPr lang="en-US"/>
          </a:p>
        </p:txBody>
      </p:sp>
    </p:spTree>
    <p:extLst>
      <p:ext uri="{BB962C8B-B14F-4D97-AF65-F5344CB8AC3E}">
        <p14:creationId xmlns:p14="http://schemas.microsoft.com/office/powerpoint/2010/main" val="41145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025D5-5166-436E-AEEE-82CCC2254177}"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7483B-FAEC-4591-AD75-95B874B9E1F9}" type="slidenum">
              <a:rPr lang="en-US" smtClean="0"/>
              <a:t>‹#›</a:t>
            </a:fld>
            <a:endParaRPr lang="en-US"/>
          </a:p>
        </p:txBody>
      </p:sp>
    </p:spTree>
    <p:extLst>
      <p:ext uri="{BB962C8B-B14F-4D97-AF65-F5344CB8AC3E}">
        <p14:creationId xmlns:p14="http://schemas.microsoft.com/office/powerpoint/2010/main" val="206775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50" y="1380731"/>
            <a:ext cx="3242359" cy="400110"/>
          </a:xfrm>
          <a:prstGeom prst="rect">
            <a:avLst/>
          </a:prstGeom>
          <a:noFill/>
        </p:spPr>
        <p:txBody>
          <a:bodyPr wrap="square" rtlCol="0">
            <a:spAutoFit/>
          </a:bodyPr>
          <a:lstStyle/>
          <a:p>
            <a:r>
              <a:rPr lang="en-US" sz="2000" dirty="0" smtClean="0"/>
              <a:t>Siemens Wind Power Inc.</a:t>
            </a:r>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124" y="1380731"/>
            <a:ext cx="6502400" cy="48920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61549" y="299474"/>
            <a:ext cx="7268901" cy="646331"/>
          </a:xfrm>
          <a:prstGeom prst="rect">
            <a:avLst/>
          </a:prstGeom>
          <a:noFill/>
        </p:spPr>
        <p:txBody>
          <a:bodyPr wrap="square" rtlCol="0">
            <a:spAutoFit/>
          </a:bodyPr>
          <a:lstStyle/>
          <a:p>
            <a:r>
              <a:rPr lang="en-US" sz="3600" dirty="0" smtClean="0"/>
              <a:t> </a:t>
            </a:r>
            <a:r>
              <a:rPr lang="en-US" sz="3600" dirty="0"/>
              <a:t>Siemens 2017 Wind Analytics Contest </a:t>
            </a:r>
          </a:p>
        </p:txBody>
      </p:sp>
      <p:sp>
        <p:nvSpPr>
          <p:cNvPr id="8" name="TextBox 7"/>
          <p:cNvSpPr txBox="1"/>
          <p:nvPr/>
        </p:nvSpPr>
        <p:spPr>
          <a:xfrm>
            <a:off x="243069" y="1965981"/>
            <a:ext cx="5278055" cy="45473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Produce power using wind turbine</a:t>
            </a:r>
          </a:p>
          <a:p>
            <a:pPr>
              <a:lnSpc>
                <a:spcPct val="150000"/>
              </a:lnSpc>
            </a:pPr>
            <a:endParaRPr lang="en-US" sz="800" dirty="0" smtClean="0"/>
          </a:p>
          <a:p>
            <a:pPr marL="285750" indent="-285750">
              <a:lnSpc>
                <a:spcPct val="150000"/>
              </a:lnSpc>
              <a:buFont typeface="Arial" panose="020B0604020202020204" pitchFamily="34" charset="0"/>
              <a:buChar char="•"/>
            </a:pPr>
            <a:r>
              <a:rPr lang="en-US" dirty="0" smtClean="0"/>
              <a:t>During </a:t>
            </a:r>
            <a:r>
              <a:rPr lang="en-US" dirty="0"/>
              <a:t>operation, wind turbines automatically generate </a:t>
            </a:r>
            <a:r>
              <a:rPr lang="en-US" b="1" dirty="0"/>
              <a:t>event information, warnings, and </a:t>
            </a:r>
            <a:r>
              <a:rPr lang="en-US" b="1" dirty="0" smtClean="0"/>
              <a:t>faults (Code)</a:t>
            </a:r>
          </a:p>
          <a:p>
            <a:pPr>
              <a:lnSpc>
                <a:spcPct val="150000"/>
              </a:lnSpc>
            </a:pPr>
            <a:endParaRPr lang="en-US" sz="800" dirty="0" smtClean="0"/>
          </a:p>
          <a:p>
            <a:pPr marL="285750" indent="-285750">
              <a:lnSpc>
                <a:spcPct val="150000"/>
              </a:lnSpc>
              <a:buFont typeface="Arial" panose="020B0604020202020204" pitchFamily="34" charset="0"/>
              <a:buChar char="•"/>
            </a:pPr>
            <a:r>
              <a:rPr lang="en-US" dirty="0" smtClean="0"/>
              <a:t>Some </a:t>
            </a:r>
            <a:r>
              <a:rPr lang="en-US" dirty="0"/>
              <a:t>of which then cause the turbine to shut down and require intervention before </a:t>
            </a:r>
            <a:r>
              <a:rPr lang="en-US" dirty="0" smtClean="0"/>
              <a:t>restart</a:t>
            </a:r>
          </a:p>
          <a:p>
            <a:pPr>
              <a:lnSpc>
                <a:spcPct val="150000"/>
              </a:lnSpc>
            </a:pPr>
            <a:endParaRPr lang="en-US" sz="600" dirty="0" smtClean="0"/>
          </a:p>
          <a:p>
            <a:pPr marL="285750" indent="-285750">
              <a:lnSpc>
                <a:spcPct val="150000"/>
              </a:lnSpc>
              <a:buFont typeface="Arial" panose="020B0604020202020204" pitchFamily="34" charset="0"/>
              <a:buChar char="•"/>
            </a:pPr>
            <a:r>
              <a:rPr lang="en-US" dirty="0" smtClean="0"/>
              <a:t>Wind </a:t>
            </a:r>
            <a:r>
              <a:rPr lang="en-US" dirty="0"/>
              <a:t>turbines are maintained by technicians, who visit the turbines when some action is </a:t>
            </a:r>
            <a:r>
              <a:rPr lang="en-US" dirty="0" smtClean="0"/>
              <a:t>needed</a:t>
            </a:r>
          </a:p>
          <a:p>
            <a:pPr>
              <a:lnSpc>
                <a:spcPct val="150000"/>
              </a:lnSpc>
            </a:pPr>
            <a:endParaRPr lang="en-US" sz="700" dirty="0" smtClean="0"/>
          </a:p>
          <a:p>
            <a:pPr marL="285750" indent="-285750">
              <a:lnSpc>
                <a:spcPct val="150000"/>
              </a:lnSpc>
              <a:buFont typeface="Arial" panose="020B0604020202020204" pitchFamily="34" charset="0"/>
              <a:buChar char="•"/>
            </a:pPr>
            <a:r>
              <a:rPr lang="en-US" dirty="0" smtClean="0"/>
              <a:t>Stored all those information in database</a:t>
            </a:r>
            <a:endParaRPr lang="en-US" dirty="0"/>
          </a:p>
        </p:txBody>
      </p:sp>
    </p:spTree>
    <p:extLst>
      <p:ext uri="{BB962C8B-B14F-4D97-AF65-F5344CB8AC3E}">
        <p14:creationId xmlns:p14="http://schemas.microsoft.com/office/powerpoint/2010/main" val="3856818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08"/>
            <a:ext cx="10515600" cy="1325563"/>
          </a:xfrm>
        </p:spPr>
        <p:txBody>
          <a:bodyPr/>
          <a:lstStyle/>
          <a:p>
            <a:r>
              <a:rPr lang="en-US" dirty="0" smtClean="0"/>
              <a:t>Data Outline</a:t>
            </a:r>
            <a:endParaRPr lang="en-US" dirty="0"/>
          </a:p>
        </p:txBody>
      </p:sp>
      <p:grpSp>
        <p:nvGrpSpPr>
          <p:cNvPr id="8" name="Group 7"/>
          <p:cNvGrpSpPr/>
          <p:nvPr/>
        </p:nvGrpSpPr>
        <p:grpSpPr>
          <a:xfrm>
            <a:off x="1047871" y="2820776"/>
            <a:ext cx="10420350" cy="3333509"/>
            <a:chOff x="885825" y="2358493"/>
            <a:chExt cx="10420350" cy="3333509"/>
          </a:xfrm>
        </p:grpSpPr>
        <p:grpSp>
          <p:nvGrpSpPr>
            <p:cNvPr id="6" name="Group 4"/>
            <p:cNvGrpSpPr>
              <a:grpSpLocks noChangeAspect="1"/>
            </p:cNvGrpSpPr>
            <p:nvPr/>
          </p:nvGrpSpPr>
          <p:grpSpPr bwMode="auto">
            <a:xfrm>
              <a:off x="885825" y="2359025"/>
              <a:ext cx="10420350" cy="3284538"/>
              <a:chOff x="558" y="1486"/>
              <a:chExt cx="6564" cy="2069"/>
            </a:xfrm>
          </p:grpSpPr>
          <p:sp>
            <p:nvSpPr>
              <p:cNvPr id="7" name="AutoShape 3"/>
              <p:cNvSpPr>
                <a:spLocks noChangeAspect="1" noChangeArrowheads="1" noTextEdit="1"/>
              </p:cNvSpPr>
              <p:nvPr/>
            </p:nvSpPr>
            <p:spPr bwMode="auto">
              <a:xfrm>
                <a:off x="558" y="1486"/>
                <a:ext cx="6564" cy="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 y="1486"/>
                <a:ext cx="6572" cy="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Oval 4"/>
            <p:cNvSpPr/>
            <p:nvPr/>
          </p:nvSpPr>
          <p:spPr>
            <a:xfrm>
              <a:off x="9294472" y="2358493"/>
              <a:ext cx="983848" cy="3333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047871" y="1343448"/>
            <a:ext cx="504812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variables are categorical except Visit Duration</a:t>
            </a:r>
          </a:p>
          <a:p>
            <a:pPr marL="285750" indent="-285750">
              <a:buFont typeface="Arial" panose="020B0604020202020204" pitchFamily="34" charset="0"/>
              <a:buChar char="•"/>
            </a:pPr>
            <a:r>
              <a:rPr lang="en-US" dirty="0" smtClean="0"/>
              <a:t>37 Parks information</a:t>
            </a:r>
          </a:p>
          <a:p>
            <a:pPr marL="285750" indent="-285750">
              <a:buFont typeface="Arial" panose="020B0604020202020204" pitchFamily="34" charset="0"/>
              <a:buChar char="•"/>
            </a:pPr>
            <a:r>
              <a:rPr lang="en-US" dirty="0" smtClean="0"/>
              <a:t>1614 Stations in all Parks</a:t>
            </a:r>
          </a:p>
          <a:p>
            <a:pPr marL="285750" indent="-285750">
              <a:buFont typeface="Arial" panose="020B0604020202020204" pitchFamily="34" charset="0"/>
              <a:buChar char="•"/>
            </a:pPr>
            <a:r>
              <a:rPr lang="en-US" dirty="0" smtClean="0"/>
              <a:t>642 different Codes</a:t>
            </a:r>
          </a:p>
          <a:p>
            <a:pPr marL="285750" indent="-285750">
              <a:buFont typeface="Arial" panose="020B0604020202020204" pitchFamily="34" charset="0"/>
              <a:buChar char="•"/>
            </a:pPr>
            <a:r>
              <a:rPr lang="en-US" dirty="0" smtClean="0"/>
              <a:t>7653 different visit information </a:t>
            </a:r>
            <a:endParaRPr lang="en-US" dirty="0"/>
          </a:p>
        </p:txBody>
      </p:sp>
      <p:sp>
        <p:nvSpPr>
          <p:cNvPr id="10" name="TextBox 9"/>
          <p:cNvSpPr txBox="1"/>
          <p:nvPr/>
        </p:nvSpPr>
        <p:spPr>
          <a:xfrm>
            <a:off x="6713316" y="1429171"/>
            <a:ext cx="5208607" cy="1200329"/>
          </a:xfrm>
          <a:prstGeom prst="rect">
            <a:avLst/>
          </a:prstGeom>
          <a:noFill/>
        </p:spPr>
        <p:txBody>
          <a:bodyPr wrap="square" rtlCol="0">
            <a:spAutoFit/>
          </a:bodyPr>
          <a:lstStyle/>
          <a:p>
            <a:r>
              <a:rPr lang="en-US" dirty="0" smtClean="0"/>
              <a:t>Error Codes can appear in three different time points</a:t>
            </a:r>
          </a:p>
          <a:p>
            <a:pPr marL="742950" lvl="1" indent="-285750">
              <a:buFont typeface="Arial" panose="020B0604020202020204" pitchFamily="34" charset="0"/>
              <a:buChar char="•"/>
            </a:pPr>
            <a:r>
              <a:rPr lang="en-US" dirty="0" smtClean="0"/>
              <a:t>Before the Visit Start</a:t>
            </a:r>
          </a:p>
          <a:p>
            <a:pPr marL="742950" lvl="1" indent="-285750">
              <a:buFont typeface="Arial" panose="020B0604020202020204" pitchFamily="34" charset="0"/>
              <a:buChar char="•"/>
            </a:pPr>
            <a:r>
              <a:rPr lang="en-US" dirty="0" smtClean="0"/>
              <a:t>Within the Visit Duration</a:t>
            </a:r>
          </a:p>
          <a:p>
            <a:pPr marL="742950" lvl="1" indent="-285750">
              <a:buFont typeface="Arial" panose="020B0604020202020204" pitchFamily="34" charset="0"/>
              <a:buChar char="•"/>
            </a:pPr>
            <a:r>
              <a:rPr lang="en-US" dirty="0" smtClean="0"/>
              <a:t>After the Visit Duration</a:t>
            </a:r>
            <a:endParaRPr lang="en-US" dirty="0"/>
          </a:p>
        </p:txBody>
      </p:sp>
      <p:sp>
        <p:nvSpPr>
          <p:cNvPr id="11" name="TextBox 10"/>
          <p:cNvSpPr txBox="1"/>
          <p:nvPr/>
        </p:nvSpPr>
        <p:spPr>
          <a:xfrm>
            <a:off x="1657109" y="6267173"/>
            <a:ext cx="8877782" cy="338554"/>
          </a:xfrm>
          <a:prstGeom prst="rect">
            <a:avLst/>
          </a:prstGeom>
          <a:noFill/>
        </p:spPr>
        <p:txBody>
          <a:bodyPr wrap="square" rtlCol="0">
            <a:spAutoFit/>
          </a:bodyPr>
          <a:lstStyle/>
          <a:p>
            <a:r>
              <a:rPr lang="en-US" sz="1600" dirty="0" smtClean="0"/>
              <a:t>Figure 1: Data Table</a:t>
            </a:r>
            <a:endParaRPr lang="en-US" sz="1600" dirty="0"/>
          </a:p>
        </p:txBody>
      </p:sp>
    </p:spTree>
    <p:extLst>
      <p:ext uri="{BB962C8B-B14F-4D97-AF65-F5344CB8AC3E}">
        <p14:creationId xmlns:p14="http://schemas.microsoft.com/office/powerpoint/2010/main" val="1900327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Construction</a:t>
            </a:r>
            <a:endParaRPr lang="en-US" dirty="0"/>
          </a:p>
        </p:txBody>
      </p:sp>
      <p:sp>
        <p:nvSpPr>
          <p:cNvPr id="3" name="Content Placeholder 2"/>
          <p:cNvSpPr>
            <a:spLocks noGrp="1"/>
          </p:cNvSpPr>
          <p:nvPr>
            <p:ph idx="1"/>
          </p:nvPr>
        </p:nvSpPr>
        <p:spPr>
          <a:xfrm>
            <a:off x="201592" y="2207589"/>
            <a:ext cx="5169061" cy="2896846"/>
          </a:xfrm>
        </p:spPr>
        <p:txBody>
          <a:bodyPr>
            <a:normAutofit lnSpcReduction="10000"/>
          </a:bodyPr>
          <a:lstStyle/>
          <a:p>
            <a:r>
              <a:rPr lang="en-US" dirty="0" smtClean="0"/>
              <a:t>Different techniques has been used to construct data</a:t>
            </a:r>
          </a:p>
          <a:p>
            <a:pPr marL="0" indent="0">
              <a:buNone/>
            </a:pPr>
            <a:endParaRPr lang="en-US" dirty="0" smtClean="0"/>
          </a:p>
          <a:p>
            <a:pPr lvl="1"/>
            <a:r>
              <a:rPr lang="en-US" dirty="0" smtClean="0"/>
              <a:t>Chain based count data construction</a:t>
            </a:r>
          </a:p>
          <a:p>
            <a:pPr marL="457200" lvl="1" indent="0">
              <a:buNone/>
            </a:pPr>
            <a:endParaRPr lang="en-US" dirty="0" smtClean="0"/>
          </a:p>
          <a:p>
            <a:pPr lvl="1"/>
            <a:r>
              <a:rPr lang="en-US" dirty="0" smtClean="0"/>
              <a:t>Frequency based data construction for each visit ID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73885" y="1559406"/>
            <a:ext cx="7018115" cy="3417708"/>
          </a:xfrm>
          <a:prstGeom prst="rect">
            <a:avLst/>
          </a:prstGeom>
          <a:noFill/>
          <a:ln>
            <a:noFill/>
          </a:ln>
        </p:spPr>
      </p:pic>
      <p:sp>
        <p:nvSpPr>
          <p:cNvPr id="5" name="TextBox 4"/>
          <p:cNvSpPr txBox="1"/>
          <p:nvPr/>
        </p:nvSpPr>
        <p:spPr>
          <a:xfrm>
            <a:off x="4919241" y="5104435"/>
            <a:ext cx="7272759" cy="1323439"/>
          </a:xfrm>
          <a:prstGeom prst="rect">
            <a:avLst/>
          </a:prstGeom>
          <a:noFill/>
        </p:spPr>
        <p:txBody>
          <a:bodyPr wrap="square" rtlCol="0">
            <a:spAutoFit/>
          </a:bodyPr>
          <a:lstStyle/>
          <a:p>
            <a:r>
              <a:rPr lang="en-US" sz="1600" dirty="0"/>
              <a:t>Figure 2: (a) Subset of data, (b) Transition matrix based on the data (a), (c) Conditional probability matrix (For Example Probability of appearance of error code that is Event given that the present state is Stop is 0.60), (d) Probability matrix (for example, probability of appearance of consecutive error codes that are Stop and Event is 0.214), (e) Conditional Probability with respect to column factor.</a:t>
            </a:r>
          </a:p>
        </p:txBody>
      </p:sp>
    </p:spTree>
    <p:extLst>
      <p:ext uri="{BB962C8B-B14F-4D97-AF65-F5344CB8AC3E}">
        <p14:creationId xmlns:p14="http://schemas.microsoft.com/office/powerpoint/2010/main" val="423753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12" y="99147"/>
            <a:ext cx="9266499" cy="359277"/>
          </a:xfrm>
        </p:spPr>
        <p:txBody>
          <a:bodyPr>
            <a:normAutofit fontScale="90000"/>
          </a:bodyPr>
          <a:lstStyle/>
          <a:p>
            <a:r>
              <a:rPr lang="en-US" sz="3600" dirty="0" smtClean="0"/>
              <a:t>Conditional Probability </a:t>
            </a:r>
            <a:r>
              <a:rPr lang="en-US" sz="3600" dirty="0"/>
              <a:t>Model Based on Markov Chain</a:t>
            </a:r>
            <a:r>
              <a:rPr lang="en-US" sz="3600" dirty="0" smtClean="0"/>
              <a:t> </a:t>
            </a:r>
            <a:endParaRPr lang="en-US" sz="3600" dirty="0"/>
          </a:p>
        </p:txBody>
      </p:sp>
      <p:pic>
        <p:nvPicPr>
          <p:cNvPr id="3078" name="Picture 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41" y="2368891"/>
            <a:ext cx="3705519" cy="32924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2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3446" y="2347617"/>
            <a:ext cx="3819146" cy="32965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8164" y="2320599"/>
            <a:ext cx="3793836" cy="33046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233918" y="5647510"/>
            <a:ext cx="9589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					(b)					(c)</a:t>
            </a:r>
            <a:endParaRPr kumimoji="0" lang="en-US" altLang="en-US" sz="900" b="0" i="0" u="none" strike="noStrike" cap="none" normalizeH="0" baseline="0" dirty="0" smtClean="0">
              <a:ln>
                <a:noFill/>
              </a:ln>
              <a:solidFill>
                <a:schemeClr val="tx1"/>
              </a:solidFill>
              <a:effectLst/>
            </a:endParaRPr>
          </a:p>
        </p:txBody>
      </p:sp>
      <p:sp>
        <p:nvSpPr>
          <p:cNvPr id="11" name="TextBox 10"/>
          <p:cNvSpPr txBox="1"/>
          <p:nvPr/>
        </p:nvSpPr>
        <p:spPr>
          <a:xfrm>
            <a:off x="326020" y="5946727"/>
            <a:ext cx="11539960" cy="738664"/>
          </a:xfrm>
          <a:prstGeom prst="rect">
            <a:avLst/>
          </a:prstGeom>
          <a:noFill/>
        </p:spPr>
        <p:txBody>
          <a:bodyPr wrap="square" rtlCol="0">
            <a:spAutoFit/>
          </a:bodyPr>
          <a:lstStyle/>
          <a:p>
            <a:r>
              <a:rPr lang="en-US" sz="1400" i="1" dirty="0"/>
              <a:t>Figure 3</a:t>
            </a:r>
            <a:r>
              <a:rPr lang="en-US" sz="1400" i="1" dirty="0" smtClean="0"/>
              <a:t>: </a:t>
            </a:r>
            <a:r>
              <a:rPr lang="en-US" sz="1400" i="1" dirty="0"/>
              <a:t>Conditional Probability Plot. X-axis represents the present state and y-axis represents the future state. Color of the graph represents the rank of the probability (Rank 1 (largest probability) – </a:t>
            </a:r>
            <a:r>
              <a:rPr lang="en-US" sz="1400" i="1" dirty="0" smtClean="0"/>
              <a:t>Rank </a:t>
            </a:r>
            <a:r>
              <a:rPr lang="en-US" sz="1400" i="1" dirty="0"/>
              <a:t>5) and size of bubble represents the value of the probability of the state transitions. This plot represents the probability of appearance of type of code with urgency given the present appearance of the type of code with another urgency</a:t>
            </a:r>
            <a:r>
              <a:rPr lang="en-US" sz="1400" i="1" dirty="0" smtClean="0"/>
              <a:t>.</a:t>
            </a:r>
            <a:endParaRPr lang="en-US" sz="1400" i="1" dirty="0"/>
          </a:p>
        </p:txBody>
      </p:sp>
      <p:sp>
        <p:nvSpPr>
          <p:cNvPr id="12" name="TextBox 11"/>
          <p:cNvSpPr txBox="1"/>
          <p:nvPr/>
        </p:nvSpPr>
        <p:spPr>
          <a:xfrm>
            <a:off x="462987" y="949124"/>
            <a:ext cx="1140299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example, if </a:t>
            </a:r>
            <a:r>
              <a:rPr lang="en-US" dirty="0"/>
              <a:t>there is a warning code and it appears before the visit start, the largest probability that the next code that may appear before the visit is warning </a:t>
            </a:r>
            <a:r>
              <a:rPr lang="en-US" dirty="0" smtClean="0"/>
              <a:t>code</a:t>
            </a:r>
          </a:p>
          <a:p>
            <a:pPr marL="285750" indent="-285750">
              <a:buFont typeface="Arial" panose="020B0604020202020204" pitchFamily="34" charset="0"/>
              <a:buChar char="•"/>
            </a:pPr>
            <a:r>
              <a:rPr lang="en-US" dirty="0" smtClean="0"/>
              <a:t>Parks </a:t>
            </a:r>
            <a:r>
              <a:rPr lang="en-US" dirty="0"/>
              <a:t>with small number of assets show different pattern than those </a:t>
            </a:r>
            <a:r>
              <a:rPr lang="en-US" dirty="0" smtClean="0"/>
              <a:t>with </a:t>
            </a:r>
            <a:r>
              <a:rPr lang="en-US" dirty="0"/>
              <a:t>larger number of </a:t>
            </a:r>
            <a:r>
              <a:rPr lang="en-US" dirty="0" smtClean="0"/>
              <a:t>assets (park1</a:t>
            </a:r>
            <a:r>
              <a:rPr lang="en-US" dirty="0" smtClean="0">
                <a:sym typeface="Symbol" panose="05050102010706020507" pitchFamily="18" charset="2"/>
              </a:rPr>
              <a:t></a:t>
            </a:r>
            <a:r>
              <a:rPr lang="en-US" dirty="0" smtClean="0"/>
              <a:t> 87, park20</a:t>
            </a:r>
            <a:r>
              <a:rPr lang="en-US" dirty="0" smtClean="0">
                <a:sym typeface="Symbol" panose="05050102010706020507" pitchFamily="18" charset="2"/>
              </a:rPr>
              <a:t> </a:t>
            </a:r>
            <a:r>
              <a:rPr lang="en-US" dirty="0" smtClean="0"/>
              <a:t> 112, park21</a:t>
            </a:r>
            <a:r>
              <a:rPr lang="en-US" dirty="0" smtClean="0">
                <a:sym typeface="Symbol" panose="05050102010706020507" pitchFamily="18" charset="2"/>
              </a:rPr>
              <a:t> </a:t>
            </a:r>
            <a:r>
              <a:rPr lang="en-US" dirty="0" smtClean="0"/>
              <a:t> 66)</a:t>
            </a:r>
            <a:endParaRPr lang="en-US" dirty="0"/>
          </a:p>
        </p:txBody>
      </p:sp>
    </p:spTree>
    <p:extLst>
      <p:ext uri="{BB962C8B-B14F-4D97-AF65-F5344CB8AC3E}">
        <p14:creationId xmlns:p14="http://schemas.microsoft.com/office/powerpoint/2010/main" val="242000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12" y="99147"/>
            <a:ext cx="9266499" cy="359277"/>
          </a:xfrm>
        </p:spPr>
        <p:txBody>
          <a:bodyPr>
            <a:normAutofit fontScale="90000"/>
          </a:bodyPr>
          <a:lstStyle/>
          <a:p>
            <a:r>
              <a:rPr lang="en-US" sz="3600" dirty="0" smtClean="0"/>
              <a:t>Conditional Probability </a:t>
            </a:r>
            <a:r>
              <a:rPr lang="en-US" sz="3600" dirty="0"/>
              <a:t>Model Based on Markov Chain</a:t>
            </a:r>
            <a:r>
              <a:rPr lang="en-US" sz="3600" dirty="0" smtClean="0"/>
              <a:t> </a:t>
            </a:r>
            <a:endParaRPr lang="en-US" sz="3600" dirty="0"/>
          </a:p>
        </p:txBody>
      </p:sp>
      <p:pic>
        <p:nvPicPr>
          <p:cNvPr id="3077"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5" y="2581164"/>
            <a:ext cx="3823501" cy="32651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0227" y="2581164"/>
            <a:ext cx="3794633" cy="3265148"/>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7622" y="2581164"/>
            <a:ext cx="3781377" cy="32651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p:cNvSpPr>
            <a:spLocks noChangeArrowheads="1"/>
          </p:cNvSpPr>
          <p:nvPr/>
        </p:nvSpPr>
        <p:spPr bwMode="auto">
          <a:xfrm>
            <a:off x="937737" y="5785541"/>
            <a:ext cx="10268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					(e)					(f)</a:t>
            </a:r>
            <a:endParaRPr kumimoji="0" lang="en-US" altLang="en-US" sz="900" b="0" i="0" u="none" strike="noStrike" cap="none" normalizeH="0" baseline="0" dirty="0" smtClean="0">
              <a:ln>
                <a:noFill/>
              </a:ln>
              <a:solidFill>
                <a:schemeClr val="tx1"/>
              </a:solidFill>
              <a:effectLst/>
            </a:endParaRPr>
          </a:p>
        </p:txBody>
      </p:sp>
      <p:sp>
        <p:nvSpPr>
          <p:cNvPr id="11" name="TextBox 10"/>
          <p:cNvSpPr txBox="1"/>
          <p:nvPr/>
        </p:nvSpPr>
        <p:spPr>
          <a:xfrm>
            <a:off x="326020" y="6062540"/>
            <a:ext cx="11539960" cy="738664"/>
          </a:xfrm>
          <a:prstGeom prst="rect">
            <a:avLst/>
          </a:prstGeom>
          <a:noFill/>
        </p:spPr>
        <p:txBody>
          <a:bodyPr wrap="square" rtlCol="0">
            <a:spAutoFit/>
          </a:bodyPr>
          <a:lstStyle/>
          <a:p>
            <a:r>
              <a:rPr lang="en-US" sz="1400" i="1" dirty="0"/>
              <a:t>Figure 4</a:t>
            </a:r>
            <a:r>
              <a:rPr lang="en-US" sz="1400" i="1" dirty="0" smtClean="0"/>
              <a:t>: </a:t>
            </a:r>
            <a:r>
              <a:rPr lang="en-US" sz="1400" i="1" dirty="0"/>
              <a:t>Conditional Probability Plot. X-axis represents the present state and y-axis represents the future state. Color of the graph represents the rank of the probability (Rank 1 (largest probability) – </a:t>
            </a:r>
            <a:r>
              <a:rPr lang="en-US" sz="1400" i="1" dirty="0" smtClean="0"/>
              <a:t>Rank </a:t>
            </a:r>
            <a:r>
              <a:rPr lang="en-US" sz="1400" i="1" dirty="0"/>
              <a:t>5) and size of bubble represents the value of the probability of the state transitions. This plot represents the probability of appearance of type of code with urgency given the present appearance of the type of code with another urgency</a:t>
            </a:r>
            <a:r>
              <a:rPr lang="en-US" sz="1400" i="1" dirty="0" smtClean="0"/>
              <a:t>.</a:t>
            </a:r>
            <a:endParaRPr lang="en-US" sz="1400" i="1" dirty="0"/>
          </a:p>
        </p:txBody>
      </p:sp>
      <p:sp>
        <p:nvSpPr>
          <p:cNvPr id="12" name="TextBox 11"/>
          <p:cNvSpPr txBox="1"/>
          <p:nvPr/>
        </p:nvSpPr>
        <p:spPr>
          <a:xfrm>
            <a:off x="462987" y="1499210"/>
            <a:ext cx="1140299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Parks </a:t>
            </a:r>
            <a:r>
              <a:rPr lang="en-US" dirty="0"/>
              <a:t>with small number of assets show different pattern than those </a:t>
            </a:r>
            <a:r>
              <a:rPr lang="en-US" dirty="0" smtClean="0"/>
              <a:t>with </a:t>
            </a:r>
            <a:r>
              <a:rPr lang="en-US" dirty="0"/>
              <a:t>larger number of </a:t>
            </a:r>
            <a:r>
              <a:rPr lang="en-US" dirty="0" smtClean="0"/>
              <a:t>assets (park3</a:t>
            </a:r>
            <a:r>
              <a:rPr lang="en-US" dirty="0" smtClean="0">
                <a:sym typeface="Symbol" panose="05050102010706020507" pitchFamily="18" charset="2"/>
              </a:rPr>
              <a:t> 21</a:t>
            </a:r>
            <a:r>
              <a:rPr lang="en-US" dirty="0" smtClean="0"/>
              <a:t>, park11</a:t>
            </a:r>
            <a:r>
              <a:rPr lang="en-US" dirty="0" smtClean="0">
                <a:sym typeface="Symbol" panose="05050102010706020507" pitchFamily="18" charset="2"/>
              </a:rPr>
              <a:t>  14</a:t>
            </a:r>
            <a:r>
              <a:rPr lang="en-US" dirty="0" smtClean="0"/>
              <a:t> </a:t>
            </a:r>
            <a:r>
              <a:rPr lang="en-US" dirty="0"/>
              <a:t>and </a:t>
            </a:r>
            <a:r>
              <a:rPr lang="en-US" dirty="0" smtClean="0"/>
              <a:t>park36 </a:t>
            </a:r>
            <a:r>
              <a:rPr lang="en-US" dirty="0" smtClean="0">
                <a:sym typeface="Symbol" panose="05050102010706020507" pitchFamily="18" charset="2"/>
              </a:rPr>
              <a:t> 30)</a:t>
            </a:r>
            <a:endParaRPr lang="en-US" dirty="0"/>
          </a:p>
        </p:txBody>
      </p:sp>
    </p:spTree>
    <p:extLst>
      <p:ext uri="{BB962C8B-B14F-4D97-AF65-F5344CB8AC3E}">
        <p14:creationId xmlns:p14="http://schemas.microsoft.com/office/powerpoint/2010/main" val="3107755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9113"/>
          </a:xfrm>
        </p:spPr>
        <p:txBody>
          <a:bodyPr/>
          <a:lstStyle/>
          <a:p>
            <a:r>
              <a:rPr lang="en-US" dirty="0" smtClean="0"/>
              <a:t>Path Model</a:t>
            </a:r>
            <a:endParaRPr lang="en-US" dirty="0"/>
          </a:p>
        </p:txBody>
      </p:sp>
      <p:sp>
        <p:nvSpPr>
          <p:cNvPr id="3" name="Content Placeholder 2"/>
          <p:cNvSpPr>
            <a:spLocks noGrp="1"/>
          </p:cNvSpPr>
          <p:nvPr>
            <p:ph idx="1"/>
          </p:nvPr>
        </p:nvSpPr>
        <p:spPr>
          <a:xfrm>
            <a:off x="421511" y="1331832"/>
            <a:ext cx="4775522" cy="1642862"/>
          </a:xfrm>
        </p:spPr>
        <p:txBody>
          <a:bodyPr>
            <a:normAutofit/>
          </a:bodyPr>
          <a:lstStyle/>
          <a:p>
            <a:pPr lvl="0"/>
            <a:r>
              <a:rPr lang="en-US" sz="2000" dirty="0" smtClean="0"/>
              <a:t>What is path of number of different type of codes</a:t>
            </a:r>
            <a:r>
              <a:rPr lang="x-none" sz="2000" dirty="0" smtClean="0"/>
              <a:t>?</a:t>
            </a:r>
            <a:endParaRPr lang="en-US" sz="2000" dirty="0"/>
          </a:p>
          <a:p>
            <a:pPr lvl="0"/>
            <a:r>
              <a:rPr lang="en-US" sz="2000" dirty="0" smtClean="0"/>
              <a:t>I</a:t>
            </a:r>
            <a:r>
              <a:rPr lang="x-none" sz="2000" dirty="0" smtClean="0"/>
              <a:t>s </a:t>
            </a:r>
            <a:r>
              <a:rPr lang="x-none" sz="2000" dirty="0"/>
              <a:t>there </a:t>
            </a:r>
            <a:r>
              <a:rPr lang="x-none" sz="2000" dirty="0" smtClean="0"/>
              <a:t>any</a:t>
            </a:r>
            <a:r>
              <a:rPr lang="en-US" sz="2000" dirty="0" smtClean="0"/>
              <a:t> direct and</a:t>
            </a:r>
            <a:r>
              <a:rPr lang="x-none" sz="2000" dirty="0" smtClean="0"/>
              <a:t> </a:t>
            </a:r>
            <a:r>
              <a:rPr lang="x-none" sz="2000" dirty="0"/>
              <a:t>indirect effect on </a:t>
            </a:r>
            <a:r>
              <a:rPr lang="en-US" sz="2000" dirty="0" smtClean="0"/>
              <a:t>type of codes </a:t>
            </a:r>
            <a:r>
              <a:rPr lang="x-none" sz="2000" dirty="0" smtClean="0"/>
              <a:t>that </a:t>
            </a:r>
            <a:r>
              <a:rPr lang="x-none" sz="2000" dirty="0"/>
              <a:t>is caused by </a:t>
            </a:r>
            <a:r>
              <a:rPr lang="en-US" sz="2000" dirty="0" smtClean="0"/>
              <a:t>other type of codes</a:t>
            </a:r>
            <a:r>
              <a:rPr lang="x-none" sz="2000" dirty="0" smtClean="0"/>
              <a:t>? </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386010" y="365125"/>
            <a:ext cx="5620795" cy="4446717"/>
          </a:xfrm>
          <a:prstGeom prst="rect">
            <a:avLst/>
          </a:prstGeom>
          <a:noFill/>
          <a:ln>
            <a:noFill/>
          </a:ln>
        </p:spPr>
      </p:pic>
      <p:sp>
        <p:nvSpPr>
          <p:cNvPr id="5" name="TextBox 4"/>
          <p:cNvSpPr txBox="1"/>
          <p:nvPr/>
        </p:nvSpPr>
        <p:spPr>
          <a:xfrm>
            <a:off x="6439703" y="5046562"/>
            <a:ext cx="5513408" cy="1077218"/>
          </a:xfrm>
          <a:prstGeom prst="rect">
            <a:avLst/>
          </a:prstGeom>
          <a:noFill/>
        </p:spPr>
        <p:txBody>
          <a:bodyPr wrap="square" rtlCol="0">
            <a:spAutoFit/>
          </a:bodyPr>
          <a:lstStyle/>
          <a:p>
            <a:r>
              <a:rPr lang="en-US" sz="1600" dirty="0"/>
              <a:t>Figure </a:t>
            </a:r>
            <a:r>
              <a:rPr lang="en-US" sz="1600" dirty="0" smtClean="0"/>
              <a:t>5: </a:t>
            </a:r>
            <a:r>
              <a:rPr lang="en-US" sz="1600" dirty="0"/>
              <a:t>Path model for the model A. Arrow indicates the direction of the variable and the value indicates coefficient of the parameter. S.F, E.F, W.F, and S.T indicate </a:t>
            </a:r>
            <a:r>
              <a:rPr lang="en-US" sz="1600" dirty="0" err="1"/>
              <a:t>Stop.FALSE</a:t>
            </a:r>
            <a:r>
              <a:rPr lang="en-US" sz="1600" dirty="0"/>
              <a:t>, </a:t>
            </a:r>
            <a:r>
              <a:rPr lang="en-US" sz="1600" dirty="0" err="1"/>
              <a:t>Event.FALSE</a:t>
            </a:r>
            <a:r>
              <a:rPr lang="en-US" sz="1600" dirty="0"/>
              <a:t>, </a:t>
            </a:r>
            <a:r>
              <a:rPr lang="en-US" sz="1600" dirty="0" err="1"/>
              <a:t>Warning.False</a:t>
            </a:r>
            <a:r>
              <a:rPr lang="en-US" sz="1600" dirty="0"/>
              <a:t>, and </a:t>
            </a:r>
            <a:r>
              <a:rPr lang="en-US" sz="1600" dirty="0" err="1"/>
              <a:t>Stop.True</a:t>
            </a:r>
            <a:r>
              <a:rPr lang="en-US" sz="1600" dirty="0"/>
              <a:t> respectively.</a:t>
            </a:r>
          </a:p>
        </p:txBody>
      </p:sp>
      <p:sp>
        <p:nvSpPr>
          <p:cNvPr id="6" name="TextBox 5"/>
          <p:cNvSpPr txBox="1"/>
          <p:nvPr/>
        </p:nvSpPr>
        <p:spPr>
          <a:xfrm>
            <a:off x="421511" y="3242181"/>
            <a:ext cx="494239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a:t>
            </a:r>
            <a:r>
              <a:rPr lang="en-US" dirty="0"/>
              <a:t>of </a:t>
            </a:r>
            <a:r>
              <a:rPr lang="en-US" dirty="0" err="1"/>
              <a:t>Stop.FALSE</a:t>
            </a:r>
            <a:r>
              <a:rPr lang="en-US" dirty="0"/>
              <a:t> type of codes caused by number of </a:t>
            </a:r>
            <a:r>
              <a:rPr lang="en-US" dirty="0" err="1"/>
              <a:t>Event.FALSE</a:t>
            </a:r>
            <a:r>
              <a:rPr lang="en-US" dirty="0"/>
              <a:t> (0.171) and </a:t>
            </a:r>
            <a:r>
              <a:rPr lang="en-US" dirty="0" err="1"/>
              <a:t>Warning.FALSE</a:t>
            </a:r>
            <a:r>
              <a:rPr lang="en-US" dirty="0"/>
              <a:t> type of codes (0.586) </a:t>
            </a:r>
            <a:endParaRPr lang="en-US" dirty="0" smtClean="0"/>
          </a:p>
          <a:p>
            <a:pPr marL="285750" indent="-285750">
              <a:buFont typeface="Arial" panose="020B0604020202020204" pitchFamily="34" charset="0"/>
              <a:buChar char="•"/>
            </a:pPr>
            <a:r>
              <a:rPr lang="en-US" dirty="0" err="1" smtClean="0"/>
              <a:t>Event.FALSE</a:t>
            </a:r>
            <a:r>
              <a:rPr lang="en-US" dirty="0" smtClean="0"/>
              <a:t> </a:t>
            </a:r>
            <a:r>
              <a:rPr lang="en-US" dirty="0"/>
              <a:t>and </a:t>
            </a:r>
            <a:r>
              <a:rPr lang="en-US" dirty="0" err="1"/>
              <a:t>Warning.FALSE</a:t>
            </a:r>
            <a:r>
              <a:rPr lang="en-US" dirty="0"/>
              <a:t> are positively associated with </a:t>
            </a:r>
            <a:r>
              <a:rPr lang="en-US" dirty="0" err="1" smtClean="0"/>
              <a:t>Stop.FALSE</a:t>
            </a:r>
            <a:r>
              <a:rPr lang="en-US" dirty="0" smtClean="0"/>
              <a:t>.</a:t>
            </a:r>
          </a:p>
          <a:p>
            <a:pPr marL="285750" indent="-285750">
              <a:buFont typeface="Arial" panose="020B0604020202020204" pitchFamily="34" charset="0"/>
              <a:buChar char="•"/>
            </a:pPr>
            <a:r>
              <a:rPr lang="en-US" dirty="0" smtClean="0"/>
              <a:t>If </a:t>
            </a:r>
            <a:r>
              <a:rPr lang="en-US" dirty="0"/>
              <a:t>the number of </a:t>
            </a:r>
            <a:r>
              <a:rPr lang="en-US" dirty="0" err="1"/>
              <a:t>Warning.FALSE</a:t>
            </a:r>
            <a:r>
              <a:rPr lang="en-US" dirty="0"/>
              <a:t> type of error increases, the number of </a:t>
            </a:r>
            <a:r>
              <a:rPr lang="en-US" dirty="0" err="1"/>
              <a:t>Stop.FALSE</a:t>
            </a:r>
            <a:r>
              <a:rPr lang="en-US" dirty="0"/>
              <a:t> type of codes will increase by 0.586 </a:t>
            </a:r>
            <a:r>
              <a:rPr lang="en-US" dirty="0" smtClean="0"/>
              <a:t>times.</a:t>
            </a:r>
          </a:p>
          <a:p>
            <a:pPr marL="285750" indent="-285750">
              <a:buFont typeface="Arial" panose="020B0604020202020204" pitchFamily="34" charset="0"/>
              <a:buChar char="•"/>
            </a:pPr>
            <a:r>
              <a:rPr lang="en-US" dirty="0" smtClean="0"/>
              <a:t>Similarly</a:t>
            </a:r>
            <a:r>
              <a:rPr lang="en-US" dirty="0"/>
              <a:t>, number of </a:t>
            </a:r>
            <a:r>
              <a:rPr lang="en-US" dirty="0" err="1"/>
              <a:t>Warning.FALSE</a:t>
            </a:r>
            <a:r>
              <a:rPr lang="en-US" dirty="0"/>
              <a:t> type of codes can be predicted by </a:t>
            </a:r>
            <a:r>
              <a:rPr lang="en-US" dirty="0" err="1"/>
              <a:t>Event.False</a:t>
            </a:r>
            <a:r>
              <a:rPr lang="en-US" dirty="0"/>
              <a:t> (0.24) and </a:t>
            </a:r>
            <a:r>
              <a:rPr lang="en-US" dirty="0" err="1"/>
              <a:t>Stop.TRUE</a:t>
            </a:r>
            <a:r>
              <a:rPr lang="en-US" dirty="0"/>
              <a:t> (-0.069).</a:t>
            </a:r>
          </a:p>
        </p:txBody>
      </p:sp>
    </p:spTree>
    <p:extLst>
      <p:ext uri="{BB962C8B-B14F-4D97-AF65-F5344CB8AC3E}">
        <p14:creationId xmlns:p14="http://schemas.microsoft.com/office/powerpoint/2010/main" val="2956532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9113"/>
          </a:xfrm>
        </p:spPr>
        <p:txBody>
          <a:bodyPr/>
          <a:lstStyle/>
          <a:p>
            <a:r>
              <a:rPr lang="en-US" dirty="0" smtClean="0"/>
              <a:t>Path Model</a:t>
            </a:r>
            <a:endParaRPr lang="en-US" dirty="0"/>
          </a:p>
        </p:txBody>
      </p:sp>
      <p:sp>
        <p:nvSpPr>
          <p:cNvPr id="3" name="Content Placeholder 2"/>
          <p:cNvSpPr>
            <a:spLocks noGrp="1"/>
          </p:cNvSpPr>
          <p:nvPr>
            <p:ph idx="1"/>
          </p:nvPr>
        </p:nvSpPr>
        <p:spPr>
          <a:xfrm>
            <a:off x="243068" y="2204337"/>
            <a:ext cx="5580401" cy="2881353"/>
          </a:xfrm>
        </p:spPr>
        <p:txBody>
          <a:bodyPr>
            <a:normAutofit/>
          </a:bodyPr>
          <a:lstStyle/>
          <a:p>
            <a:pPr lvl="0"/>
            <a:r>
              <a:rPr lang="en-US" sz="2000" dirty="0" err="1" smtClean="0"/>
              <a:t>Event_Before</a:t>
            </a:r>
            <a:r>
              <a:rPr lang="en-US" sz="2000" dirty="0" smtClean="0"/>
              <a:t> </a:t>
            </a:r>
            <a:r>
              <a:rPr lang="en-US" sz="2000" dirty="0" smtClean="0">
                <a:sym typeface="Symbol" panose="05050102010706020507" pitchFamily="18" charset="2"/>
              </a:rPr>
              <a:t> </a:t>
            </a:r>
            <a:r>
              <a:rPr lang="en-US" sz="2000" dirty="0" err="1" smtClean="0">
                <a:sym typeface="Symbol" panose="05050102010706020507" pitchFamily="18" charset="2"/>
              </a:rPr>
              <a:t>Stop_Before</a:t>
            </a:r>
            <a:endParaRPr lang="en-US" sz="2000" dirty="0" smtClean="0">
              <a:sym typeface="Symbol" panose="05050102010706020507" pitchFamily="18" charset="2"/>
            </a:endParaRPr>
          </a:p>
          <a:p>
            <a:pPr lvl="0"/>
            <a:r>
              <a:rPr lang="en-US" sz="2000" dirty="0" err="1" smtClean="0">
                <a:sym typeface="Symbol" panose="05050102010706020507" pitchFamily="18" charset="2"/>
              </a:rPr>
              <a:t>Event_Before</a:t>
            </a:r>
            <a:r>
              <a:rPr lang="en-US" sz="2000" dirty="0" smtClean="0">
                <a:sym typeface="Symbol" panose="05050102010706020507" pitchFamily="18" charset="2"/>
              </a:rPr>
              <a:t> </a:t>
            </a:r>
            <a:r>
              <a:rPr lang="en-US" sz="2000" dirty="0" smtClean="0">
                <a:sym typeface="Symbol" panose="05050102010706020507" pitchFamily="18" charset="2"/>
              </a:rPr>
              <a:t> </a:t>
            </a:r>
            <a:r>
              <a:rPr lang="en-US" sz="2000" dirty="0" err="1" smtClean="0">
                <a:sym typeface="Symbol" panose="05050102010706020507" pitchFamily="18" charset="2"/>
              </a:rPr>
              <a:t>Warning_Before</a:t>
            </a:r>
            <a:r>
              <a:rPr lang="en-US" sz="2000" dirty="0" smtClean="0">
                <a:sym typeface="Symbol" panose="05050102010706020507" pitchFamily="18" charset="2"/>
              </a:rPr>
              <a:t>  </a:t>
            </a:r>
            <a:r>
              <a:rPr lang="en-US" sz="2000" dirty="0" err="1" smtClean="0">
                <a:sym typeface="Symbol" panose="05050102010706020507" pitchFamily="18" charset="2"/>
              </a:rPr>
              <a:t>Stop_Before</a:t>
            </a:r>
            <a:endParaRPr lang="en-US" sz="2000" dirty="0" smtClean="0"/>
          </a:p>
          <a:p>
            <a:pPr lvl="0"/>
            <a:r>
              <a:rPr lang="en-US" sz="2000" dirty="0" smtClean="0"/>
              <a:t>However</a:t>
            </a:r>
            <a:r>
              <a:rPr lang="en-US" sz="2000" dirty="0"/>
              <a:t>, within the visit duration, the path is </a:t>
            </a:r>
            <a:r>
              <a:rPr lang="en-US" sz="2000" dirty="0" smtClean="0"/>
              <a:t>inverse</a:t>
            </a:r>
          </a:p>
          <a:p>
            <a:r>
              <a:rPr lang="en-US" sz="2000" dirty="0" err="1" smtClean="0">
                <a:sym typeface="Symbol" panose="05050102010706020507" pitchFamily="18" charset="2"/>
              </a:rPr>
              <a:t>Stop_Within</a:t>
            </a:r>
            <a:r>
              <a:rPr lang="en-US" sz="2000" dirty="0" smtClean="0"/>
              <a:t> </a:t>
            </a:r>
            <a:r>
              <a:rPr lang="en-US" sz="2000" dirty="0" smtClean="0">
                <a:sym typeface="Symbol" panose="05050102010706020507" pitchFamily="18" charset="2"/>
              </a:rPr>
              <a:t> </a:t>
            </a:r>
            <a:r>
              <a:rPr lang="en-US" sz="2000" dirty="0" err="1" smtClean="0"/>
              <a:t>Event_</a:t>
            </a:r>
            <a:r>
              <a:rPr lang="en-US" sz="2000" dirty="0" err="1" smtClean="0">
                <a:sym typeface="Symbol" panose="05050102010706020507" pitchFamily="18" charset="2"/>
              </a:rPr>
              <a:t>Within</a:t>
            </a:r>
            <a:r>
              <a:rPr lang="en-US" sz="2000" dirty="0" smtClean="0"/>
              <a:t> </a:t>
            </a:r>
          </a:p>
          <a:p>
            <a:r>
              <a:rPr lang="en-US" sz="2000" dirty="0" err="1" smtClean="0">
                <a:sym typeface="Symbol" panose="05050102010706020507" pitchFamily="18" charset="2"/>
              </a:rPr>
              <a:t>Stop_Within</a:t>
            </a:r>
            <a:r>
              <a:rPr lang="en-US" sz="2000" dirty="0" smtClean="0">
                <a:sym typeface="Symbol" panose="05050102010706020507" pitchFamily="18" charset="2"/>
              </a:rPr>
              <a:t>  </a:t>
            </a:r>
            <a:r>
              <a:rPr lang="en-US" sz="2000" dirty="0" err="1" smtClean="0">
                <a:sym typeface="Symbol" panose="05050102010706020507" pitchFamily="18" charset="2"/>
              </a:rPr>
              <a:t>Warning_Within</a:t>
            </a:r>
            <a:r>
              <a:rPr lang="en-US" sz="2000" dirty="0" smtClean="0">
                <a:sym typeface="Symbol" panose="05050102010706020507" pitchFamily="18" charset="2"/>
              </a:rPr>
              <a:t>  </a:t>
            </a:r>
            <a:r>
              <a:rPr lang="en-US" sz="2000" dirty="0" err="1" smtClean="0">
                <a:sym typeface="Symbol" panose="05050102010706020507" pitchFamily="18" charset="2"/>
              </a:rPr>
              <a:t>Event_Within</a:t>
            </a:r>
            <a:r>
              <a:rPr lang="en-US" sz="2000" dirty="0" smtClean="0">
                <a:sym typeface="Symbol" panose="05050102010706020507" pitchFamily="18" charset="2"/>
              </a:rPr>
              <a:t> </a:t>
            </a:r>
            <a:endParaRPr lang="en-US" sz="2000" dirty="0" smtClean="0"/>
          </a:p>
        </p:txBody>
      </p:sp>
      <p:sp>
        <p:nvSpPr>
          <p:cNvPr id="5" name="TextBox 4"/>
          <p:cNvSpPr txBox="1"/>
          <p:nvPr/>
        </p:nvSpPr>
        <p:spPr>
          <a:xfrm>
            <a:off x="6060122" y="5369700"/>
            <a:ext cx="6003218" cy="1077218"/>
          </a:xfrm>
          <a:prstGeom prst="rect">
            <a:avLst/>
          </a:prstGeom>
          <a:noFill/>
        </p:spPr>
        <p:txBody>
          <a:bodyPr wrap="square" rtlCol="0">
            <a:spAutoFit/>
          </a:bodyPr>
          <a:lstStyle/>
          <a:p>
            <a:r>
              <a:rPr lang="en-US" sz="1600" dirty="0"/>
              <a:t>Figure </a:t>
            </a:r>
            <a:r>
              <a:rPr lang="en-US" sz="1600" dirty="0" smtClean="0"/>
              <a:t>6: </a:t>
            </a:r>
            <a:r>
              <a:rPr lang="en-US" sz="1600" dirty="0"/>
              <a:t>Path model for the model C. Arrow indicates the direction of the variable and the value indicates coefficient of the parameter. </a:t>
            </a:r>
            <a:r>
              <a:rPr lang="en-US" sz="1600" dirty="0" err="1"/>
              <a:t>Ev</a:t>
            </a:r>
            <a:r>
              <a:rPr lang="en-US" sz="1600" dirty="0"/>
              <a:t>, St, and </a:t>
            </a:r>
            <a:r>
              <a:rPr lang="en-US" sz="1600" dirty="0" err="1"/>
              <a:t>Wr</a:t>
            </a:r>
            <a:r>
              <a:rPr lang="en-US" sz="1600" dirty="0"/>
              <a:t> stand for Event, Stop and Warning respectfully and 1B, 2I and 3A stand for Before, Within and After visit duration.</a:t>
            </a:r>
          </a:p>
        </p:txBody>
      </p:sp>
      <p:grpSp>
        <p:nvGrpSpPr>
          <p:cNvPr id="6" name="Group 5"/>
          <p:cNvGrpSpPr>
            <a:grpSpLocks/>
          </p:cNvGrpSpPr>
          <p:nvPr/>
        </p:nvGrpSpPr>
        <p:grpSpPr>
          <a:xfrm>
            <a:off x="6060122" y="759370"/>
            <a:ext cx="5916970" cy="4413286"/>
            <a:chOff x="163800" y="0"/>
            <a:chExt cx="3195360" cy="3334320"/>
          </a:xfrm>
        </p:grpSpPr>
        <p:pic>
          <p:nvPicPr>
            <p:cNvPr id="7" name="Picture 6"/>
            <p:cNvPicPr/>
            <p:nvPr/>
          </p:nvPicPr>
          <p:blipFill>
            <a:blip r:embed="rId2"/>
            <a:stretch/>
          </p:blipFill>
          <p:spPr>
            <a:xfrm>
              <a:off x="163800" y="0"/>
              <a:ext cx="3191400" cy="3334320"/>
            </a:xfrm>
            <a:prstGeom prst="rect">
              <a:avLst/>
            </a:prstGeom>
            <a:ln>
              <a:noFill/>
            </a:ln>
          </p:spPr>
        </p:pic>
        <p:sp>
          <p:nvSpPr>
            <p:cNvPr id="8" name="Oval 7"/>
            <p:cNvSpPr/>
            <p:nvPr/>
          </p:nvSpPr>
          <p:spPr>
            <a:xfrm>
              <a:off x="786240" y="498600"/>
              <a:ext cx="1811520" cy="1186200"/>
            </a:xfrm>
            <a:prstGeom prst="ellipse">
              <a:avLst/>
            </a:prstGeom>
            <a:noFill/>
            <a:ln w="12700" cap="flat" cmpd="sng" algn="ctr">
              <a:solidFill>
                <a:srgbClr val="5B9BD5">
                  <a:shade val="50000"/>
                </a:srgbClr>
              </a:solidFill>
              <a:prstDash val="solid"/>
              <a:miter lim="800000"/>
            </a:ln>
            <a:effectLst/>
          </p:spPr>
          <p:txBody>
            <a:bodyPr/>
            <a:lstStyle/>
            <a:p>
              <a:endParaRPr lang="en-US"/>
            </a:p>
          </p:txBody>
        </p:sp>
        <p:sp>
          <p:nvSpPr>
            <p:cNvPr id="9" name="Oval 8"/>
            <p:cNvSpPr/>
            <p:nvPr/>
          </p:nvSpPr>
          <p:spPr>
            <a:xfrm rot="2926200">
              <a:off x="56490" y="1852135"/>
              <a:ext cx="1857960" cy="970200"/>
            </a:xfrm>
            <a:prstGeom prst="ellipse">
              <a:avLst/>
            </a:prstGeom>
            <a:noFill/>
            <a:ln w="12700" cap="flat" cmpd="sng" algn="ctr">
              <a:solidFill>
                <a:srgbClr val="5B9BD5">
                  <a:shade val="50000"/>
                </a:srgbClr>
              </a:solidFill>
              <a:prstDash val="solid"/>
              <a:miter lim="800000"/>
            </a:ln>
            <a:effectLst/>
          </p:spPr>
          <p:txBody>
            <a:bodyPr/>
            <a:lstStyle/>
            <a:p>
              <a:endParaRPr lang="en-US"/>
            </a:p>
          </p:txBody>
        </p:sp>
        <p:sp>
          <p:nvSpPr>
            <p:cNvPr id="10" name="Oval 9"/>
            <p:cNvSpPr/>
            <p:nvPr/>
          </p:nvSpPr>
          <p:spPr>
            <a:xfrm rot="7186200">
              <a:off x="1825347" y="1974105"/>
              <a:ext cx="1600200" cy="746640"/>
            </a:xfrm>
            <a:prstGeom prst="ellipse">
              <a:avLst/>
            </a:prstGeom>
            <a:noFill/>
            <a:ln w="12700" cap="flat" cmpd="sng" algn="ctr">
              <a:solidFill>
                <a:srgbClr val="5B9BD5">
                  <a:shade val="50000"/>
                </a:srgbClr>
              </a:solidFill>
              <a:prstDash val="solid"/>
              <a:miter lim="800000"/>
            </a:ln>
            <a:effectLst/>
          </p:spPr>
          <p:txBody>
            <a:bodyPr/>
            <a:lstStyle/>
            <a:p>
              <a:endParaRPr lang="en-US"/>
            </a:p>
          </p:txBody>
        </p:sp>
        <p:sp>
          <p:nvSpPr>
            <p:cNvPr id="11" name="Speech Bubble: Rectangle 18"/>
            <p:cNvSpPr/>
            <p:nvPr/>
          </p:nvSpPr>
          <p:spPr>
            <a:xfrm>
              <a:off x="2381400" y="372240"/>
              <a:ext cx="633600" cy="346680"/>
            </a:xfrm>
            <a:prstGeom prst="wedgeRectCallout">
              <a:avLst>
                <a:gd name="adj1" fmla="val -62257"/>
                <a:gd name="adj2" fmla="val 47794"/>
              </a:avLst>
            </a:prstGeom>
            <a:solidFill>
              <a:sysClr val="window" lastClr="FFFFFF"/>
            </a:solidFill>
            <a:ln w="6480">
              <a:solidFill>
                <a:srgbClr val="000000"/>
              </a:solidFill>
              <a:round/>
            </a:ln>
            <a:effectLst/>
          </p:spPr>
          <p:txBody>
            <a:bodyPr lIns="0" tIns="0" rIns="0" bIns="0">
              <a:noAutofit/>
            </a:bodyPr>
            <a:lstStyle/>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Within Visit </a:t>
              </a:r>
              <a:endParaRPr lang="en-US" dirty="0">
                <a:effectLst/>
                <a:latin typeface="Times New Roman" panose="02020603050405020304" pitchFamily="18" charset="0"/>
                <a:ea typeface="SimSun" panose="02010600030101010101" pitchFamily="2" charset="-122"/>
              </a:endParaRPr>
            </a:p>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Duration Path</a:t>
              </a:r>
              <a:endParaRPr lang="en-US" dirty="0">
                <a:effectLst/>
                <a:latin typeface="Times New Roman" panose="02020603050405020304" pitchFamily="18" charset="0"/>
                <a:ea typeface="SimSun" panose="02010600030101010101" pitchFamily="2" charset="-122"/>
              </a:endParaRPr>
            </a:p>
          </p:txBody>
        </p:sp>
        <p:sp>
          <p:nvSpPr>
            <p:cNvPr id="12" name="Speech Bubble: Rectangle 19"/>
            <p:cNvSpPr/>
            <p:nvPr/>
          </p:nvSpPr>
          <p:spPr>
            <a:xfrm>
              <a:off x="2725560" y="1136160"/>
              <a:ext cx="633600" cy="346680"/>
            </a:xfrm>
            <a:prstGeom prst="wedgeRectCallout">
              <a:avLst>
                <a:gd name="adj1" fmla="val -15590"/>
                <a:gd name="adj2" fmla="val 91430"/>
              </a:avLst>
            </a:prstGeom>
            <a:solidFill>
              <a:sysClr val="window" lastClr="FFFFFF"/>
            </a:solidFill>
            <a:ln w="6480">
              <a:solidFill>
                <a:srgbClr val="000000"/>
              </a:solidFill>
              <a:round/>
            </a:ln>
            <a:effectLst/>
          </p:spPr>
          <p:txBody>
            <a:bodyPr lIns="0" tIns="0" rIns="0" bIns="0">
              <a:noAutofit/>
            </a:bodyPr>
            <a:lstStyle/>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After Visit </a:t>
              </a:r>
              <a:endParaRPr lang="en-US" dirty="0">
                <a:effectLst/>
                <a:latin typeface="Times New Roman" panose="02020603050405020304" pitchFamily="18" charset="0"/>
                <a:ea typeface="SimSun" panose="02010600030101010101" pitchFamily="2" charset="-122"/>
              </a:endParaRPr>
            </a:p>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Duration Path</a:t>
              </a:r>
              <a:endParaRPr lang="en-US" dirty="0">
                <a:effectLst/>
                <a:latin typeface="Times New Roman" panose="02020603050405020304" pitchFamily="18" charset="0"/>
                <a:ea typeface="SimSun" panose="02010600030101010101" pitchFamily="2" charset="-122"/>
              </a:endParaRPr>
            </a:p>
          </p:txBody>
        </p:sp>
        <p:sp>
          <p:nvSpPr>
            <p:cNvPr id="13" name="Speech Bubble: Rectangle 20"/>
            <p:cNvSpPr/>
            <p:nvPr/>
          </p:nvSpPr>
          <p:spPr>
            <a:xfrm>
              <a:off x="1329840" y="1824480"/>
              <a:ext cx="633600" cy="345960"/>
            </a:xfrm>
            <a:prstGeom prst="wedgeRectCallout">
              <a:avLst>
                <a:gd name="adj1" fmla="val -39399"/>
                <a:gd name="adj2" fmla="val 98703"/>
              </a:avLst>
            </a:prstGeom>
            <a:solidFill>
              <a:sysClr val="window" lastClr="FFFFFF"/>
            </a:solidFill>
            <a:ln w="6480">
              <a:solidFill>
                <a:srgbClr val="000000"/>
              </a:solidFill>
              <a:round/>
            </a:ln>
            <a:effectLst/>
          </p:spPr>
          <p:txBody>
            <a:bodyPr lIns="0" tIns="0" rIns="0" bIns="0">
              <a:noAutofit/>
            </a:bodyPr>
            <a:lstStyle/>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Before Visit </a:t>
              </a:r>
              <a:endParaRPr lang="en-US" dirty="0">
                <a:effectLst/>
                <a:latin typeface="Times New Roman" panose="02020603050405020304" pitchFamily="18" charset="0"/>
                <a:ea typeface="SimSun" panose="02010600030101010101" pitchFamily="2" charset="-122"/>
              </a:endParaRPr>
            </a:p>
            <a:p>
              <a:pPr marL="0" marR="0" algn="ctr" hangingPunct="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Duration Path</a:t>
              </a:r>
              <a:endParaRPr lang="en-US" dirty="0">
                <a:effectLst/>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40646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94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752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SimSun</vt:lpstr>
      <vt:lpstr>Arial</vt:lpstr>
      <vt:lpstr>Calibri</vt:lpstr>
      <vt:lpstr>Calibri Light</vt:lpstr>
      <vt:lpstr>Symbol</vt:lpstr>
      <vt:lpstr>Times New Roman</vt:lpstr>
      <vt:lpstr>Office Theme</vt:lpstr>
      <vt:lpstr>PowerPoint Presentation</vt:lpstr>
      <vt:lpstr>Data Outline</vt:lpstr>
      <vt:lpstr>Data Construction</vt:lpstr>
      <vt:lpstr>Conditional Probability Model Based on Markov Chain </vt:lpstr>
      <vt:lpstr>Conditional Probability Model Based on Markov Chain </vt:lpstr>
      <vt:lpstr>Path Model</vt:lpstr>
      <vt:lpstr>Path Model</vt:lpstr>
      <vt:lpstr>PowerPoint Presentation</vt:lpstr>
    </vt:vector>
  </TitlesOfParts>
  <Company>College of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Kanak Choudhury</dc:creator>
  <cp:lastModifiedBy>Kanak Choudhury</cp:lastModifiedBy>
  <cp:revision>13</cp:revision>
  <dcterms:created xsi:type="dcterms:W3CDTF">2017-03-20T22:45:57Z</dcterms:created>
  <dcterms:modified xsi:type="dcterms:W3CDTF">2017-03-21T00:52:40Z</dcterms:modified>
</cp:coreProperties>
</file>