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87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2076450"/>
            <a:ext cx="9144000" cy="733425"/>
          </a:xfrm>
        </p:spPr>
        <p:txBody>
          <a:bodyPr>
            <a:normAutofit fontScale="90000"/>
          </a:bodyPr>
          <a:lstStyle/>
          <a:p>
            <a:pPr algn="ct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263232" y="1137375"/>
            <a:ext cx="12726648" cy="584775"/>
          </a:xfrm>
          <a:prstGeom prst="rect">
            <a:avLst/>
          </a:prstGeom>
          <a:noFill/>
        </p:spPr>
        <p:txBody>
          <a:bodyPr wrap="square" lIns="91440" tIns="45720" rIns="91440" bIns="45720" rtlCol="0" anchor="t">
            <a:spAutoFit/>
          </a:bodyPr>
          <a:lstStyle/>
          <a:p>
            <a:pPr algn="ctr"/>
            <a:r>
              <a:rPr lang="en-US" sz="3200" b="1" dirty="0">
                <a:solidFill>
                  <a:schemeClr val="accent1"/>
                </a:solidFill>
                <a:latin typeface="Arial" panose="020B0604020202020204" pitchFamily="34" charset="0"/>
                <a:cs typeface="Arial" panose="020B0604020202020204" pitchFamily="34" charset="0"/>
              </a:rPr>
              <a:t>Secure Data</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IN" sz="2000" b="1" dirty="0">
                <a:solidFill>
                  <a:schemeClr val="accent1">
                    <a:lumMod val="75000"/>
                  </a:schemeClr>
                </a:solidFill>
                <a:latin typeface="Arial" pitchFamily="34" charset="0"/>
                <a:cs typeface="Arial" pitchFamily="34" charset="0"/>
              </a:rPr>
              <a:t>KAUSTUBH k</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IN" sz="2000" b="1" dirty="0">
                <a:solidFill>
                  <a:schemeClr val="accent1">
                    <a:lumMod val="75000"/>
                  </a:schemeClr>
                </a:solidFill>
                <a:latin typeface="Arial"/>
                <a:cs typeface="Arial"/>
              </a:rPr>
              <a:t>KAUSTUBH k</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dgt </a:t>
            </a:r>
          </a:p>
          <a:p>
            <a:endParaRPr lang="en-US" sz="20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DFFC83BD-55AA-6E25-96CC-3F84FEB5FFCC}"/>
              </a:ext>
            </a:extLst>
          </p:cNvPr>
          <p:cNvSpPr txBox="1"/>
          <p:nvPr/>
        </p:nvSpPr>
        <p:spPr>
          <a:xfrm>
            <a:off x="2819400" y="1952625"/>
            <a:ext cx="6029325" cy="646331"/>
          </a:xfrm>
          <a:prstGeom prst="rect">
            <a:avLst/>
          </a:prstGeom>
          <a:noFill/>
        </p:spPr>
        <p:txBody>
          <a:bodyPr wrap="square" rtlCol="0">
            <a:spAutoFit/>
          </a:bodyPr>
          <a:lstStyle/>
          <a:p>
            <a:r>
              <a:rPr lang="en-US" b="1" dirty="0">
                <a:solidFill>
                  <a:schemeClr val="accent1"/>
                </a:solidFill>
                <a:latin typeface="Arial" panose="020B0604020202020204" pitchFamily="34" charset="0"/>
                <a:cs typeface="Arial" panose="020B0604020202020204" pitchFamily="34" charset="0"/>
              </a:rPr>
              <a:t>PROJECT TITLE : </a:t>
            </a:r>
            <a:r>
              <a:rPr lang="en-US" b="0" i="0" dirty="0">
                <a:solidFill>
                  <a:srgbClr val="FFFFFF"/>
                </a:solidFill>
                <a:effectLst/>
                <a:latin typeface="Roboto" panose="02000000000000000000" pitchFamily="2" charset="0"/>
              </a:rPr>
              <a:t> </a:t>
            </a:r>
            <a:r>
              <a:rPr lang="en-US" sz="1800" b="1" dirty="0">
                <a:solidFill>
                  <a:schemeClr val="accent1"/>
                </a:solidFill>
                <a:latin typeface="Arial" panose="020B0604020202020204" pitchFamily="34" charset="0"/>
                <a:cs typeface="Arial" panose="020B0604020202020204" pitchFamily="34" charset="0"/>
              </a:rPr>
              <a:t>Secure Data Hiding in Image Using Steganography</a:t>
            </a:r>
            <a:endParaRPr lang="en-IN" dirty="0"/>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3200" b="1" i="0">
                <a:solidFill>
                  <a:srgbClr val="001D35"/>
                </a:solidFill>
                <a:effectLst/>
                <a:latin typeface="Google Sans"/>
              </a:rPr>
              <a:t>IT </a:t>
            </a:r>
            <a:r>
              <a:rPr lang="en-US" sz="3200" b="1" i="0" dirty="0">
                <a:solidFill>
                  <a:srgbClr val="001D35"/>
                </a:solidFill>
                <a:effectLst/>
                <a:latin typeface="Google Sans"/>
              </a:rPr>
              <a:t>refers to the potential opportunities and career prospects within a specific field, industry, or job, essentially indicating how much room there is for growth and advancement in that area going forward; it helps individuals make informed decisions about their education and career choices based on anticipated future demand and development. </a:t>
            </a:r>
            <a:endParaRPr lang="en-US" sz="32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lnSpc>
                <a:spcPct val="100000"/>
              </a:lnSpc>
            </a:pPr>
            <a:r>
              <a:rPr lang="en-IN" sz="4000" b="0" i="0" dirty="0">
                <a:solidFill>
                  <a:srgbClr val="1F1F1F"/>
                </a:solidFill>
                <a:effectLst/>
                <a:latin typeface="Google Sans"/>
              </a:rPr>
              <a:t>A good problem statement is </a:t>
            </a:r>
            <a:r>
              <a:rPr lang="en-IN" sz="4000" b="0" i="0" dirty="0">
                <a:solidFill>
                  <a:srgbClr val="040C28"/>
                </a:solidFill>
                <a:effectLst/>
                <a:latin typeface="Google Sans"/>
              </a:rPr>
              <a:t>concise, specific and measurable</a:t>
            </a:r>
            <a:r>
              <a:rPr lang="en-IN" sz="4000" b="0" i="0" dirty="0">
                <a:solidFill>
                  <a:srgbClr val="1F1F1F"/>
                </a:solidFill>
                <a:effectLst/>
                <a:latin typeface="Google Sans"/>
              </a:rPr>
              <a:t>. It summarizes the different elements of how and why it's a problem. It focusses on solving this one problem, and there is no confusion as to what the problem is and how it is solved. It is clear how the problem can be solved and how this can be measured.</a:t>
            </a:r>
            <a:endParaRPr lang="en-IN" sz="4000" b="0" i="0" dirty="0">
              <a:solidFill>
                <a:srgbClr val="1F1F1F"/>
              </a:solidFill>
              <a:effectLst/>
              <a:latin typeface="Arial" panose="020B0604020202020204" pitchFamily="34" charset="0"/>
            </a:endParaRPr>
          </a:p>
          <a:p>
            <a:pPr>
              <a:lnSpc>
                <a:spcPct val="100000"/>
              </a:lnSpc>
            </a:pP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Python</a:t>
            </a:r>
          </a:p>
          <a:p>
            <a:r>
              <a:rPr lang="en-IN" dirty="0"/>
              <a:t>Vs code</a:t>
            </a:r>
          </a:p>
          <a:p>
            <a:r>
              <a:rPr lang="en-IN" dirty="0"/>
              <a:t>Cv2</a:t>
            </a:r>
          </a:p>
          <a:p>
            <a:r>
              <a:rPr lang="en-IN" dirty="0"/>
              <a:t>Idle</a:t>
            </a:r>
          </a:p>
          <a:p>
            <a:r>
              <a:rPr lang="en-IN" dirty="0" err="1"/>
              <a:t>Github</a:t>
            </a:r>
            <a:endParaRPr lang="en-IN"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What makes this project stand out from other project(Unique features)</a:t>
            </a:r>
          </a:p>
          <a:p>
            <a:pPr marL="0" indent="0">
              <a:buNone/>
            </a:pPr>
            <a:r>
              <a:rPr lang="en-US" sz="2000" b="0" i="0" dirty="0">
                <a:solidFill>
                  <a:srgbClr val="001D35"/>
                </a:solidFill>
                <a:effectLst/>
                <a:latin typeface="Google Sans"/>
              </a:rPr>
              <a:t>This project stands out due to its innovative use of AI-powered sentiment analysis to provide real-time feedback on customer reviews, allowing for immediate and targeted responses to both positive and negative comments, which is a feature not commonly seen in other similar projects; additionally, its seamless integration with existing CRM systems enables a streamlined workflow for customer service teams, further enhancing its unique value proposition. </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4000" b="0" i="0" dirty="0">
                <a:solidFill>
                  <a:schemeClr val="tx1"/>
                </a:solidFill>
                <a:effectLst/>
                <a:latin typeface="Google Sans"/>
              </a:rPr>
              <a:t>End-user security in cybersecurity is the protection of users and their devices from cyber threats. It includes practices like using strong passwords, installing antivirus software, and using secure networks. </a:t>
            </a:r>
            <a:endParaRPr lang="en-IN" sz="4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endParaRPr lang="en-IN" dirty="0"/>
          </a:p>
        </p:txBody>
      </p:sp>
      <p:pic>
        <p:nvPicPr>
          <p:cNvPr id="5" name="Picture 4" descr="A screenshot of a computer program&#10;&#10;AI-generated content may be incorrect.">
            <a:extLst>
              <a:ext uri="{FF2B5EF4-FFF2-40B4-BE49-F238E27FC236}">
                <a16:creationId xmlns:a16="http://schemas.microsoft.com/office/drawing/2014/main" id="{A017BB71-82AC-906D-A37B-7A53372F529D}"/>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629085" y="1383268"/>
            <a:ext cx="3383041" cy="3446473"/>
          </a:xfrm>
          <a:prstGeom prst="rect">
            <a:avLst/>
          </a:prstGeom>
        </p:spPr>
      </p:pic>
      <p:pic>
        <p:nvPicPr>
          <p:cNvPr id="7" name="Picture 6">
            <a:extLst>
              <a:ext uri="{FF2B5EF4-FFF2-40B4-BE49-F238E27FC236}">
                <a16:creationId xmlns:a16="http://schemas.microsoft.com/office/drawing/2014/main" id="{3EBA160D-7C6E-BCB9-E963-6AE53B03EA73}"/>
              </a:ext>
            </a:extLst>
          </p:cNvPr>
          <p:cNvPicPr>
            <a:picLocks noChangeAspect="1"/>
          </p:cNvPicPr>
          <p:nvPr/>
        </p:nvPicPr>
        <p:blipFill>
          <a:blip r:embed="rId3"/>
          <a:stretch>
            <a:fillRect/>
          </a:stretch>
        </p:blipFill>
        <p:spPr>
          <a:xfrm>
            <a:off x="7875609" y="815618"/>
            <a:ext cx="3284181" cy="3145345"/>
          </a:xfrm>
          <a:prstGeom prst="rect">
            <a:avLst/>
          </a:prstGeom>
        </p:spPr>
      </p:pic>
      <p:pic>
        <p:nvPicPr>
          <p:cNvPr id="9" name="Picture 8">
            <a:extLst>
              <a:ext uri="{FF2B5EF4-FFF2-40B4-BE49-F238E27FC236}">
                <a16:creationId xmlns:a16="http://schemas.microsoft.com/office/drawing/2014/main" id="{6050B16E-72E7-4A68-DAAE-15642AF9146D}"/>
              </a:ext>
            </a:extLst>
          </p:cNvPr>
          <p:cNvPicPr>
            <a:picLocks noChangeAspect="1"/>
          </p:cNvPicPr>
          <p:nvPr/>
        </p:nvPicPr>
        <p:blipFill>
          <a:blip r:embed="rId4"/>
          <a:stretch>
            <a:fillRect/>
          </a:stretch>
        </p:blipFill>
        <p:spPr>
          <a:xfrm>
            <a:off x="4012126" y="4111779"/>
            <a:ext cx="4311426" cy="2581533"/>
          </a:xfrm>
          <a:prstGeom prst="rect">
            <a:avLst/>
          </a:prstGeom>
        </p:spPr>
      </p:pic>
      <p:sp>
        <p:nvSpPr>
          <p:cNvPr id="10" name="TextBox 9">
            <a:extLst>
              <a:ext uri="{FF2B5EF4-FFF2-40B4-BE49-F238E27FC236}">
                <a16:creationId xmlns:a16="http://schemas.microsoft.com/office/drawing/2014/main" id="{CDE29AF8-F248-5415-9BD6-A3B4FFBF336D}"/>
              </a:ext>
            </a:extLst>
          </p:cNvPr>
          <p:cNvSpPr txBox="1"/>
          <p:nvPr/>
        </p:nvSpPr>
        <p:spPr>
          <a:xfrm>
            <a:off x="381000" y="5105400"/>
            <a:ext cx="2905125" cy="369332"/>
          </a:xfrm>
          <a:prstGeom prst="rect">
            <a:avLst/>
          </a:prstGeom>
          <a:noFill/>
        </p:spPr>
        <p:txBody>
          <a:bodyPr wrap="square" rtlCol="0">
            <a:spAutoFit/>
          </a:bodyPr>
          <a:lstStyle/>
          <a:p>
            <a:pPr algn="ctr"/>
            <a:r>
              <a:rPr lang="en-IN" dirty="0"/>
              <a:t>CODE</a:t>
            </a:r>
          </a:p>
        </p:txBody>
      </p:sp>
      <p:sp>
        <p:nvSpPr>
          <p:cNvPr id="11" name="TextBox 10">
            <a:extLst>
              <a:ext uri="{FF2B5EF4-FFF2-40B4-BE49-F238E27FC236}">
                <a16:creationId xmlns:a16="http://schemas.microsoft.com/office/drawing/2014/main" id="{4929390F-0048-B291-047F-036633FD3BBF}"/>
              </a:ext>
            </a:extLst>
          </p:cNvPr>
          <p:cNvSpPr txBox="1"/>
          <p:nvPr/>
        </p:nvSpPr>
        <p:spPr>
          <a:xfrm>
            <a:off x="5248275" y="2914650"/>
            <a:ext cx="1895475" cy="369332"/>
          </a:xfrm>
          <a:prstGeom prst="rect">
            <a:avLst/>
          </a:prstGeom>
          <a:noFill/>
        </p:spPr>
        <p:txBody>
          <a:bodyPr wrap="square" rtlCol="0">
            <a:spAutoFit/>
          </a:bodyPr>
          <a:lstStyle/>
          <a:p>
            <a:pPr algn="ctr"/>
            <a:r>
              <a:rPr lang="en-IN" dirty="0"/>
              <a:t>STEOGO</a:t>
            </a:r>
          </a:p>
        </p:txBody>
      </p:sp>
      <p:sp>
        <p:nvSpPr>
          <p:cNvPr id="13" name="TextBox 12">
            <a:extLst>
              <a:ext uri="{FF2B5EF4-FFF2-40B4-BE49-F238E27FC236}">
                <a16:creationId xmlns:a16="http://schemas.microsoft.com/office/drawing/2014/main" id="{C67FC019-FE13-1B7D-D453-56816A036009}"/>
              </a:ext>
            </a:extLst>
          </p:cNvPr>
          <p:cNvSpPr txBox="1"/>
          <p:nvPr/>
        </p:nvSpPr>
        <p:spPr>
          <a:xfrm>
            <a:off x="8953767" y="4305300"/>
            <a:ext cx="2606073" cy="369332"/>
          </a:xfrm>
          <a:prstGeom prst="rect">
            <a:avLst/>
          </a:prstGeom>
          <a:noFill/>
        </p:spPr>
        <p:txBody>
          <a:bodyPr wrap="square" rtlCol="0">
            <a:spAutoFit/>
          </a:bodyPr>
          <a:lstStyle/>
          <a:p>
            <a:pPr algn="ctr"/>
            <a:r>
              <a:rPr lang="en-IN" dirty="0"/>
              <a:t>OUTPUT </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3200" b="1" i="0" dirty="0">
                <a:solidFill>
                  <a:srgbClr val="001D35"/>
                </a:solidFill>
                <a:effectLst/>
                <a:latin typeface="Google Sans"/>
              </a:rPr>
              <a:t>In a project conclusion, you should summarize the key findings and achievements of your project, restate your initial goals, highlight the significant impacts or implications of your work, and potentially propose future directions or areas for further exploration while avoiding introducing new information not discussed previously.</a:t>
            </a:r>
            <a:endParaRPr lang="en-IN" sz="32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https://github.com/kstb10/myproject-aicet.git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373</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Roboto</vt:lpstr>
      <vt:lpstr>Wingdings 2</vt:lpstr>
      <vt:lpstr>DividendVTI</vt:lpstr>
      <vt:lpstr>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KAUSTUBH K</cp:lastModifiedBy>
  <cp:revision>35</cp:revision>
  <dcterms:created xsi:type="dcterms:W3CDTF">2021-05-26T16:50:10Z</dcterms:created>
  <dcterms:modified xsi:type="dcterms:W3CDTF">2025-02-22T06:32:17Z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