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9" r:id="rId1"/>
  </p:sldMasterIdLst>
  <p:handoutMasterIdLst>
    <p:handoutMasterId r:id="rId26"/>
  </p:handoutMasterIdLst>
  <p:sldIdLst>
    <p:sldId id="256" r:id="rId2"/>
    <p:sldId id="307" r:id="rId3"/>
    <p:sldId id="308" r:id="rId4"/>
    <p:sldId id="309" r:id="rId5"/>
    <p:sldId id="295" r:id="rId6"/>
    <p:sldId id="310" r:id="rId7"/>
    <p:sldId id="311" r:id="rId8"/>
    <p:sldId id="292" r:id="rId9"/>
    <p:sldId id="293" r:id="rId10"/>
    <p:sldId id="294" r:id="rId11"/>
    <p:sldId id="296" r:id="rId12"/>
    <p:sldId id="297" r:id="rId13"/>
    <p:sldId id="298" r:id="rId14"/>
    <p:sldId id="306" r:id="rId15"/>
    <p:sldId id="268" r:id="rId16"/>
    <p:sldId id="262" r:id="rId17"/>
    <p:sldId id="271" r:id="rId18"/>
    <p:sldId id="299" r:id="rId19"/>
    <p:sldId id="300" r:id="rId20"/>
    <p:sldId id="301" r:id="rId21"/>
    <p:sldId id="302" r:id="rId22"/>
    <p:sldId id="305" r:id="rId23"/>
    <p:sldId id="303" r:id="rId24"/>
    <p:sldId id="304" r:id="rId2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31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A57C3F2-8399-4C50-8CF3-C65BA1D9270D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C285AC9-0040-4A1F-B014-13CE4C37B6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29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3E41-E2DE-48B7-AD25-2C05D8372D60}" type="datetime4">
              <a:rPr lang="en-US" smtClean="0"/>
              <a:pPr/>
              <a:t>November 10,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237-00E8-48F5-9A77-8496B8A0E541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0992-D05B-4846-8E6E-CA034CB4F1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237-00E8-48F5-9A77-8496B8A0E541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0992-D05B-4846-8E6E-CA034CB4F1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202C6-8B37-41F0-B3E4-774551D1C22F}" type="datetime4">
              <a:rPr lang="en-US" smtClean="0"/>
              <a:pPr/>
              <a:t>November 10,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8D1B-BB73-41B2-8202-C6678B761557}" type="datetime4">
              <a:rPr lang="en-US" smtClean="0"/>
              <a:pPr/>
              <a:t>November 10,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1E46-B9AD-4605-BA48-F4BA770367EA}" type="datetime4">
              <a:rPr lang="en-US" smtClean="0"/>
              <a:pPr/>
              <a:t>November 10,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4492-1D66-40E5-BF5F-8AE5B76A3760}" type="datetime4">
              <a:rPr lang="en-US" smtClean="0"/>
              <a:pPr/>
              <a:t>November 10,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0655-FBEF-4656-A8A9-E7D9EB4F4DEC}" type="datetime4">
              <a:rPr lang="en-US" smtClean="0"/>
              <a:pPr/>
              <a:t>November 10,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2BA2-D035-44CD-B6C5-345CD46C68A9}" type="datetime4">
              <a:rPr lang="en-US" smtClean="0"/>
              <a:pPr/>
              <a:t>November 10,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544D9-E8EB-4DFC-9BAC-8FC5CFB1A919}" type="datetime4">
              <a:rPr lang="en-US" smtClean="0"/>
              <a:pPr/>
              <a:t>November 10, 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4904-8048-429B-BF77-F17DA8F8287B}" type="datetime4">
              <a:rPr lang="en-US" smtClean="0"/>
              <a:pPr/>
              <a:t>November 10,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441D7B3-F7C5-4013-AC5D-399DD8DB11FA}" type="datetime4">
              <a:rPr lang="en-US" smtClean="0"/>
              <a:pPr/>
              <a:t>November 10,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Graphing Complex survey data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7 topics</a:t>
            </a:r>
          </a:p>
          <a:p>
            <a:r>
              <a:rPr lang="en-US" dirty="0" smtClean="0"/>
              <a:t>Math </a:t>
            </a:r>
            <a:r>
              <a:rPr lang="en-US" dirty="0" smtClean="0"/>
              <a:t>255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89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42900"/>
            <a:ext cx="9144000" cy="615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81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Usual (density) histogram:</a:t>
            </a:r>
          </a:p>
          <a:p>
            <a:pPr lvl="1"/>
            <a:r>
              <a:rPr lang="en-US" sz="2200" dirty="0" smtClean="0"/>
              <a:t>Divide data into equal width bins (b=width)</a:t>
            </a:r>
          </a:p>
          <a:p>
            <a:pPr lvl="1"/>
            <a:r>
              <a:rPr lang="en-US" sz="2200" dirty="0" smtClean="0"/>
              <a:t>Count the number of data points in each bin</a:t>
            </a:r>
          </a:p>
          <a:p>
            <a:pPr lvl="1"/>
            <a:r>
              <a:rPr lang="en-US" sz="2200" dirty="0" smtClean="0"/>
              <a:t>Height = proportion of observations in </a:t>
            </a:r>
            <a:r>
              <a:rPr lang="en-US" sz="2200" dirty="0" smtClean="0"/>
              <a:t>bin/b</a:t>
            </a:r>
          </a:p>
          <a:p>
            <a:pPr lvl="1"/>
            <a:r>
              <a:rPr lang="en-US" sz="2200" dirty="0" smtClean="0"/>
              <a:t>Area of bar = proportion of observations</a:t>
            </a:r>
            <a:endParaRPr lang="en-US" sz="2200" dirty="0" smtClean="0"/>
          </a:p>
          <a:p>
            <a:r>
              <a:rPr lang="en-US" sz="2200" dirty="0" smtClean="0"/>
              <a:t>Weighted (density) histogram</a:t>
            </a:r>
          </a:p>
          <a:p>
            <a:pPr lvl="1"/>
            <a:r>
              <a:rPr lang="en-US" sz="2200" dirty="0" smtClean="0"/>
              <a:t>Height is weighted proportion in each bin:</a:t>
            </a:r>
            <a:endParaRPr lang="en-US" sz="22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777118"/>
              </p:ext>
            </p:extLst>
          </p:nvPr>
        </p:nvGraphicFramePr>
        <p:xfrm>
          <a:off x="1894326" y="4532702"/>
          <a:ext cx="3631845" cy="1656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3" imgW="1572480" imgH="712800" progId="Equation.3">
                  <p:embed/>
                </p:oleObj>
              </mc:Choice>
              <mc:Fallback>
                <p:oleObj name="Equation" r:id="rId3" imgW="1572480" imgH="7128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4326" y="4532702"/>
                        <a:ext cx="3631845" cy="16561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674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Boxplots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Usual boxplot:</a:t>
            </a:r>
          </a:p>
          <a:p>
            <a:pPr lvl="1"/>
            <a:r>
              <a:rPr lang="en-US" sz="2200" dirty="0" smtClean="0"/>
              <a:t>Find 5 number summary (min,Q1,median,Q3,max)</a:t>
            </a:r>
          </a:p>
          <a:p>
            <a:pPr lvl="1"/>
            <a:r>
              <a:rPr lang="en-US" sz="2200" dirty="0" smtClean="0"/>
              <a:t>ID outliers using 1.5 IQR rule</a:t>
            </a:r>
          </a:p>
          <a:p>
            <a:pPr lvl="1"/>
            <a:r>
              <a:rPr lang="en-US" sz="2200" dirty="0" smtClean="0"/>
              <a:t>Plot 5 number summary and outliers</a:t>
            </a:r>
          </a:p>
          <a:p>
            <a:r>
              <a:rPr lang="en-US" sz="2200" dirty="0" smtClean="0"/>
              <a:t>Weighted histogram</a:t>
            </a:r>
          </a:p>
          <a:p>
            <a:pPr lvl="1"/>
            <a:r>
              <a:rPr lang="en-US" sz="2200" dirty="0" smtClean="0"/>
              <a:t>Find Q1, median, Q3 using the weighted empirical cumulative distribution function (</a:t>
            </a:r>
            <a:r>
              <a:rPr lang="en-US" sz="2200" dirty="0" err="1" smtClean="0"/>
              <a:t>ecdf</a:t>
            </a:r>
            <a:r>
              <a:rPr lang="en-US" sz="2200" dirty="0" smtClean="0"/>
              <a:t>):</a:t>
            </a:r>
          </a:p>
          <a:p>
            <a:pPr lvl="1"/>
            <a:endParaRPr lang="en-US" sz="2200" dirty="0"/>
          </a:p>
          <a:p>
            <a:pPr lvl="1"/>
            <a:endParaRPr lang="en-US" sz="2200" dirty="0" smtClean="0"/>
          </a:p>
          <a:p>
            <a:pPr lvl="1"/>
            <a:endParaRPr lang="en-US" sz="2200" dirty="0"/>
          </a:p>
          <a:p>
            <a:pPr lvl="1"/>
            <a:endParaRPr lang="en-US" sz="2200" dirty="0" smtClean="0"/>
          </a:p>
          <a:p>
            <a:pPr lvl="1"/>
            <a:r>
              <a:rPr lang="en-US" sz="2200" dirty="0" smtClean="0"/>
              <a:t>E.g. Q1 is the value “a” where F(a) is about 0.25.</a:t>
            </a:r>
            <a:endParaRPr lang="en-US" sz="22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174636"/>
              </p:ext>
            </p:extLst>
          </p:nvPr>
        </p:nvGraphicFramePr>
        <p:xfrm>
          <a:off x="2060308" y="4421585"/>
          <a:ext cx="4219433" cy="1592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3" imgW="1901520" imgH="712800" progId="Equation.3">
                  <p:embed/>
                </p:oleObj>
              </mc:Choice>
              <mc:Fallback>
                <p:oleObj name="Equation" r:id="rId3" imgW="1901520" imgH="7128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0308" y="4421585"/>
                        <a:ext cx="4219433" cy="15922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403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1822" y="3339570"/>
            <a:ext cx="7706058" cy="215939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</a:t>
            </a:r>
            <a:r>
              <a:rPr lang="en-US" dirty="0" err="1" smtClean="0"/>
              <a:t>quantiles</a:t>
            </a:r>
            <a:r>
              <a:rPr lang="en-US" dirty="0" smtClean="0"/>
              <a:t> for </a:t>
            </a:r>
            <a:r>
              <a:rPr lang="en-US" dirty="0" err="1" smtClean="0"/>
              <a:t>agpps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30718"/>
          </a:xfrm>
        </p:spPr>
        <p:txBody>
          <a:bodyPr/>
          <a:lstStyle/>
          <a:p>
            <a:r>
              <a:rPr lang="en-US" dirty="0" smtClean="0"/>
              <a:t>In the sample, the median is 397,883</a:t>
            </a:r>
          </a:p>
          <a:p>
            <a:r>
              <a:rPr lang="en-US" dirty="0" smtClean="0"/>
              <a:t>The estimated population median is 298,039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43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Survey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4706"/>
            <a:ext cx="8229600" cy="5132294"/>
          </a:xfrm>
        </p:spPr>
        <p:txBody>
          <a:bodyPr/>
          <a:lstStyle/>
          <a:p>
            <a:r>
              <a:rPr lang="en-US" dirty="0" smtClean="0"/>
              <a:t>Sampling design of large population are often very complex</a:t>
            </a:r>
          </a:p>
          <a:p>
            <a:pPr lvl="1"/>
            <a:r>
              <a:rPr lang="en-US" dirty="0" smtClean="0"/>
              <a:t>One or more levels of clustering</a:t>
            </a:r>
          </a:p>
          <a:p>
            <a:pPr lvl="1"/>
            <a:r>
              <a:rPr lang="en-US" dirty="0" smtClean="0"/>
              <a:t>One or more levels of stratification</a:t>
            </a:r>
          </a:p>
          <a:p>
            <a:r>
              <a:rPr lang="en-US" dirty="0" smtClean="0"/>
              <a:t>Many publically available survey datasets contain:</a:t>
            </a:r>
          </a:p>
          <a:p>
            <a:pPr lvl="1"/>
            <a:r>
              <a:rPr lang="en-US" dirty="0" smtClean="0"/>
              <a:t>Weights constructed using design weights + weighting adjustments for non-response (</a:t>
            </a:r>
            <a:r>
              <a:rPr lang="en-US" dirty="0" err="1" smtClean="0"/>
              <a:t>ch.</a:t>
            </a:r>
            <a:r>
              <a:rPr lang="en-US" dirty="0" smtClean="0"/>
              <a:t> 8: raking, weight class, post-</a:t>
            </a:r>
            <a:r>
              <a:rPr lang="en-US" dirty="0" err="1" smtClean="0"/>
              <a:t>strat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Responses </a:t>
            </a:r>
            <a:r>
              <a:rPr lang="en-US" dirty="0"/>
              <a:t>at different levels (PSU=household, SSU=person</a:t>
            </a:r>
            <a:r>
              <a:rPr lang="en-US" dirty="0" smtClean="0"/>
              <a:t>) AND weights for these different levels (HH weight vs. Person weight)</a:t>
            </a:r>
          </a:p>
          <a:p>
            <a:pPr lvl="1"/>
            <a:r>
              <a:rPr lang="en-US" dirty="0" smtClean="0"/>
              <a:t>Weights </a:t>
            </a:r>
            <a:r>
              <a:rPr lang="en-US" i="1" dirty="0" smtClean="0"/>
              <a:t>usually</a:t>
            </a:r>
            <a:r>
              <a:rPr lang="en-US" dirty="0" smtClean="0"/>
              <a:t> represent how many population units (PSU or SSU) that sampled unit represents. </a:t>
            </a:r>
            <a:endParaRPr lang="en-US" dirty="0"/>
          </a:p>
          <a:p>
            <a:pPr lvl="1"/>
            <a:r>
              <a:rPr lang="en-US" dirty="0" smtClean="0"/>
              <a:t>You may also find replicate weights in the dataset that are used to compute SEs (ch.9).</a:t>
            </a:r>
          </a:p>
          <a:p>
            <a:pPr lvl="1"/>
            <a:r>
              <a:rPr lang="en-US" dirty="0" smtClean="0"/>
              <a:t>Read the survey documentation for correct use of weights!</a:t>
            </a:r>
            <a:endParaRPr lang="en-US" dirty="0"/>
          </a:p>
          <a:p>
            <a:pPr marL="27432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1180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7.7: Survey of Youth in Custody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93630" cy="4876800"/>
          </a:xfrm>
        </p:spPr>
        <p:txBody>
          <a:bodyPr/>
          <a:lstStyle/>
          <a:p>
            <a:r>
              <a:rPr lang="en-US" dirty="0" smtClean="0"/>
              <a:t>Sampled juveniles and young adults in long-term, state-operated juvenile institutions</a:t>
            </a:r>
          </a:p>
          <a:p>
            <a:r>
              <a:rPr lang="en-US" dirty="0" smtClean="0"/>
              <a:t>PSU: 206 juvenile facilities</a:t>
            </a:r>
          </a:p>
          <a:p>
            <a:r>
              <a:rPr lang="en-US" dirty="0" smtClean="0"/>
              <a:t>Strata: based on size of </a:t>
            </a:r>
            <a:r>
              <a:rPr lang="en-US" dirty="0" err="1" smtClean="0"/>
              <a:t>psu</a:t>
            </a:r>
            <a:r>
              <a:rPr lang="en-US" dirty="0" smtClean="0"/>
              <a:t> (1=small to 16=large)</a:t>
            </a:r>
          </a:p>
          <a:p>
            <a:pPr lvl="1"/>
            <a:r>
              <a:rPr lang="en-US" dirty="0" smtClean="0"/>
              <a:t>Strata 1-5: PSU selected with probabilities proportional to size of </a:t>
            </a:r>
            <a:r>
              <a:rPr lang="en-US" dirty="0" err="1" smtClean="0"/>
              <a:t>psu</a:t>
            </a:r>
            <a:endParaRPr lang="en-US" dirty="0" smtClean="0"/>
          </a:p>
          <a:p>
            <a:pPr lvl="1"/>
            <a:r>
              <a:rPr lang="en-US" dirty="0" smtClean="0"/>
              <a:t>Strata 6-16: one PSU per strata, take a “census” from each strata</a:t>
            </a:r>
          </a:p>
          <a:p>
            <a:r>
              <a:rPr lang="en-US" dirty="0" smtClean="0"/>
              <a:t>SSU: residents subsampled in each </a:t>
            </a:r>
            <a:r>
              <a:rPr lang="en-US" dirty="0" err="1" smtClean="0"/>
              <a:t>psu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Final Weights: </a:t>
            </a:r>
          </a:p>
          <a:p>
            <a:pPr lvl="1"/>
            <a:r>
              <a:rPr lang="en-US" dirty="0" smtClean="0"/>
              <a:t>Determined by stratum sizes, PSU inclusion probabilities, subsampling fraction</a:t>
            </a:r>
          </a:p>
          <a:p>
            <a:pPr lvl="1"/>
            <a:r>
              <a:rPr lang="en-US" dirty="0" smtClean="0"/>
              <a:t>Also adjusted for nonresponse and </a:t>
            </a:r>
            <a:r>
              <a:rPr lang="en-US" dirty="0" err="1" smtClean="0"/>
              <a:t>poststratification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9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7.7: Survey of Youth in Custody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42900"/>
            <a:ext cx="9144000" cy="615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11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7.7: Survey of Youth in Custody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0146"/>
            <a:ext cx="8229600" cy="2698480"/>
          </a:xfrm>
        </p:spPr>
        <p:txBody>
          <a:bodyPr>
            <a:normAutofit/>
          </a:bodyPr>
          <a:lstStyle/>
          <a:p>
            <a:r>
              <a:rPr lang="en-US" dirty="0" smtClean="0"/>
              <a:t>R survey command:</a:t>
            </a:r>
          </a:p>
          <a:p>
            <a:r>
              <a:rPr lang="en-US" b="1" dirty="0" err="1" smtClean="0">
                <a:latin typeface="Courier New"/>
                <a:cs typeface="Courier New"/>
              </a:rPr>
              <a:t>svyboxplot</a:t>
            </a:r>
            <a:r>
              <a:rPr lang="en-US" b="1" dirty="0" smtClean="0">
                <a:latin typeface="Courier New"/>
                <a:cs typeface="Courier New"/>
              </a:rPr>
              <a:t>(age ~ sex, </a:t>
            </a:r>
            <a:r>
              <a:rPr lang="en-US" b="1" dirty="0" err="1" smtClean="0">
                <a:latin typeface="Courier New"/>
                <a:cs typeface="Courier New"/>
              </a:rPr>
              <a:t>syc.design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</a:p>
          <a:p>
            <a:r>
              <a:rPr lang="en-US" dirty="0"/>
              <a:t>Older males were slightly overrepresented in the sample.</a:t>
            </a: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548" y="3327922"/>
            <a:ext cx="8912711" cy="204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3405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Scatterplots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are age at first offense and current age related?</a:t>
            </a:r>
          </a:p>
          <a:p>
            <a:r>
              <a:rPr lang="en-US" dirty="0" err="1" smtClean="0"/>
              <a:t>Unweighted</a:t>
            </a:r>
            <a:r>
              <a:rPr lang="en-US" dirty="0" smtClean="0"/>
              <a:t> </a:t>
            </a:r>
            <a:r>
              <a:rPr lang="en-US" dirty="0" err="1" smtClean="0"/>
              <a:t>scatterplot</a:t>
            </a:r>
            <a:r>
              <a:rPr lang="en-US" dirty="0" smtClean="0"/>
              <a:t> shows this relationship in the data</a:t>
            </a:r>
          </a:p>
          <a:p>
            <a:r>
              <a:rPr lang="en-US" dirty="0" smtClean="0"/>
              <a:t>Weighted plot will reflect how the relationship will look in the population. </a:t>
            </a:r>
          </a:p>
          <a:p>
            <a:r>
              <a:rPr lang="en-US" dirty="0" smtClean="0"/>
              <a:t>In R: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svyplot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 y ~ x , design)</a:t>
            </a:r>
          </a:p>
          <a:p>
            <a:r>
              <a:rPr lang="en-US" dirty="0" smtClean="0"/>
              <a:t>Default style is a bubble plot where area of the plotting symbol shows total weight of sample at that coordinate. </a:t>
            </a:r>
          </a:p>
          <a:p>
            <a:pPr lvl="1"/>
            <a:r>
              <a:rPr lang="en-US" b="1" dirty="0" smtClean="0"/>
              <a:t>style = “transparent” </a:t>
            </a:r>
            <a:r>
              <a:rPr lang="en-US" dirty="0" smtClean="0"/>
              <a:t>uses shading to denote total weight (darker means more weight)</a:t>
            </a:r>
          </a:p>
          <a:p>
            <a:pPr lvl="1"/>
            <a:r>
              <a:rPr lang="en-US" b="1" dirty="0" smtClean="0"/>
              <a:t>style  = “</a:t>
            </a:r>
            <a:r>
              <a:rPr lang="en-US" b="1" dirty="0" err="1" smtClean="0"/>
              <a:t>grayhex</a:t>
            </a:r>
            <a:r>
              <a:rPr lang="en-US" b="1" dirty="0" smtClean="0"/>
              <a:t>”</a:t>
            </a:r>
            <a:r>
              <a:rPr lang="en-US" dirty="0" smtClean="0"/>
              <a:t> uses hexagonal binning and shading to denote total weight, best choice with large data sets.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286" y="503256"/>
            <a:ext cx="8793592" cy="603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Use survey data to create a visualization that represents the population.</a:t>
            </a:r>
          </a:p>
          <a:p>
            <a:r>
              <a:rPr lang="en-US" dirty="0" smtClean="0"/>
              <a:t>Self-weighting samples: (SRS)</a:t>
            </a:r>
          </a:p>
          <a:p>
            <a:pPr lvl="1"/>
            <a:r>
              <a:rPr lang="en-US" dirty="0" smtClean="0"/>
              <a:t>Just use basic EDA tools: histogram, boxplot, scatterplots, bar graphs</a:t>
            </a:r>
          </a:p>
          <a:p>
            <a:r>
              <a:rPr lang="en-US" dirty="0" smtClean="0"/>
              <a:t>Stratified samples: self-weighting within strata</a:t>
            </a:r>
          </a:p>
          <a:p>
            <a:pPr lvl="1"/>
            <a:r>
              <a:rPr lang="en-US" dirty="0" smtClean="0"/>
              <a:t>Basic EDA within each strata: side-by-side boxplots, lattice histograms/scatterplots, grouped bar graphs</a:t>
            </a:r>
          </a:p>
          <a:p>
            <a:r>
              <a:rPr lang="en-US" dirty="0" smtClean="0"/>
              <a:t>Clustered samples: self-weighting within clusters</a:t>
            </a:r>
          </a:p>
          <a:p>
            <a:pPr lvl="1"/>
            <a:r>
              <a:rPr lang="en-US" dirty="0" smtClean="0"/>
              <a:t>Basic EDA within each cluster: </a:t>
            </a:r>
            <a:r>
              <a:rPr lang="en-US" dirty="0"/>
              <a:t>side-by-side boxplots, lattice histograms/scatterplots, grouped bar graphs</a:t>
            </a:r>
          </a:p>
          <a:p>
            <a:r>
              <a:rPr lang="en-US" dirty="0" smtClean="0"/>
              <a:t>But what if we want to visualize the distribution of a variable for the entire population, not just one strata/cluster?</a:t>
            </a:r>
          </a:p>
          <a:p>
            <a:r>
              <a:rPr lang="en-US" dirty="0" smtClean="0"/>
              <a:t>What if we have a more complex sampling design?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04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346" y="557043"/>
            <a:ext cx="8879653" cy="6091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8822" y="985838"/>
            <a:ext cx="8526387" cy="5841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How are age at first offense and current age related for each sex?</a:t>
            </a:r>
          </a:p>
          <a:p>
            <a:r>
              <a:rPr lang="en-US" dirty="0" err="1" smtClean="0"/>
              <a:t>Coplots</a:t>
            </a:r>
            <a:r>
              <a:rPr lang="en-US" dirty="0" smtClean="0"/>
              <a:t> divide the data into groups according to a third variable, then plots a </a:t>
            </a:r>
            <a:r>
              <a:rPr lang="en-US" dirty="0" err="1" smtClean="0"/>
              <a:t>scatterplot</a:t>
            </a:r>
            <a:r>
              <a:rPr lang="en-US" dirty="0" smtClean="0"/>
              <a:t> for each group.</a:t>
            </a:r>
          </a:p>
          <a:p>
            <a:r>
              <a:rPr lang="en-US" dirty="0" smtClean="0"/>
              <a:t>In R: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svycoplot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 age ~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agefirst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| sex, design)</a:t>
            </a:r>
          </a:p>
          <a:p>
            <a:r>
              <a:rPr lang="en-US" dirty="0" smtClean="0"/>
              <a:t>Default style is a hex binning</a:t>
            </a:r>
          </a:p>
          <a:p>
            <a:r>
              <a:rPr lang="en-US" dirty="0" smtClean="0"/>
              <a:t>Annoying: any hex binning style requires a “</a:t>
            </a:r>
            <a:r>
              <a:rPr lang="en-US" dirty="0" err="1" smtClean="0"/>
              <a:t>hexbin</a:t>
            </a:r>
            <a:r>
              <a:rPr lang="en-US" dirty="0" smtClean="0"/>
              <a:t>” package that is not automatically loaded with the survey package.</a:t>
            </a:r>
          </a:p>
          <a:p>
            <a:r>
              <a:rPr lang="en-US" dirty="0" smtClean="0"/>
              <a:t>If your third variable is quantitative, you can use the </a:t>
            </a:r>
            <a:r>
              <a:rPr lang="en-US" dirty="0" err="1" smtClean="0"/>
              <a:t>equal.count</a:t>
            </a:r>
            <a:r>
              <a:rPr lang="en-US" dirty="0" smtClean="0"/>
              <a:t> command: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svycoplot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(age ~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agefirst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equal.count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psusize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), design)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618" y="1041137"/>
            <a:ext cx="7943739" cy="5449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742" y="933561"/>
            <a:ext cx="8503136" cy="583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Two-stage Cluster sample: API 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the two-stage cluster sample of schools in CA</a:t>
            </a:r>
          </a:p>
          <a:p>
            <a:pPr lvl="1"/>
            <a:r>
              <a:rPr lang="en-US" dirty="0" smtClean="0"/>
              <a:t>Cluster = district</a:t>
            </a:r>
          </a:p>
          <a:p>
            <a:pPr lvl="1"/>
            <a:r>
              <a:rPr lang="en-US" dirty="0" smtClean="0"/>
              <a:t>Elements = schools</a:t>
            </a:r>
          </a:p>
          <a:p>
            <a:pPr lvl="1"/>
            <a:r>
              <a:rPr lang="en-US" dirty="0" smtClean="0"/>
              <a:t>Unequal cluster and sample sizes</a:t>
            </a:r>
          </a:p>
          <a:p>
            <a:pPr lvl="1"/>
            <a:endParaRPr lang="en-US" dirty="0"/>
          </a:p>
          <a:p>
            <a:r>
              <a:rPr lang="en-US" dirty="0" smtClean="0"/>
              <a:t>Goal: understand API scores in 2000 (api00)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57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66" y="1028700"/>
            <a:ext cx="8963334" cy="5912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399"/>
            <a:ext cx="8229600" cy="1201271"/>
          </a:xfrm>
        </p:spPr>
        <p:txBody>
          <a:bodyPr>
            <a:noAutofit/>
          </a:bodyPr>
          <a:lstStyle/>
          <a:p>
            <a:r>
              <a:rPr lang="en-US" sz="3200" dirty="0" smtClean="0"/>
              <a:t>API scores within districts: </a:t>
            </a:r>
            <a:br>
              <a:rPr lang="en-US" sz="3200" dirty="0" smtClean="0"/>
            </a:br>
            <a:r>
              <a:rPr lang="en-US" sz="2800" dirty="0" smtClean="0">
                <a:solidFill>
                  <a:schemeClr val="tx1"/>
                </a:solidFill>
              </a:rPr>
              <a:t>represents variation in API00 within/between all schools in the population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05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67435"/>
            <a:ext cx="8229600" cy="4809565"/>
          </a:xfrm>
        </p:spPr>
        <p:txBody>
          <a:bodyPr/>
          <a:lstStyle/>
          <a:p>
            <a:r>
              <a:rPr lang="en-US" dirty="0" smtClean="0"/>
              <a:t>What if we want a boxplot that represents API00 scores </a:t>
            </a:r>
            <a:r>
              <a:rPr lang="en-US" dirty="0" smtClean="0"/>
              <a:t>for all schools in CA, not just the schools in our sample?</a:t>
            </a:r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 smtClean="0"/>
              <a:t>the usual survey design </a:t>
            </a:r>
            <a:r>
              <a:rPr lang="en-US" dirty="0" smtClean="0"/>
              <a:t>object</a:t>
            </a:r>
          </a:p>
          <a:p>
            <a:r>
              <a:rPr lang="en-US" dirty="0" smtClean="0"/>
              <a:t>Then use </a:t>
            </a:r>
            <a:r>
              <a:rPr lang="en-US" dirty="0" err="1" smtClean="0"/>
              <a:t>svyboxplot</a:t>
            </a:r>
            <a:r>
              <a:rPr lang="en-US" dirty="0" smtClean="0"/>
              <a:t>:</a:t>
            </a:r>
            <a:endParaRPr lang="en-US" dirty="0" smtClean="0"/>
          </a:p>
          <a:p>
            <a:r>
              <a:rPr lang="en-US" b="1" dirty="0" err="1" smtClean="0">
                <a:latin typeface="Courier New"/>
                <a:cs typeface="Courier New"/>
              </a:rPr>
              <a:t>svyhist</a:t>
            </a:r>
            <a:r>
              <a:rPr lang="en-US" b="1" dirty="0" smtClean="0">
                <a:latin typeface="Courier New"/>
                <a:cs typeface="Courier New"/>
              </a:rPr>
              <a:t>(~y, </a:t>
            </a:r>
            <a:r>
              <a:rPr lang="en-US" b="1" dirty="0" err="1" smtClean="0">
                <a:latin typeface="Courier New"/>
                <a:cs typeface="Courier New"/>
              </a:rPr>
              <a:t>my.design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err="1" smtClean="0">
                <a:latin typeface="Courier New"/>
                <a:cs typeface="Courier New"/>
              </a:rPr>
              <a:t>svyboxplot</a:t>
            </a:r>
            <a:r>
              <a:rPr lang="en-US" b="1" dirty="0" smtClean="0">
                <a:latin typeface="Courier New"/>
                <a:cs typeface="Courier New"/>
              </a:rPr>
              <a:t>(</a:t>
            </a:r>
            <a:r>
              <a:rPr lang="en-US" b="1" dirty="0" err="1" smtClean="0">
                <a:latin typeface="Courier New"/>
                <a:cs typeface="Courier New"/>
              </a:rPr>
              <a:t>y~grouping</a:t>
            </a:r>
            <a:r>
              <a:rPr lang="en-US" b="1" dirty="0" smtClean="0">
                <a:latin typeface="Courier New"/>
                <a:cs typeface="Courier New"/>
              </a:rPr>
              <a:t>, </a:t>
            </a:r>
            <a:r>
              <a:rPr lang="en-US" b="1" dirty="0" err="1" smtClean="0">
                <a:latin typeface="Courier New"/>
                <a:cs typeface="Courier New"/>
              </a:rPr>
              <a:t>my.design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API scores in all of CA:</a:t>
            </a:r>
            <a:endParaRPr lang="en-US" sz="3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90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86571"/>
            <a:ext cx="7895238" cy="5371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API scores in all of CA:</a:t>
            </a:r>
            <a:br>
              <a:rPr lang="en-US" sz="3600" dirty="0" smtClean="0"/>
            </a:br>
            <a:r>
              <a:rPr lang="en-US" sz="3100" dirty="0" smtClean="0">
                <a:solidFill>
                  <a:schemeClr val="tx1"/>
                </a:solidFill>
              </a:rPr>
              <a:t>why does the unweighted data misrepresent API00 scores across CA?</a:t>
            </a:r>
            <a:endParaRPr lang="en-US" sz="3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01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95" y="1410381"/>
            <a:ext cx="7580952" cy="54476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2954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In the sample: schools with high score overrepresented (many schools with high scores but low sampling weights)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46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Agpps</a:t>
            </a:r>
            <a:r>
              <a:rPr lang="en-US" dirty="0" smtClean="0"/>
              <a:t>: PPS </a:t>
            </a:r>
            <a:r>
              <a:rPr lang="en-US" dirty="0" err="1" smtClean="0"/>
              <a:t>ag</a:t>
            </a:r>
            <a:r>
              <a:rPr lang="en-US" dirty="0" smtClean="0"/>
              <a:t> survey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 smtClean="0"/>
              <a:t>15 Counties selected with probability proportional to acres87.</a:t>
            </a:r>
          </a:p>
          <a:p>
            <a:r>
              <a:rPr lang="en-US" sz="2200" dirty="0" smtClean="0"/>
              <a:t>Goal: estimate average acres92</a:t>
            </a:r>
          </a:p>
          <a:p>
            <a:pPr lvl="1"/>
            <a:r>
              <a:rPr lang="en-US" sz="2200" dirty="0" smtClean="0"/>
              <a:t>Sample mean is 614,764</a:t>
            </a:r>
          </a:p>
          <a:p>
            <a:pPr lvl="1"/>
            <a:r>
              <a:rPr lang="en-US" sz="2200" dirty="0" smtClean="0"/>
              <a:t>HT estimate is </a:t>
            </a:r>
            <a:r>
              <a:rPr lang="en-US" sz="2200" dirty="0" smtClean="0"/>
              <a:t>342,552</a:t>
            </a:r>
            <a:endParaRPr lang="en-US" sz="2200" dirty="0" smtClean="0"/>
          </a:p>
          <a:p>
            <a:pPr lvl="1"/>
            <a:r>
              <a:rPr lang="en-US" sz="2200" dirty="0" smtClean="0"/>
              <a:t>Population mean is </a:t>
            </a:r>
            <a:r>
              <a:rPr lang="en-US" sz="2200" dirty="0" smtClean="0"/>
              <a:t>306,677</a:t>
            </a:r>
            <a:endParaRPr lang="en-US" sz="2200" dirty="0" smtClean="0"/>
          </a:p>
          <a:p>
            <a:r>
              <a:rPr lang="en-US" sz="2200" dirty="0" smtClean="0"/>
              <a:t>Graphically:</a:t>
            </a:r>
          </a:p>
          <a:p>
            <a:pPr lvl="1"/>
            <a:r>
              <a:rPr lang="en-US" sz="2200" dirty="0" smtClean="0"/>
              <a:t>(</a:t>
            </a:r>
            <a:r>
              <a:rPr lang="en-US" sz="2200" dirty="0" err="1" smtClean="0"/>
              <a:t>unweighted</a:t>
            </a:r>
            <a:r>
              <a:rPr lang="en-US" sz="2200" dirty="0" smtClean="0"/>
              <a:t>) sample of 15 counties is adequate for EDA for the sample, looking for outliers</a:t>
            </a:r>
          </a:p>
          <a:p>
            <a:pPr lvl="1"/>
            <a:r>
              <a:rPr lang="en-US" sz="2200" dirty="0" smtClean="0"/>
              <a:t>(</a:t>
            </a:r>
            <a:r>
              <a:rPr lang="en-US" sz="2200" dirty="0" err="1" smtClean="0"/>
              <a:t>unweighted</a:t>
            </a:r>
            <a:r>
              <a:rPr lang="en-US" sz="2200" dirty="0" smtClean="0"/>
              <a:t>) sample will not reflect the population distribution of acres92</a:t>
            </a:r>
          </a:p>
          <a:p>
            <a:pPr lvl="1"/>
            <a:r>
              <a:rPr lang="en-US" sz="2200" dirty="0" smtClean="0"/>
              <a:t>Solution: use the sampling weights when graphing </a:t>
            </a:r>
          </a:p>
        </p:txBody>
      </p:sp>
    </p:spTree>
    <p:extLst>
      <p:ext uri="{BB962C8B-B14F-4D97-AF65-F5344CB8AC3E}">
        <p14:creationId xmlns:p14="http://schemas.microsoft.com/office/powerpoint/2010/main" val="392138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42900"/>
            <a:ext cx="9144000" cy="615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55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545</TotalTime>
  <Words>885</Words>
  <Application>Microsoft Office PowerPoint</Application>
  <PresentationFormat>On-screen Show (4:3)</PresentationFormat>
  <Paragraphs>104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Courier New</vt:lpstr>
      <vt:lpstr>Clarity</vt:lpstr>
      <vt:lpstr>Equation</vt:lpstr>
      <vt:lpstr>Graphing Complex survey data</vt:lpstr>
      <vt:lpstr>Goal</vt:lpstr>
      <vt:lpstr>Two-stage Cluster sample: API scores</vt:lpstr>
      <vt:lpstr>API scores within districts:  represents variation in API00 within/between all schools in the population</vt:lpstr>
      <vt:lpstr>API scores in all of CA:</vt:lpstr>
      <vt:lpstr>API scores in all of CA: why does the unweighted data misrepresent API00 scores across CA?</vt:lpstr>
      <vt:lpstr>In the sample: schools with high score overrepresented (many schools with high scores but low sampling weights)</vt:lpstr>
      <vt:lpstr>Agpps: PPS ag survey data</vt:lpstr>
      <vt:lpstr>PowerPoint Presentation</vt:lpstr>
      <vt:lpstr>PowerPoint Presentation</vt:lpstr>
      <vt:lpstr>Weighted Histograms</vt:lpstr>
      <vt:lpstr>Weighted Boxplots</vt:lpstr>
      <vt:lpstr>Weighted quantiles for agpps</vt:lpstr>
      <vt:lpstr>Complex Survey Data</vt:lpstr>
      <vt:lpstr>Example 7.7: Survey of Youth in Custody</vt:lpstr>
      <vt:lpstr>Example 7.7: Survey of Youth in Custody</vt:lpstr>
      <vt:lpstr>Example 7.7: Survey of Youth in Custody</vt:lpstr>
      <vt:lpstr>Scatterplots</vt:lpstr>
      <vt:lpstr>PowerPoint Presentation</vt:lpstr>
      <vt:lpstr>PowerPoint Presentation</vt:lpstr>
      <vt:lpstr>PowerPoint Presentation</vt:lpstr>
      <vt:lpstr>coplots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St Clair</dc:creator>
  <cp:lastModifiedBy>Katie St. Clair</cp:lastModifiedBy>
  <cp:revision>86</cp:revision>
  <dcterms:created xsi:type="dcterms:W3CDTF">2011-05-17T01:18:24Z</dcterms:created>
  <dcterms:modified xsi:type="dcterms:W3CDTF">2015-11-10T21:41:02Z</dcterms:modified>
</cp:coreProperties>
</file>