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03" r:id="rId1"/>
  </p:sldMasterIdLst>
  <p:handoutMasterIdLst>
    <p:handoutMasterId r:id="rId39"/>
  </p:handoutMasterIdLst>
  <p:sldIdLst>
    <p:sldId id="256" r:id="rId2"/>
    <p:sldId id="276" r:id="rId3"/>
    <p:sldId id="280" r:id="rId4"/>
    <p:sldId id="278" r:id="rId5"/>
    <p:sldId id="283" r:id="rId6"/>
    <p:sldId id="288" r:id="rId7"/>
    <p:sldId id="287" r:id="rId8"/>
    <p:sldId id="289" r:id="rId9"/>
    <p:sldId id="308" r:id="rId10"/>
    <p:sldId id="309" r:id="rId11"/>
    <p:sldId id="290" r:id="rId12"/>
    <p:sldId id="291" r:id="rId13"/>
    <p:sldId id="277" r:id="rId14"/>
    <p:sldId id="286" r:id="rId15"/>
    <p:sldId id="292" r:id="rId16"/>
    <p:sldId id="293" r:id="rId17"/>
    <p:sldId id="294" r:id="rId18"/>
    <p:sldId id="296" r:id="rId19"/>
    <p:sldId id="295" r:id="rId20"/>
    <p:sldId id="285" r:id="rId21"/>
    <p:sldId id="297" r:id="rId22"/>
    <p:sldId id="298" r:id="rId23"/>
    <p:sldId id="299" r:id="rId24"/>
    <p:sldId id="259" r:id="rId25"/>
    <p:sldId id="300" r:id="rId26"/>
    <p:sldId id="301" r:id="rId27"/>
    <p:sldId id="303" r:id="rId28"/>
    <p:sldId id="310" r:id="rId29"/>
    <p:sldId id="302" r:id="rId30"/>
    <p:sldId id="265" r:id="rId31"/>
    <p:sldId id="304" r:id="rId32"/>
    <p:sldId id="305" r:id="rId33"/>
    <p:sldId id="306" r:id="rId34"/>
    <p:sldId id="263" r:id="rId35"/>
    <p:sldId id="307" r:id="rId36"/>
    <p:sldId id="264" r:id="rId37"/>
    <p:sldId id="266" r:id="rId3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91" autoAdjust="0"/>
  </p:normalViewPr>
  <p:slideViewPr>
    <p:cSldViewPr snapToGrid="0" snapToObjects="1">
      <p:cViewPr varScale="1">
        <p:scale>
          <a:sx n="58" d="100"/>
          <a:sy n="58" d="100"/>
        </p:scale>
        <p:origin x="87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255866-E537-44D2-A39C-730FD43FE7E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B57AED-9795-4A68-8EB3-45BCFA69C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2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ACDB3CC-F982-40F9-8DD6-BCC9AFBF44BD}" type="datetime1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F73DEB9-7D12-9747-974D-4EFD1A15B1EB}" type="datetimeFigureOut">
              <a:rPr lang="en-US" smtClean="0"/>
              <a:pPr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A0ABE41-37FA-A445-8BF1-EA467D701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programs-surveys/a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programs-surveys/acs/data/pum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programs-surveys/acs/data/pum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census.gov/programs-surveys/acs/tech_docs/pums/accuracy/2009AccuracyPUMS.pdf?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topics</a:t>
            </a:r>
          </a:p>
          <a:p>
            <a:r>
              <a:rPr lang="en-US" dirty="0"/>
              <a:t>Math 255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8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1027664"/>
            <a:ext cx="7777779" cy="801136"/>
          </a:xfrm>
        </p:spPr>
        <p:txBody>
          <a:bodyPr>
            <a:normAutofit/>
          </a:bodyPr>
          <a:lstStyle/>
          <a:p>
            <a:r>
              <a:rPr lang="en-US" sz="3200" dirty="0"/>
              <a:t>Jackknife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</a:t>
            </a:r>
            <a:r>
              <a:rPr lang="en-US" dirty="0" err="1"/>
              <a:t>jth</a:t>
            </a:r>
            <a:r>
              <a:rPr lang="en-US" dirty="0"/>
              <a:t> PSU removal: element-level JK weights: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 stratified sample, this is done separately for each stratum</a:t>
            </a:r>
          </a:p>
          <a:p>
            <a:pPr lvl="1"/>
            <a:r>
              <a:rPr lang="en-US" dirty="0"/>
              <a:t>In NE, we have n=103 counties sampled</a:t>
            </a:r>
          </a:p>
          <a:p>
            <a:pPr lvl="1"/>
            <a:r>
              <a:rPr lang="en-US" dirty="0"/>
              <a:t>The JK weight adjustment to the sampling weights in NE is about 103/102=1.0098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34321"/>
              </p:ext>
            </p:extLst>
          </p:nvPr>
        </p:nvGraphicFramePr>
        <p:xfrm>
          <a:off x="1808162" y="2536336"/>
          <a:ext cx="47640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3" imgW="2615878" imgH="609600" progId="Equation.3">
                  <p:embed/>
                </p:oleObj>
              </mc:Choice>
              <mc:Fallback>
                <p:oleObj name="Equation" r:id="rId3" imgW="2615878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2" y="2536336"/>
                        <a:ext cx="476408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1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Jackknife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78"/>
            <a:ext cx="6777317" cy="4701091"/>
          </a:xfrm>
        </p:spPr>
        <p:txBody>
          <a:bodyPr>
            <a:normAutofit/>
          </a:bodyPr>
          <a:lstStyle/>
          <a:p>
            <a:r>
              <a:rPr lang="en-US" sz="2000" dirty="0"/>
              <a:t>The first weight adjustments are for the NE stratum: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489" y="2468936"/>
            <a:ext cx="6550013" cy="279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Jackknife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78"/>
            <a:ext cx="6777317" cy="4701091"/>
          </a:xfrm>
        </p:spPr>
        <p:txBody>
          <a:bodyPr>
            <a:normAutofit/>
          </a:bodyPr>
          <a:lstStyle/>
          <a:p>
            <a:r>
              <a:rPr lang="en-US" sz="2000" dirty="0"/>
              <a:t>Replicate weight construction: Multiply sampling weights by the jackknife weight adjustments: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Then use replicate weights to construct an estimate: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is done a total of n=300 times for this data set.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740" y="2395651"/>
            <a:ext cx="7408494" cy="127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024" y="4948517"/>
            <a:ext cx="7315210" cy="73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04970" y="4326217"/>
          <a:ext cx="1835972" cy="48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5" imgW="1028493" imgH="266769" progId="Equation.3">
                  <p:embed/>
                </p:oleObj>
              </mc:Choice>
              <mc:Fallback>
                <p:oleObj name="Equation" r:id="rId5" imgW="1028493" imgH="26676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70" y="4326217"/>
                        <a:ext cx="1835972" cy="488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58607" cy="4077148"/>
          </a:xfrm>
        </p:spPr>
        <p:txBody>
          <a:bodyPr>
            <a:normAutofit fontScale="92500"/>
          </a:bodyPr>
          <a:lstStyle/>
          <a:p>
            <a:r>
              <a:rPr lang="en-US" dirty="0"/>
              <a:t>Treats sample as the population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Estimate the parameter of interest,</a:t>
            </a:r>
            <a:r>
              <a:rPr lang="el-GR" dirty="0"/>
              <a:t> θ</a:t>
            </a:r>
            <a:r>
              <a:rPr lang="en-US" dirty="0"/>
              <a:t>, the usual way. </a:t>
            </a:r>
          </a:p>
          <a:p>
            <a:pPr lvl="1"/>
            <a:r>
              <a:rPr lang="en-US" dirty="0" err="1"/>
              <a:t>Resampling</a:t>
            </a:r>
            <a:r>
              <a:rPr lang="en-US" dirty="0"/>
              <a:t>: Randomly sample PSUs with replacement.</a:t>
            </a:r>
          </a:p>
          <a:p>
            <a:pPr lvl="1"/>
            <a:r>
              <a:rPr lang="en-US" dirty="0"/>
              <a:t>Compute the parameter estimate for each resample. </a:t>
            </a:r>
          </a:p>
          <a:p>
            <a:pPr lvl="1"/>
            <a:r>
              <a:rPr lang="en-US" dirty="0"/>
              <a:t>Repeat this R times (R needs to be big!)</a:t>
            </a:r>
          </a:p>
          <a:p>
            <a:pPr lvl="1"/>
            <a:r>
              <a:rPr lang="en-US" dirty="0"/>
              <a:t>Histogram of </a:t>
            </a:r>
            <a:r>
              <a:rPr lang="en-US" dirty="0" err="1"/>
              <a:t>resampled</a:t>
            </a:r>
            <a:r>
              <a:rPr lang="en-US" dirty="0"/>
              <a:t> estimates mimics shape and variability of the sampling distribution of the estimate.</a:t>
            </a:r>
          </a:p>
        </p:txBody>
      </p:sp>
    </p:spTree>
    <p:extLst>
      <p:ext uri="{BB962C8B-B14F-4D97-AF65-F5344CB8AC3E}">
        <p14:creationId xmlns:p14="http://schemas.microsoft.com/office/powerpoint/2010/main" val="31445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1027664"/>
            <a:ext cx="7777779" cy="801136"/>
          </a:xfrm>
        </p:spPr>
        <p:txBody>
          <a:bodyPr>
            <a:normAutofit/>
          </a:bodyPr>
          <a:lstStyle/>
          <a:p>
            <a:r>
              <a:rPr lang="en-US" sz="3200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/>
          <a:lstStyle/>
          <a:p>
            <a:r>
              <a:rPr lang="en-US" dirty="0"/>
              <a:t>Mechanics for the </a:t>
            </a:r>
            <a:r>
              <a:rPr lang="en-US" b="1" dirty="0">
                <a:solidFill>
                  <a:srgbClr val="FF0000"/>
                </a:solidFill>
              </a:rPr>
              <a:t>rescaling bootstrap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Take a SRS of n-1 PSUs with replacement</a:t>
            </a:r>
          </a:p>
          <a:p>
            <a:pPr lvl="1"/>
            <a:r>
              <a:rPr lang="en-US" dirty="0" err="1"/>
              <a:t>Recompute</a:t>
            </a:r>
            <a:r>
              <a:rPr lang="en-US" dirty="0"/>
              <a:t> weights for each resample 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each resample, use new weights to estimate the parameter of interest, </a:t>
            </a:r>
            <a:r>
              <a:rPr lang="el-GR" dirty="0"/>
              <a:t>θ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bootstrap variance is estimated as</a:t>
            </a: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530350" y="3092450"/>
          <a:ext cx="58054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3" imgW="3186896" imgH="393539" progId="Equation.3">
                  <p:embed/>
                </p:oleObj>
              </mc:Choice>
              <mc:Fallback>
                <p:oleObj name="Equation" r:id="rId3" imgW="3186896" imgH="393539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092450"/>
                        <a:ext cx="580548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508375" y="4522788"/>
          <a:ext cx="14144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5" imgW="621902" imgH="241269" progId="Equation.3">
                  <p:embed/>
                </p:oleObj>
              </mc:Choice>
              <mc:Fallback>
                <p:oleObj name="Equation" r:id="rId5" imgW="621902" imgH="241269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4522788"/>
                        <a:ext cx="1414463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395538" y="5375275"/>
          <a:ext cx="3895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7" imgW="1714156" imgH="393539" progId="Equation.3">
                  <p:embed/>
                </p:oleObj>
              </mc:Choice>
              <mc:Fallback>
                <p:oleObj name="Equation" r:id="rId7" imgW="1714156" imgH="393539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375275"/>
                        <a:ext cx="3895725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1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80"/>
            <a:ext cx="6777317" cy="2011678"/>
          </a:xfrm>
        </p:spPr>
        <p:txBody>
          <a:bodyPr>
            <a:normAutofit/>
          </a:bodyPr>
          <a:lstStyle/>
          <a:p>
            <a:r>
              <a:rPr lang="en-US" dirty="0"/>
              <a:t>First fit sampling design, then update to a replicated design.</a:t>
            </a:r>
          </a:p>
          <a:p>
            <a:r>
              <a:rPr lang="en-US" dirty="0"/>
              <a:t>Here R=1000 </a:t>
            </a:r>
            <a:r>
              <a:rPr lang="en-US" dirty="0" err="1"/>
              <a:t>resamples</a:t>
            </a:r>
            <a:r>
              <a:rPr lang="en-US" dirty="0"/>
              <a:t> (replicates) are taken 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8" y="3942678"/>
            <a:ext cx="8144664" cy="112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80"/>
            <a:ext cx="6777317" cy="1721222"/>
          </a:xfrm>
        </p:spPr>
        <p:txBody>
          <a:bodyPr>
            <a:normAutofit/>
          </a:bodyPr>
          <a:lstStyle/>
          <a:p>
            <a:r>
              <a:rPr lang="en-US" dirty="0"/>
              <a:t>Unlike the jackknife, bootstrap SEs will not be mathematically equivalent to the formula SE for mean:</a:t>
            </a:r>
          </a:p>
          <a:p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746" y="3238052"/>
            <a:ext cx="4888322" cy="15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42" y="1027666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80"/>
            <a:ext cx="2958353" cy="4550482"/>
          </a:xfrm>
        </p:spPr>
        <p:txBody>
          <a:bodyPr>
            <a:normAutofit/>
          </a:bodyPr>
          <a:lstStyle/>
          <a:p>
            <a:r>
              <a:rPr lang="en-US" dirty="0"/>
              <a:t>Ratio SE will also be different. </a:t>
            </a:r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845" y="866720"/>
            <a:ext cx="4842296" cy="563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in 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5D7E63-9A6B-4C03-A160-3DBF71E76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899" y="1862780"/>
            <a:ext cx="8210631" cy="44087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78"/>
            <a:ext cx="6777317" cy="4701091"/>
          </a:xfrm>
        </p:spPr>
        <p:txBody>
          <a:bodyPr>
            <a:normAutofit/>
          </a:bodyPr>
          <a:lstStyle/>
          <a:p>
            <a:r>
              <a:rPr lang="en-US" sz="2000" dirty="0"/>
              <a:t>R gives the bootstrap weight adjustments </a:t>
            </a:r>
          </a:p>
          <a:p>
            <a:r>
              <a:rPr lang="en-US" sz="2000" dirty="0"/>
              <a:t>In the first (column) resample: </a:t>
            </a:r>
          </a:p>
          <a:p>
            <a:pPr lvl="1"/>
            <a:r>
              <a:rPr lang="en-US" sz="1800" dirty="0"/>
              <a:t>Unit 1: (103/102)x 1</a:t>
            </a:r>
          </a:p>
          <a:p>
            <a:pPr lvl="1"/>
            <a:r>
              <a:rPr lang="en-US" sz="1800" dirty="0"/>
              <a:t>Unit 2: (103/102)x 0</a:t>
            </a:r>
          </a:p>
          <a:p>
            <a:pPr lvl="1"/>
            <a:r>
              <a:rPr lang="en-US" sz="1800" dirty="0"/>
              <a:t>Unit 5: (103/102)x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492" y="3622470"/>
            <a:ext cx="5919008" cy="2735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general methods of variance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0664"/>
            <a:ext cx="6777317" cy="4235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Linearization</a:t>
            </a:r>
          </a:p>
          <a:p>
            <a:pPr lvl="1"/>
            <a:r>
              <a:rPr lang="en-US" dirty="0"/>
              <a:t>Approximate the statistic using a 1</a:t>
            </a:r>
            <a:r>
              <a:rPr lang="en-US" baseline="30000" dirty="0"/>
              <a:t>st</a:t>
            </a:r>
            <a:r>
              <a:rPr lang="en-US" dirty="0"/>
              <a:t> order Taylor’s series expansion (linear function)</a:t>
            </a:r>
          </a:p>
          <a:p>
            <a:pPr lvl="1"/>
            <a:r>
              <a:rPr lang="en-US" dirty="0"/>
              <a:t>Get a formula for SE</a:t>
            </a:r>
          </a:p>
          <a:p>
            <a:r>
              <a:rPr lang="en-US" dirty="0"/>
              <a:t>Replication methods</a:t>
            </a:r>
          </a:p>
          <a:p>
            <a:pPr lvl="1"/>
            <a:r>
              <a:rPr lang="en-US" dirty="0"/>
              <a:t>Replication weights created to generate replicated estimates that mimic the actual variance of the estimate</a:t>
            </a:r>
          </a:p>
          <a:p>
            <a:pPr lvl="1"/>
            <a:r>
              <a:rPr lang="en-US" dirty="0"/>
              <a:t>Often created with replacement so they overestimate SEs. </a:t>
            </a:r>
          </a:p>
          <a:p>
            <a:pPr lvl="1"/>
            <a:r>
              <a:rPr lang="en-US"/>
              <a:t>Computationally intensive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1027664"/>
            <a:ext cx="7777779" cy="801136"/>
          </a:xfrm>
        </p:spPr>
        <p:txBody>
          <a:bodyPr>
            <a:normAutofit/>
          </a:bodyPr>
          <a:lstStyle/>
          <a:p>
            <a:r>
              <a:rPr lang="en-US" sz="3200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All-purpose method that is ok(</a:t>
            </a:r>
            <a:r>
              <a:rPr lang="en-US" dirty="0" err="1"/>
              <a:t>ish</a:t>
            </a:r>
            <a:r>
              <a:rPr lang="en-US" dirty="0"/>
              <a:t>) for quantiles</a:t>
            </a:r>
          </a:p>
          <a:p>
            <a:pPr lvl="1"/>
            <a:r>
              <a:rPr lang="en-US" dirty="0"/>
              <a:t>CIs can be produced from bootstrapped samples . (They mimic both the shape and variability of the sampling distribution.)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 (# of </a:t>
            </a:r>
            <a:r>
              <a:rPr lang="en-US" dirty="0" err="1"/>
              <a:t>resamples</a:t>
            </a:r>
            <a:r>
              <a:rPr lang="en-US" dirty="0"/>
              <a:t>) needs to be big to get an accurate estimate of SE</a:t>
            </a:r>
          </a:p>
          <a:p>
            <a:pPr lvl="1"/>
            <a:r>
              <a:rPr lang="en-US" dirty="0"/>
              <a:t>Doesn’t produce the same SE value each time the algorithm is run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Replication methods can give you SEs for estimators whose (true) SE are hard to derive analytically (formulaically) </a:t>
            </a:r>
          </a:p>
          <a:p>
            <a:r>
              <a:rPr lang="en-US" dirty="0"/>
              <a:t>Need to know design features (stratification, clustering) to get these SEs in R.</a:t>
            </a:r>
          </a:p>
          <a:p>
            <a:r>
              <a:rPr lang="en-US" dirty="0"/>
              <a:t>But, for large scale surveys, replicate weights are sometimes given as part of the data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American Community Survey (ACS)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survey covering entire U.S.</a:t>
            </a:r>
          </a:p>
          <a:p>
            <a:r>
              <a:rPr lang="en-US" dirty="0"/>
              <a:t>Conducted by Census Bureau</a:t>
            </a:r>
          </a:p>
          <a:p>
            <a:r>
              <a:rPr lang="en-US" dirty="0"/>
              <a:t>Gives communities and governments information about their populations.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6C403-9A03-4255-88EC-87908903524E}"/>
              </a:ext>
            </a:extLst>
          </p:cNvPr>
          <p:cNvSpPr/>
          <p:nvPr/>
        </p:nvSpPr>
        <p:spPr>
          <a:xfrm>
            <a:off x="1185521" y="5854221"/>
            <a:ext cx="6882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https://www.census.gov/programs-surveys/acs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2009 PUMS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PUMS = Public Use </a:t>
            </a:r>
            <a:r>
              <a:rPr lang="en-US" dirty="0" err="1"/>
              <a:t>Microdata</a:t>
            </a:r>
            <a:r>
              <a:rPr lang="en-US" dirty="0"/>
              <a:t> Sample</a:t>
            </a:r>
          </a:p>
          <a:p>
            <a:r>
              <a:rPr lang="en-US" dirty="0"/>
              <a:t>Contains actual responses from the ACS</a:t>
            </a:r>
          </a:p>
          <a:p>
            <a:pPr lvl="1"/>
            <a:r>
              <a:rPr lang="en-US" dirty="0"/>
              <a:t>Some responses are adjusted for confidentiality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The 2009 PUMS was designed to sample one percent of the housing units in the United States.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48F94-0558-4838-A36E-CC21DA5D6359}"/>
              </a:ext>
            </a:extLst>
          </p:cNvPr>
          <p:cNvSpPr/>
          <p:nvPr/>
        </p:nvSpPr>
        <p:spPr>
          <a:xfrm>
            <a:off x="778476" y="6071457"/>
            <a:ext cx="7475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https://www.census.gov/programs-surveys/acs/data/pums.html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2009 PUMS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PUMS is well documented:</a:t>
            </a:r>
          </a:p>
          <a:p>
            <a:pPr lvl="1"/>
            <a:r>
              <a:rPr lang="en-US" dirty="0"/>
              <a:t>Describes sampling weights</a:t>
            </a:r>
          </a:p>
          <a:p>
            <a:pPr lvl="1"/>
            <a:r>
              <a:rPr lang="en-US" dirty="0"/>
              <a:t>Describes replicate weights and SE calculation</a:t>
            </a:r>
          </a:p>
          <a:p>
            <a:r>
              <a:rPr lang="en-US" dirty="0"/>
              <a:t>http://www.census.gov/content/dam/Census/library/publications/2009/acs/ACSPUMS.pdf</a:t>
            </a:r>
          </a:p>
        </p:txBody>
      </p:sp>
    </p:spTree>
    <p:extLst>
      <p:ext uri="{BB962C8B-B14F-4D97-AF65-F5344CB8AC3E}">
        <p14:creationId xmlns:p14="http://schemas.microsoft.com/office/powerpoint/2010/main" val="248430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75727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sampling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6422"/>
            <a:ext cx="6777317" cy="4086207"/>
          </a:xfrm>
        </p:spPr>
        <p:txBody>
          <a:bodyPr>
            <a:normAutofit/>
          </a:bodyPr>
          <a:lstStyle/>
          <a:p>
            <a:r>
              <a:rPr lang="en-US" dirty="0"/>
              <a:t>Data is give at the household and person level.</a:t>
            </a:r>
          </a:p>
          <a:p>
            <a:pPr lvl="1"/>
            <a:r>
              <a:rPr lang="en-US" dirty="0"/>
              <a:t>http://math.carleton.edu/kstclair/data/ss09pmn.csv</a:t>
            </a:r>
          </a:p>
          <a:p>
            <a:r>
              <a:rPr lang="en-US" dirty="0"/>
              <a:t>Using the person-level weights allows us to estimate the population size of MN in 2009: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677" y="4532219"/>
            <a:ext cx="7590963" cy="11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430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5060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2724"/>
            <a:ext cx="6777317" cy="4129905"/>
          </a:xfrm>
        </p:spPr>
        <p:txBody>
          <a:bodyPr>
            <a:normAutofit/>
          </a:bodyPr>
          <a:lstStyle/>
          <a:p>
            <a:r>
              <a:rPr lang="en-US" dirty="0"/>
              <a:t>Documentation: </a:t>
            </a:r>
          </a:p>
          <a:p>
            <a:pPr lvl="1"/>
            <a:r>
              <a:rPr lang="en-US" dirty="0"/>
              <a:t>Use HT type estimates for total, mean, or population sizes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74254"/>
              </p:ext>
            </p:extLst>
          </p:nvPr>
        </p:nvGraphicFramePr>
        <p:xfrm>
          <a:off x="817090" y="3018235"/>
          <a:ext cx="7418604" cy="17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3" imgW="3007800" imgH="694800" progId="Equation.3">
                  <p:embed/>
                </p:oleObj>
              </mc:Choice>
              <mc:Fallback>
                <p:oleObj name="Equation" r:id="rId3" imgW="3007800" imgH="694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090" y="3018235"/>
                        <a:ext cx="7418604" cy="1791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303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E98812-C247-4306-A43F-926F27E0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9" y="1151937"/>
            <a:ext cx="8858395" cy="47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65299D-E632-4187-818A-C0A74952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7" y="1260389"/>
            <a:ext cx="9200104" cy="49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2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5060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2724"/>
            <a:ext cx="7189946" cy="4129905"/>
          </a:xfrm>
        </p:spPr>
        <p:txBody>
          <a:bodyPr>
            <a:normAutofit/>
          </a:bodyPr>
          <a:lstStyle/>
          <a:p>
            <a:r>
              <a:rPr lang="en-US" dirty="0"/>
              <a:t>Estimate average age of all people in MN is 37.24 years. (unweighted average is 39.98)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03278"/>
              </p:ext>
            </p:extLst>
          </p:nvPr>
        </p:nvGraphicFramePr>
        <p:xfrm>
          <a:off x="1603268" y="2505119"/>
          <a:ext cx="5454650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2212560" imgH="694800" progId="Equation.3">
                  <p:embed/>
                </p:oleObj>
              </mc:Choice>
              <mc:Fallback>
                <p:oleObj name="Equation" r:id="rId3" imgW="2212560" imgH="694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268" y="2505119"/>
                        <a:ext cx="5454650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45" y="4349556"/>
            <a:ext cx="5307373" cy="17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39588"/>
            <a:ext cx="7024744" cy="1143000"/>
          </a:xfrm>
        </p:spPr>
        <p:txBody>
          <a:bodyPr/>
          <a:lstStyle/>
          <a:p>
            <a:r>
              <a:rPr lang="en-US" dirty="0"/>
              <a:t>Random Group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82588"/>
            <a:ext cx="7239896" cy="3950041"/>
          </a:xfrm>
        </p:spPr>
        <p:txBody>
          <a:bodyPr/>
          <a:lstStyle/>
          <a:p>
            <a:r>
              <a:rPr lang="en-US" dirty="0"/>
              <a:t>Survey design is replicated (repeated) independently R times. </a:t>
            </a:r>
          </a:p>
          <a:p>
            <a:r>
              <a:rPr lang="en-US" dirty="0"/>
              <a:t>Parameter of interest, </a:t>
            </a:r>
            <a:r>
              <a:rPr lang="el-GR" dirty="0"/>
              <a:t>θ</a:t>
            </a:r>
            <a:r>
              <a:rPr lang="en-US" dirty="0"/>
              <a:t>, is estimated R times:</a:t>
            </a:r>
          </a:p>
          <a:p>
            <a:endParaRPr lang="en-US" dirty="0"/>
          </a:p>
          <a:p>
            <a:r>
              <a:rPr lang="en-US" dirty="0"/>
              <a:t>An estimator of </a:t>
            </a:r>
            <a:r>
              <a:rPr lang="el-GR" dirty="0"/>
              <a:t>θ</a:t>
            </a:r>
            <a:r>
              <a:rPr lang="en-US" dirty="0"/>
              <a:t> is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estimated variance is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485900" y="5330185"/>
          <a:ext cx="4876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3" imgW="2145726" imgH="431570" progId="Equation.3">
                  <p:embed/>
                </p:oleObj>
              </mc:Choice>
              <mc:Fallback>
                <p:oleObj name="Equation" r:id="rId3" imgW="2145726" imgH="43157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330185"/>
                        <a:ext cx="48768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538519" y="3111216"/>
          <a:ext cx="1270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Equation" r:id="rId5" imgW="558555" imgH="241269" progId="Equation.3">
                  <p:embed/>
                </p:oleObj>
              </mc:Choice>
              <mc:Fallback>
                <p:oleObj name="Equation" r:id="rId5" imgW="558555" imgH="241269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19" y="3111216"/>
                        <a:ext cx="12700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209925" y="3890198"/>
          <a:ext cx="1598593" cy="92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6" name="Equation" r:id="rId7" imgW="761724" imgH="431570" progId="Equation.3">
                  <p:embed/>
                </p:oleObj>
              </mc:Choice>
              <mc:Fallback>
                <p:oleObj name="Equation" r:id="rId7" imgW="761724" imgH="43157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890198"/>
                        <a:ext cx="1598593" cy="926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8770"/>
            <a:ext cx="7024744" cy="762377"/>
          </a:xfrm>
        </p:spPr>
        <p:txBody>
          <a:bodyPr>
            <a:normAutofit/>
          </a:bodyPr>
          <a:lstStyle/>
          <a:p>
            <a:r>
              <a:rPr lang="en-US" sz="3200" dirty="0"/>
              <a:t>Domain: PUM Area (PUMA) 2100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67" y="1790041"/>
            <a:ext cx="5847310" cy="43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3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5060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2724"/>
            <a:ext cx="7189946" cy="4129905"/>
          </a:xfrm>
        </p:spPr>
        <p:txBody>
          <a:bodyPr>
            <a:normAutofit/>
          </a:bodyPr>
          <a:lstStyle/>
          <a:p>
            <a:r>
              <a:rPr lang="en-US" dirty="0"/>
              <a:t>Estimate average age in PUMA 2100: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613559"/>
              </p:ext>
            </p:extLst>
          </p:nvPr>
        </p:nvGraphicFramePr>
        <p:xfrm>
          <a:off x="1320800" y="2673350"/>
          <a:ext cx="5916613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3" imgW="2400120" imgH="888840" progId="Equation.3">
                  <p:embed/>
                </p:oleObj>
              </mc:Choice>
              <mc:Fallback>
                <p:oleObj name="Equation" r:id="rId3" imgW="2400120" imgH="8888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673350"/>
                        <a:ext cx="5916613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506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5060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2724"/>
            <a:ext cx="7189946" cy="4129905"/>
          </a:xfrm>
        </p:spPr>
        <p:txBody>
          <a:bodyPr>
            <a:normAutofit/>
          </a:bodyPr>
          <a:lstStyle/>
          <a:p>
            <a:r>
              <a:rPr lang="en-US" dirty="0"/>
              <a:t>Estimate average age in PUMA 2100 is 37.72 years.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67" y="2959627"/>
            <a:ext cx="6464255" cy="287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0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2009 PUMS: replicate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methods are provided for estimating the standard errors of PUMS estimates: replicate weights and design factors. </a:t>
            </a:r>
          </a:p>
          <a:p>
            <a:r>
              <a:rPr lang="en-US" dirty="0"/>
              <a:t>The ACS employs the </a:t>
            </a:r>
            <a:r>
              <a:rPr lang="en-US" b="1" dirty="0"/>
              <a:t>Successive Differences Replication (SDR) </a:t>
            </a:r>
            <a:r>
              <a:rPr lang="en-US" dirty="0"/>
              <a:t>method (</a:t>
            </a:r>
            <a:r>
              <a:rPr lang="en-US" dirty="0" err="1"/>
              <a:t>Wolter</a:t>
            </a:r>
            <a:r>
              <a:rPr lang="en-US" dirty="0"/>
              <a:t>, 1984; Fay &amp; Train, 1995; </a:t>
            </a:r>
            <a:r>
              <a:rPr lang="en-US" dirty="0" err="1"/>
              <a:t>Judkins</a:t>
            </a:r>
            <a:r>
              <a:rPr lang="en-US" dirty="0"/>
              <a:t>, 1990) to produce variance estimates. </a:t>
            </a:r>
          </a:p>
          <a:p>
            <a:r>
              <a:rPr lang="en-US" dirty="0">
                <a:hlinkClick r:id="rId2"/>
              </a:rPr>
              <a:t>https://www2.census.gov/programs-surveys/acs/tech_docs/pums/accuracy/2009AccuracyPUMS.pdf?#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509526" cy="689017"/>
          </a:xfrm>
        </p:spPr>
        <p:txBody>
          <a:bodyPr>
            <a:normAutofit fontScale="90000"/>
          </a:bodyPr>
          <a:lstStyle/>
          <a:p>
            <a:r>
              <a:rPr lang="en-US" dirty="0"/>
              <a:t>2009 PUMS: replicate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16682"/>
            <a:ext cx="6777317" cy="4115948"/>
          </a:xfrm>
        </p:spPr>
        <p:txBody>
          <a:bodyPr>
            <a:normAutofit/>
          </a:bodyPr>
          <a:lstStyle/>
          <a:p>
            <a:r>
              <a:rPr lang="en-US" dirty="0"/>
              <a:t>Documentation: </a:t>
            </a:r>
          </a:p>
          <a:p>
            <a:pPr lvl="1"/>
            <a:r>
              <a:rPr lang="en-US" sz="2400" dirty="0"/>
              <a:t>Let      be the population parameter</a:t>
            </a:r>
          </a:p>
          <a:p>
            <a:pPr lvl="1"/>
            <a:r>
              <a:rPr lang="en-US" sz="2400" dirty="0"/>
              <a:t>Let      be the estimate based on the sampling weights</a:t>
            </a:r>
          </a:p>
          <a:p>
            <a:pPr lvl="1"/>
            <a:r>
              <a:rPr lang="en-US" sz="2400" dirty="0"/>
              <a:t>Let       be the estimate based on the </a:t>
            </a:r>
            <a:r>
              <a:rPr lang="en-US" sz="2400" dirty="0" err="1"/>
              <a:t>rth</a:t>
            </a:r>
            <a:r>
              <a:rPr lang="en-US" sz="2400" dirty="0"/>
              <a:t> replicate weight</a:t>
            </a:r>
          </a:p>
          <a:p>
            <a:pPr lvl="1"/>
            <a:r>
              <a:rPr lang="en-US" sz="2400" dirty="0"/>
              <a:t>The SDR standard error of the estimate 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38130"/>
              </p:ext>
            </p:extLst>
          </p:nvPr>
        </p:nvGraphicFramePr>
        <p:xfrm>
          <a:off x="2336259" y="4853668"/>
          <a:ext cx="3771883" cy="97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" name="Equation" r:id="rId3" imgW="1654560" imgH="420480" progId="Equation.3">
                  <p:embed/>
                </p:oleObj>
              </mc:Choice>
              <mc:Fallback>
                <p:oleObj name="Equation" r:id="rId3" imgW="1654560" imgH="42048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259" y="4853668"/>
                        <a:ext cx="3771883" cy="97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961331"/>
              </p:ext>
            </p:extLst>
          </p:nvPr>
        </p:nvGraphicFramePr>
        <p:xfrm>
          <a:off x="2336259" y="2553791"/>
          <a:ext cx="2889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" name="Equation" r:id="rId5" imgW="118800" imgH="200880" progId="Equation.3">
                  <p:embed/>
                </p:oleObj>
              </mc:Choice>
              <mc:Fallback>
                <p:oleObj name="Equation" r:id="rId5" imgW="118800" imgH="20088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259" y="2553791"/>
                        <a:ext cx="2889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11300"/>
              </p:ext>
            </p:extLst>
          </p:nvPr>
        </p:nvGraphicFramePr>
        <p:xfrm>
          <a:off x="2380119" y="3384988"/>
          <a:ext cx="3746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7" imgW="155160" imgH="228240" progId="Equation.3">
                  <p:embed/>
                </p:oleObj>
              </mc:Choice>
              <mc:Fallback>
                <p:oleObj name="Equation" r:id="rId7" imgW="155160" imgH="22824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119" y="3384988"/>
                        <a:ext cx="3746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55643"/>
              </p:ext>
            </p:extLst>
          </p:nvPr>
        </p:nvGraphicFramePr>
        <p:xfrm>
          <a:off x="2342037" y="2164523"/>
          <a:ext cx="288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9" imgW="118800" imgH="164520" progId="Equation.3">
                  <p:embed/>
                </p:oleObj>
              </mc:Choice>
              <mc:Fallback>
                <p:oleObj name="Equation" r:id="rId9" imgW="118800" imgH="16452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037" y="2164523"/>
                        <a:ext cx="2889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96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2009 PUMS: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0664"/>
            <a:ext cx="6777317" cy="3661965"/>
          </a:xfrm>
        </p:spPr>
        <p:txBody>
          <a:bodyPr/>
          <a:lstStyle/>
          <a:p>
            <a:r>
              <a:rPr lang="en-US" dirty="0"/>
              <a:t>Find the replicate weights at the end of the PUMS data set: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115335"/>
            <a:ext cx="7848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7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8783"/>
          </a:xfrm>
        </p:spPr>
        <p:txBody>
          <a:bodyPr>
            <a:noAutofit/>
          </a:bodyPr>
          <a:lstStyle/>
          <a:p>
            <a:r>
              <a:rPr lang="en-US" sz="3600" dirty="0"/>
              <a:t>2009 PUMS: SE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70429"/>
              </p:ext>
            </p:extLst>
          </p:nvPr>
        </p:nvGraphicFramePr>
        <p:xfrm>
          <a:off x="3109913" y="2236987"/>
          <a:ext cx="2324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868320" imgH="228240" progId="Equation.3">
                  <p:embed/>
                </p:oleObj>
              </mc:Choice>
              <mc:Fallback>
                <p:oleObj name="Equation" r:id="rId3" imgW="868320" imgH="2282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2236987"/>
                        <a:ext cx="23241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1856248"/>
            <a:ext cx="6777317" cy="3976381"/>
          </a:xfrm>
        </p:spPr>
        <p:txBody>
          <a:bodyPr/>
          <a:lstStyle/>
          <a:p>
            <a:r>
              <a:rPr lang="en-US" dirty="0"/>
              <a:t>First replicated mean estimate is 37.27156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679" y="2909426"/>
            <a:ext cx="5445575" cy="36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3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0874"/>
            <a:ext cx="7024744" cy="5660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2009 PUMS: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6956"/>
            <a:ext cx="7310616" cy="3472985"/>
          </a:xfrm>
        </p:spPr>
        <p:txBody>
          <a:bodyPr>
            <a:normAutofit/>
          </a:bodyPr>
          <a:lstStyle/>
          <a:p>
            <a:r>
              <a:rPr lang="en-US" dirty="0">
                <a:cs typeface="Courier"/>
              </a:rPr>
              <a:t>The average age in MN is estimated to be 37.24 years (SE=0.02918). </a:t>
            </a: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The average age in PUMA 2100 is estimated to be 37.72 (SE=0.1921).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2" y="2514599"/>
            <a:ext cx="8075704" cy="1239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2" y="4849941"/>
            <a:ext cx="8275768" cy="11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Jackknife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323652"/>
                <a:ext cx="6777317" cy="38942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Extends random group method</a:t>
                </a:r>
              </a:p>
              <a:p>
                <a:r>
                  <a:rPr lang="en-US" dirty="0"/>
                  <a:t>Delete-1 jackknife (done in each stratum)</a:t>
                </a:r>
              </a:p>
              <a:p>
                <a:pPr lvl="1"/>
                <a:r>
                  <a:rPr lang="en-US" dirty="0"/>
                  <a:t>Estimate the parameter of interest,</a:t>
                </a:r>
                <a:r>
                  <a:rPr lang="el-GR" dirty="0"/>
                  <a:t> θ</a:t>
                </a:r>
                <a:r>
                  <a:rPr lang="en-US" dirty="0"/>
                  <a:t>, the usual way, denoted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Replication: Delete 1 PSU at a time, creating R=n replicates.</a:t>
                </a:r>
              </a:p>
              <a:p>
                <a:pPr lvl="1"/>
                <a:r>
                  <a:rPr lang="en-US" dirty="0"/>
                  <a:t>Jackknife variance can give same SE as the “usual” SE for known designs</a:t>
                </a:r>
              </a:p>
              <a:p>
                <a:r>
                  <a:rPr lang="en-US" dirty="0"/>
                  <a:t>R can compute jackknife variance but design needs to be specified.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323652"/>
                <a:ext cx="6777317" cy="3894268"/>
              </a:xfrm>
              <a:blipFill>
                <a:blip r:embed="rId2"/>
                <a:stretch>
                  <a:fillRect t="-2191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1027664"/>
            <a:ext cx="7777779" cy="801136"/>
          </a:xfrm>
        </p:spPr>
        <p:txBody>
          <a:bodyPr>
            <a:normAutofit/>
          </a:bodyPr>
          <a:lstStyle/>
          <a:p>
            <a:r>
              <a:rPr lang="en-US" sz="3200" dirty="0"/>
              <a:t>Jackknife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/>
          <a:lstStyle/>
          <a:p>
            <a:r>
              <a:rPr lang="en-US" dirty="0"/>
              <a:t>Some of the mechanics:</a:t>
            </a:r>
          </a:p>
          <a:p>
            <a:pPr lvl="1"/>
            <a:r>
              <a:rPr lang="en-US" dirty="0"/>
              <a:t>When deleting PSU j, </a:t>
            </a:r>
            <a:r>
              <a:rPr lang="en-US" dirty="0" err="1"/>
              <a:t>recompute</a:t>
            </a:r>
            <a:r>
              <a:rPr lang="en-US" dirty="0"/>
              <a:t> weights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deleting PSU j, use replicate weights to estimate the parameter of interest, </a:t>
            </a:r>
            <a:r>
              <a:rPr lang="el-GR" dirty="0"/>
              <a:t>θ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jackknife variance is estimated as </a:t>
            </a: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2244725" y="2524125"/>
          <a:ext cx="47640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3" imgW="2615878" imgH="609600" progId="Equation.3">
                  <p:embed/>
                </p:oleObj>
              </mc:Choice>
              <mc:Fallback>
                <p:oleObj name="Equation" r:id="rId3" imgW="2615878" imgH="609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524125"/>
                        <a:ext cx="476408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436938" y="4090988"/>
          <a:ext cx="15589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5" imgW="685662" imgH="266769" progId="Equation.3">
                  <p:embed/>
                </p:oleObj>
              </mc:Choice>
              <mc:Fallback>
                <p:oleObj name="Equation" r:id="rId5" imgW="685662" imgH="266769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4090988"/>
                        <a:ext cx="15589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503488" y="5116513"/>
          <a:ext cx="406876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7" imgW="1790218" imgH="393539" progId="Equation.3">
                  <p:embed/>
                </p:oleObj>
              </mc:Choice>
              <mc:Fallback>
                <p:oleObj name="Equation" r:id="rId7" imgW="1790218" imgH="393539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116513"/>
                        <a:ext cx="4068762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1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Jackknife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78"/>
            <a:ext cx="7334183" cy="4701091"/>
          </a:xfrm>
        </p:spPr>
        <p:txBody>
          <a:bodyPr>
            <a:normAutofit/>
          </a:bodyPr>
          <a:lstStyle/>
          <a:p>
            <a:r>
              <a:rPr lang="en-US" sz="2800" dirty="0" err="1"/>
              <a:t>Agstat</a:t>
            </a:r>
            <a:r>
              <a:rPr lang="en-US" sz="2800" dirty="0"/>
              <a:t> data (n=300, H=4 region strata)</a:t>
            </a:r>
          </a:p>
          <a:p>
            <a:r>
              <a:rPr lang="en-US" sz="2800" dirty="0"/>
              <a:t>First fit sampling design, then update to a replicated design.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4C83DD-3FCC-4ABB-A469-5244FCC1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" y="3327828"/>
            <a:ext cx="8053388" cy="2207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Jackknife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6678"/>
            <a:ext cx="7346395" cy="4701091"/>
          </a:xfrm>
        </p:spPr>
        <p:txBody>
          <a:bodyPr>
            <a:normAutofit/>
          </a:bodyPr>
          <a:lstStyle/>
          <a:p>
            <a:r>
              <a:rPr lang="en-US" dirty="0"/>
              <a:t>Use replicate design to estimate parameters.</a:t>
            </a:r>
          </a:p>
          <a:p>
            <a:r>
              <a:rPr lang="en-US" dirty="0"/>
              <a:t>Estimating average number of acres in 1992.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SE (formula from </a:t>
            </a:r>
            <a:r>
              <a:rPr lang="en-US" dirty="0" err="1"/>
              <a:t>ch</a:t>
            </a:r>
            <a:r>
              <a:rPr lang="en-US" dirty="0"/>
              <a:t>. 3) and jackknife are equivalent for estimating a mean. 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737" y="2614281"/>
            <a:ext cx="5129885" cy="169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9014"/>
          </a:xfrm>
        </p:spPr>
        <p:txBody>
          <a:bodyPr>
            <a:normAutofit fontScale="90000"/>
          </a:bodyPr>
          <a:lstStyle/>
          <a:p>
            <a:r>
              <a:rPr lang="en-US" dirty="0"/>
              <a:t>Jackknife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378" y="1656678"/>
            <a:ext cx="7742633" cy="4701091"/>
          </a:xfrm>
        </p:spPr>
        <p:txBody>
          <a:bodyPr>
            <a:normAutofit/>
          </a:bodyPr>
          <a:lstStyle/>
          <a:p>
            <a:r>
              <a:rPr lang="en-US" sz="2000" dirty="0"/>
              <a:t>Estimating ratio of 1992 total acreage to 1987 total acreage.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Standard SE (formula from </a:t>
            </a:r>
            <a:r>
              <a:rPr lang="en-US" sz="2000" dirty="0" err="1"/>
              <a:t>ch</a:t>
            </a:r>
            <a:r>
              <a:rPr lang="en-US" sz="2000" dirty="0"/>
              <a:t>. 3) and jackknife are not equivalent for estimating nonlinear functions like a ratio.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5469" y="2303778"/>
            <a:ext cx="4836901" cy="337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26" y="612490"/>
            <a:ext cx="7024744" cy="1143000"/>
          </a:xfrm>
        </p:spPr>
        <p:txBody>
          <a:bodyPr/>
          <a:lstStyle/>
          <a:p>
            <a:r>
              <a:rPr lang="en-US" dirty="0"/>
              <a:t>Why use jackknife 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7" y="1929338"/>
            <a:ext cx="7850659" cy="3903292"/>
          </a:xfrm>
        </p:spPr>
        <p:txBody>
          <a:bodyPr>
            <a:normAutofit/>
          </a:bodyPr>
          <a:lstStyle/>
          <a:p>
            <a:r>
              <a:rPr lang="en-US" dirty="0"/>
              <a:t>Pro: To simplify SE calculations</a:t>
            </a:r>
          </a:p>
          <a:p>
            <a:pPr lvl="1"/>
            <a:r>
              <a:rPr lang="en-US" dirty="0"/>
              <a:t>You can include jackknife weights, along with sampling weights, in your dataset</a:t>
            </a:r>
          </a:p>
          <a:p>
            <a:pPr lvl="1"/>
            <a:r>
              <a:rPr lang="en-US" dirty="0"/>
              <a:t>Users of your data only need to know basic weighted estimation formulas (HT) and the jackknife SE formula. </a:t>
            </a:r>
          </a:p>
          <a:p>
            <a:pPr lvl="1"/>
            <a:r>
              <a:rPr lang="en-US" dirty="0"/>
              <a:t>E.g. these are values can be computed in spreadsheet software like Excel. </a:t>
            </a:r>
          </a:p>
          <a:p>
            <a:r>
              <a:rPr lang="en-US" dirty="0"/>
              <a:t>Con: jackknife replication size is large (n)</a:t>
            </a:r>
          </a:p>
        </p:txBody>
      </p:sp>
    </p:spTree>
    <p:extLst>
      <p:ext uri="{BB962C8B-B14F-4D97-AF65-F5344CB8AC3E}">
        <p14:creationId xmlns:p14="http://schemas.microsoft.com/office/powerpoint/2010/main" val="296711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3280</TotalTime>
  <Words>1234</Words>
  <Application>Microsoft Office PowerPoint</Application>
  <PresentationFormat>On-screen Show (4:3)</PresentationFormat>
  <Paragraphs>198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 Math</vt:lpstr>
      <vt:lpstr>Century Gothic</vt:lpstr>
      <vt:lpstr>Wingdings 2</vt:lpstr>
      <vt:lpstr>Austin</vt:lpstr>
      <vt:lpstr>Equation</vt:lpstr>
      <vt:lpstr>Variance estimation </vt:lpstr>
      <vt:lpstr>Some general methods of variance estimation</vt:lpstr>
      <vt:lpstr>Random Group Method</vt:lpstr>
      <vt:lpstr>Jackknife</vt:lpstr>
      <vt:lpstr>Jackknife</vt:lpstr>
      <vt:lpstr>Jackknife in R</vt:lpstr>
      <vt:lpstr>Jackknife in R</vt:lpstr>
      <vt:lpstr>Jackknife in R</vt:lpstr>
      <vt:lpstr>Why use jackknife SE?</vt:lpstr>
      <vt:lpstr>Jackknife weights</vt:lpstr>
      <vt:lpstr>Jackknife in R</vt:lpstr>
      <vt:lpstr>Jackknife in R</vt:lpstr>
      <vt:lpstr>Bootstrap</vt:lpstr>
      <vt:lpstr>Bootstrap</vt:lpstr>
      <vt:lpstr>Bootstrap in R</vt:lpstr>
      <vt:lpstr>Bootstrap in R</vt:lpstr>
      <vt:lpstr>Bootstrap in R</vt:lpstr>
      <vt:lpstr>Bootstrap in R</vt:lpstr>
      <vt:lpstr>Bootstrap in R</vt:lpstr>
      <vt:lpstr>Bootstrap</vt:lpstr>
      <vt:lpstr>Summary</vt:lpstr>
      <vt:lpstr>American Community Survey (ACS)</vt:lpstr>
      <vt:lpstr>2009 PUMS</vt:lpstr>
      <vt:lpstr>2009 PUMS</vt:lpstr>
      <vt:lpstr>2009 PUMS: sampling weights</vt:lpstr>
      <vt:lpstr>2009 PUMS: estimation</vt:lpstr>
      <vt:lpstr>PowerPoint Presentation</vt:lpstr>
      <vt:lpstr>PowerPoint Presentation</vt:lpstr>
      <vt:lpstr>2009 PUMS: estimation</vt:lpstr>
      <vt:lpstr>Domain: PUM Area (PUMA) 2100</vt:lpstr>
      <vt:lpstr>2009 PUMS: estimation</vt:lpstr>
      <vt:lpstr>2009 PUMS: estimation</vt:lpstr>
      <vt:lpstr>2009 PUMS: replicate weights</vt:lpstr>
      <vt:lpstr>2009 PUMS: replicate weights</vt:lpstr>
      <vt:lpstr>2009 PUMS: SE</vt:lpstr>
      <vt:lpstr>2009 PUMS: SE</vt:lpstr>
      <vt:lpstr>2009 PUMS: 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St Clair</dc:creator>
  <cp:lastModifiedBy>Katie St. Clair</cp:lastModifiedBy>
  <cp:revision>188</cp:revision>
  <cp:lastPrinted>2015-11-13T13:49:49Z</cp:lastPrinted>
  <dcterms:created xsi:type="dcterms:W3CDTF">2011-05-28T22:30:53Z</dcterms:created>
  <dcterms:modified xsi:type="dcterms:W3CDTF">2019-06-03T02:30:34Z</dcterms:modified>
</cp:coreProperties>
</file>