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24"/>
  </p:notesMasterIdLst>
  <p:sldIdLst>
    <p:sldId id="256" r:id="rId3"/>
    <p:sldId id="271" r:id="rId4"/>
    <p:sldId id="274" r:id="rId5"/>
    <p:sldId id="259" r:id="rId6"/>
    <p:sldId id="258" r:id="rId7"/>
    <p:sldId id="257" r:id="rId8"/>
    <p:sldId id="299" r:id="rId9"/>
    <p:sldId id="300" r:id="rId10"/>
    <p:sldId id="301" r:id="rId11"/>
    <p:sldId id="302" r:id="rId12"/>
    <p:sldId id="268" r:id="rId13"/>
    <p:sldId id="267" r:id="rId14"/>
    <p:sldId id="269" r:id="rId15"/>
    <p:sldId id="303" r:id="rId16"/>
    <p:sldId id="304" r:id="rId17"/>
    <p:sldId id="270" r:id="rId18"/>
    <p:sldId id="279" r:id="rId19"/>
    <p:sldId id="280" r:id="rId20"/>
    <p:sldId id="278" r:id="rId21"/>
    <p:sldId id="284" r:id="rId22"/>
    <p:sldId id="298" r:id="rId2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Hind" panose="020B0604020202020204" charset="-18"/>
      <p:regular r:id="rId29"/>
      <p:bold r:id="rId30"/>
    </p:embeddedFont>
    <p:embeddedFont>
      <p:font typeface="Nunito Light" panose="020B0604020202020204" charset="-18"/>
      <p:regular r:id="rId31"/>
    </p:embeddedFont>
    <p:embeddedFont>
      <p:font typeface="Oswald" panose="02000503000000000000" pitchFamily="2" charset="0"/>
      <p:regular r:id="rId32"/>
      <p:bold r:id="rId33"/>
    </p:embeddedFont>
    <p:embeddedFont>
      <p:font typeface="Oxygen Light" panose="020B0604020202020204" charset="0"/>
      <p:regular r:id="rId34"/>
    </p:embeddedFont>
    <p:embeddedFont>
      <p:font typeface="Pathway Gothic One" panose="020B0604020202020204" charset="0"/>
      <p:regular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  <p:embeddedFont>
      <p:font typeface="Proxima Nova Semibold" panose="020B0604020202020204" charset="0"/>
      <p:regular r:id="rId40"/>
      <p:bold r:id="rId41"/>
      <p:boldItalic r:id="rId42"/>
    </p:embeddedFont>
    <p:embeddedFont>
      <p:font typeface="Raleway SemiBold" panose="020B0604020202020204" charset="-18"/>
      <p:bold r:id="rId43"/>
    </p:embeddedFont>
    <p:embeddedFont>
      <p:font typeface="Roboto Condensed Light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6B6"/>
    <a:srgbClr val="D3D3D3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FC3F56-423B-44EF-BE6C-B21EB193041A}">
  <a:tblStyle styleId="{4EFC3F56-423B-44EF-BE6C-B21EB19304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BDA5F0-1EFF-47FB-BA49-0ACED3D5FEF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6357" autoAdjust="0"/>
  </p:normalViewPr>
  <p:slideViewPr>
    <p:cSldViewPr snapToGrid="0">
      <p:cViewPr>
        <p:scale>
          <a:sx n="150" d="100"/>
          <a:sy n="150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fe0c27f6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fe0c27f6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6ffd58534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6ffd58534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ffd58534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ffd58534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6ffd585346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6ffd585346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Priestor na diskusiu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700345baf0_2_15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700345baf0_2_15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" name="Google Shape;17101;g700345baf0_2_3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2" name="Google Shape;17102;g700345baf0_2_3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6ffd585346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6ffd585346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Cieľom môjho projektu bolo zostavenie Neurónovej siete pre predikciu nových prípadov ochorenia COVID-19 v jednotlivých krajinách.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Prípadne krátky opis choroby.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fe0c27f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fe0c27f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endParaRPr lang="en-US" dirty="0">
              <a:solidFill>
                <a:schemeClr val="lt2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lt2"/>
                </a:solidFill>
              </a:rPr>
              <a:t>train.csv - the training data (you are encouraged to join in many more useful external datasets)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lt2"/>
                </a:solidFill>
              </a:rPr>
              <a:t>test.csv - the dates to predict; there is a week of overlap with the training data for the initial Public leaderboard. Once submissions are paused, the Public leaderboard will update based on last 28 days of predicted data.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lt2"/>
                </a:solidFill>
              </a:rPr>
              <a:t>submission.csv - a sample submission in the correct format; again, predictions should be cumulative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6fe0c27f6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6fe0c27f6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6fe0c27f6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6fe0c27f6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5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 rot="-1256097" flipH="1">
            <a:off x="246414" y="654727"/>
            <a:ext cx="3034839" cy="2199547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 rot="5400000">
            <a:off x="5272412" y="1830000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1630925" y="1451375"/>
            <a:ext cx="58821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8068951" y="141522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8511773" y="2032679"/>
            <a:ext cx="960476" cy="98437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1357125" y="9294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/>
          <p:nvPr/>
        </p:nvSpPr>
        <p:spPr>
          <a:xfrm rot="-5400000">
            <a:off x="-283022" y="-743135"/>
            <a:ext cx="6088519" cy="592667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8"/>
          <p:cNvGrpSpPr/>
          <p:nvPr/>
        </p:nvGrpSpPr>
        <p:grpSpPr>
          <a:xfrm rot="4477095">
            <a:off x="-651132" y="-3055029"/>
            <a:ext cx="4042701" cy="6266671"/>
            <a:chOff x="-340050" y="-2"/>
            <a:chExt cx="2437096" cy="3777791"/>
          </a:xfrm>
        </p:grpSpPr>
        <p:sp>
          <p:nvSpPr>
            <p:cNvPr id="198" name="Google Shape;198;p18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8"/>
          <p:cNvSpPr txBox="1">
            <a:spLocks noGrp="1"/>
          </p:cNvSpPr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1"/>
          </p:nvPr>
        </p:nvSpPr>
        <p:spPr>
          <a:xfrm rot="-194" flipH="1">
            <a:off x="2266875" y="1736675"/>
            <a:ext cx="53214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8" name="Google Shape;208;p18"/>
          <p:cNvSpPr/>
          <p:nvPr/>
        </p:nvSpPr>
        <p:spPr>
          <a:xfrm rot="-1256095" flipH="1">
            <a:off x="3977005" y="-884325"/>
            <a:ext cx="1786840" cy="1295050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/>
          <p:nvPr/>
        </p:nvSpPr>
        <p:spPr>
          <a:xfrm rot="954221">
            <a:off x="-1260687" y="2820017"/>
            <a:ext cx="5561610" cy="277117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Flaticon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Freepik</a:t>
            </a:r>
            <a:endParaRPr sz="1000" b="1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14" name="Google Shape;214;p19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15" name="Google Shape;215;p19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16" name="Google Shape;216;p19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avLst/>
                <a:gdLst/>
                <a:ahLst/>
                <a:cxnLst/>
                <a:rect l="l" t="t" r="r" b="b"/>
                <a:pathLst>
                  <a:path w="167883" h="208732" extrusionOk="0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avLst/>
                <a:gdLst/>
                <a:ahLst/>
                <a:cxnLst/>
                <a:rect l="l" t="t" r="r" b="b"/>
                <a:pathLst>
                  <a:path w="143457" h="197895" extrusionOk="0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avLst/>
                <a:gdLst/>
                <a:ahLst/>
                <a:cxnLst/>
                <a:rect l="l" t="t" r="r" b="b"/>
                <a:pathLst>
                  <a:path w="47494" h="21112" extrusionOk="0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avLst/>
                <a:gdLst/>
                <a:ahLst/>
                <a:cxnLst/>
                <a:rect l="l" t="t" r="r" b="b"/>
                <a:pathLst>
                  <a:path w="38859" h="29223" extrusionOk="0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avLst/>
                <a:gdLst/>
                <a:ahLst/>
                <a:cxnLst/>
                <a:rect l="l" t="t" r="r" b="b"/>
                <a:pathLst>
                  <a:path w="19518" h="45879" extrusionOk="0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21;p19"/>
            <p:cNvSpPr/>
            <p:nvPr/>
          </p:nvSpPr>
          <p:spPr>
            <a:xfrm rot="7625530" flipH="1">
              <a:off x="6865436" y="3769068"/>
              <a:ext cx="1769117" cy="786365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9"/>
          <p:cNvGrpSpPr/>
          <p:nvPr/>
        </p:nvGrpSpPr>
        <p:grpSpPr>
          <a:xfrm rot="2700000" flipH="1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23" name="Google Shape;223;p19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19"/>
          <p:cNvSpPr/>
          <p:nvPr/>
        </p:nvSpPr>
        <p:spPr>
          <a:xfrm>
            <a:off x="1443525" y="2561550"/>
            <a:ext cx="384329" cy="393895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22"/>
          <p:cNvSpPr/>
          <p:nvPr/>
        </p:nvSpPr>
        <p:spPr>
          <a:xfrm rot="-5400000" flipH="1">
            <a:off x="-2548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8168279" y="292503"/>
            <a:ext cx="412825" cy="42310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8581102" y="771181"/>
            <a:ext cx="241079" cy="247076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3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 rot="-5400000" flipH="1">
            <a:off x="-446057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 rot="6299984">
            <a:off x="5078912" y="-2215493"/>
            <a:ext cx="4042453" cy="6266287"/>
            <a:chOff x="-340050" y="-2"/>
            <a:chExt cx="2437096" cy="3777791"/>
          </a:xfrm>
        </p:grpSpPr>
        <p:sp>
          <p:nvSpPr>
            <p:cNvPr id="54" name="Google Shape;54;p4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66049" y="476298"/>
            <a:ext cx="304208" cy="31008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899477" y="-215697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7462202" y="4507253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/>
          <p:nvPr/>
        </p:nvSpPr>
        <p:spPr>
          <a:xfrm rot="-6322941" flipH="1">
            <a:off x="7395333" y="-77944"/>
            <a:ext cx="1861284" cy="2199417"/>
          </a:xfrm>
          <a:custGeom>
            <a:avLst/>
            <a:gdLst/>
            <a:ahLst/>
            <a:cxnLst/>
            <a:rect l="l" t="t" r="r" b="b"/>
            <a:pathLst>
              <a:path w="24545" h="29004" extrusionOk="0">
                <a:moveTo>
                  <a:pt x="6504" y="0"/>
                </a:moveTo>
                <a:cubicBezTo>
                  <a:pt x="3651" y="0"/>
                  <a:pt x="1218" y="4140"/>
                  <a:pt x="513" y="6438"/>
                </a:cubicBezTo>
                <a:cubicBezTo>
                  <a:pt x="8" y="8058"/>
                  <a:pt x="0" y="9865"/>
                  <a:pt x="733" y="11388"/>
                </a:cubicBezTo>
                <a:cubicBezTo>
                  <a:pt x="1881" y="13781"/>
                  <a:pt x="4689" y="15238"/>
                  <a:pt x="5259" y="17827"/>
                </a:cubicBezTo>
                <a:cubicBezTo>
                  <a:pt x="5634" y="19512"/>
                  <a:pt x="4950" y="21213"/>
                  <a:pt x="4461" y="22866"/>
                </a:cubicBezTo>
                <a:cubicBezTo>
                  <a:pt x="3973" y="24510"/>
                  <a:pt x="3737" y="26464"/>
                  <a:pt x="4811" y="27807"/>
                </a:cubicBezTo>
                <a:cubicBezTo>
                  <a:pt x="5473" y="28629"/>
                  <a:pt x="6503" y="29003"/>
                  <a:pt x="7563" y="29003"/>
                </a:cubicBezTo>
                <a:cubicBezTo>
                  <a:pt x="8341" y="29003"/>
                  <a:pt x="9134" y="28801"/>
                  <a:pt x="9810" y="28426"/>
                </a:cubicBezTo>
                <a:cubicBezTo>
                  <a:pt x="11405" y="27538"/>
                  <a:pt x="12455" y="25918"/>
                  <a:pt x="13269" y="24290"/>
                </a:cubicBezTo>
                <a:cubicBezTo>
                  <a:pt x="14083" y="22654"/>
                  <a:pt x="14759" y="20920"/>
                  <a:pt x="15891" y="19487"/>
                </a:cubicBezTo>
                <a:cubicBezTo>
                  <a:pt x="17071" y="17990"/>
                  <a:pt x="18683" y="16915"/>
                  <a:pt x="20189" y="15743"/>
                </a:cubicBezTo>
                <a:cubicBezTo>
                  <a:pt x="21695" y="14571"/>
                  <a:pt x="23160" y="13227"/>
                  <a:pt x="23852" y="11453"/>
                </a:cubicBezTo>
                <a:cubicBezTo>
                  <a:pt x="24544" y="9670"/>
                  <a:pt x="24235" y="7382"/>
                  <a:pt x="22696" y="6267"/>
                </a:cubicBezTo>
                <a:cubicBezTo>
                  <a:pt x="21166" y="5160"/>
                  <a:pt x="19074" y="5526"/>
                  <a:pt x="17201" y="5339"/>
                </a:cubicBezTo>
                <a:cubicBezTo>
                  <a:pt x="15402" y="5152"/>
                  <a:pt x="13733" y="4411"/>
                  <a:pt x="12211" y="3467"/>
                </a:cubicBezTo>
                <a:cubicBezTo>
                  <a:pt x="10689" y="2523"/>
                  <a:pt x="9386" y="1008"/>
                  <a:pt x="7758" y="276"/>
                </a:cubicBezTo>
                <a:cubicBezTo>
                  <a:pt x="7334" y="86"/>
                  <a:pt x="6914" y="0"/>
                  <a:pt x="6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>
            <a:off x="4357100" y="361325"/>
            <a:ext cx="4066800" cy="14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6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>
            <a:spLocks noGrp="1"/>
          </p:cNvSpPr>
          <p:nvPr>
            <p:ph type="title" hasCustomPrompt="1"/>
          </p:nvPr>
        </p:nvSpPr>
        <p:spPr>
          <a:xfrm>
            <a:off x="1959900" y="664650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1"/>
          </p:nvPr>
        </p:nvSpPr>
        <p:spPr>
          <a:xfrm flipH="1">
            <a:off x="3578600" y="1995525"/>
            <a:ext cx="2086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title" idx="2" hasCustomPrompt="1"/>
          </p:nvPr>
        </p:nvSpPr>
        <p:spPr>
          <a:xfrm>
            <a:off x="1959900" y="2278425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3"/>
          </p:nvPr>
        </p:nvSpPr>
        <p:spPr>
          <a:xfrm flipH="1">
            <a:off x="3578600" y="3609300"/>
            <a:ext cx="2086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/>
          <p:nvPr/>
        </p:nvSpPr>
        <p:spPr>
          <a:xfrm rot="5400000" flipH="1">
            <a:off x="5766962" y="-544422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1"/>
          <p:cNvGrpSpPr/>
          <p:nvPr/>
        </p:nvGrpSpPr>
        <p:grpSpPr>
          <a:xfrm rot="6859571" flipH="1">
            <a:off x="201992" y="2098623"/>
            <a:ext cx="4042591" cy="6266501"/>
            <a:chOff x="-340050" y="-2"/>
            <a:chExt cx="2437096" cy="3777791"/>
          </a:xfrm>
        </p:grpSpPr>
        <p:sp>
          <p:nvSpPr>
            <p:cNvPr id="108" name="Google Shape;108;p11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 rot="-5082426">
            <a:off x="7188157" y="-2495591"/>
            <a:ext cx="3626205" cy="4508527"/>
            <a:chOff x="374425" y="237975"/>
            <a:chExt cx="4197075" cy="5218300"/>
          </a:xfrm>
        </p:grpSpPr>
        <p:sp>
          <p:nvSpPr>
            <p:cNvPr id="117" name="Google Shape;117;p11"/>
            <p:cNvSpPr/>
            <p:nvPr/>
          </p:nvSpPr>
          <p:spPr>
            <a:xfrm>
              <a:off x="374425" y="237975"/>
              <a:ext cx="4197075" cy="5218300"/>
            </a:xfrm>
            <a:custGeom>
              <a:avLst/>
              <a:gdLst/>
              <a:ahLst/>
              <a:cxnLst/>
              <a:rect l="l" t="t" r="r" b="b"/>
              <a:pathLst>
                <a:path w="167883" h="208732" extrusionOk="0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562200" y="370825"/>
              <a:ext cx="3586425" cy="4947375"/>
            </a:xfrm>
            <a:custGeom>
              <a:avLst/>
              <a:gdLst/>
              <a:ahLst/>
              <a:cxnLst/>
              <a:rect l="l" t="t" r="r" b="b"/>
              <a:pathLst>
                <a:path w="143457" h="197895" extrusionOk="0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1524050" y="838275"/>
              <a:ext cx="1187350" cy="527800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3029275" y="1578900"/>
              <a:ext cx="971475" cy="730575"/>
            </a:xfrm>
            <a:custGeom>
              <a:avLst/>
              <a:gdLst/>
              <a:ahLst/>
              <a:cxnLst/>
              <a:rect l="l" t="t" r="r" b="b"/>
              <a:pathLst>
                <a:path w="38859" h="29223" extrusionOk="0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75175" y="1847600"/>
              <a:ext cx="487950" cy="1146975"/>
            </a:xfrm>
            <a:custGeom>
              <a:avLst/>
              <a:gdLst/>
              <a:ahLst/>
              <a:cxnLst/>
              <a:rect l="l" t="t" r="r" b="b"/>
              <a:pathLst>
                <a:path w="19518" h="45879" extrusionOk="0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1"/>
          <p:cNvSpPr/>
          <p:nvPr/>
        </p:nvSpPr>
        <p:spPr>
          <a:xfrm>
            <a:off x="7794735" y="2094848"/>
            <a:ext cx="629274" cy="644951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57195" y="1545690"/>
            <a:ext cx="367483" cy="376620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ctrTitle"/>
          </p:nvPr>
        </p:nvSpPr>
        <p:spPr>
          <a:xfrm flipH="1">
            <a:off x="6992626" y="1101750"/>
            <a:ext cx="129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subTitle" idx="1"/>
          </p:nvPr>
        </p:nvSpPr>
        <p:spPr>
          <a:xfrm flipH="1">
            <a:off x="6358430" y="2097460"/>
            <a:ext cx="19341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ctrTitle" idx="2"/>
          </p:nvPr>
        </p:nvSpPr>
        <p:spPr>
          <a:xfrm flipH="1">
            <a:off x="866500" y="2166800"/>
            <a:ext cx="15606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3"/>
          </p:nvPr>
        </p:nvSpPr>
        <p:spPr>
          <a:xfrm flipH="1">
            <a:off x="866507" y="3414881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title" idx="4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0" r:id="rId9"/>
    <p:sldLayoutId id="2147483663" r:id="rId10"/>
    <p:sldLayoutId id="2147483664" r:id="rId11"/>
    <p:sldLayoutId id="2147483665" r:id="rId12"/>
    <p:sldLayoutId id="2147483668" r:id="rId13"/>
    <p:sldLayoutId id="2147483669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C5i28Qhbu1sgEq5WYJiSDpsWp29EHAx9yAcopssyS4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gabgoh.github.io/COVID/index.html" TargetMode="External"/><Relationship Id="rId3" Type="http://schemas.openxmlformats.org/officeDocument/2006/relationships/hyperlink" Target="https://www.researchgate.net/publication/340394734_Neural_network_based_country_wise_risk_prediction_of_COVID-19" TargetMode="External"/><Relationship Id="rId7" Type="http://schemas.openxmlformats.org/officeDocument/2006/relationships/hyperlink" Target="https://www.youtube.com/watch?v=BtN-goy9VO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washingtonpost.com/graphics/2020/world/corona-simulator/" TargetMode="External"/><Relationship Id="rId5" Type="http://schemas.openxmlformats.org/officeDocument/2006/relationships/hyperlink" Target="https://meltingasphalt.com/interactive/outbreak/" TargetMode="External"/><Relationship Id="rId4" Type="http://schemas.openxmlformats.org/officeDocument/2006/relationships/hyperlink" Target="https://github.com/aatishb/covid/blob/master/curvefit.ipyn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st3fina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hyperlink" Target="https://github.com/pajka-js" TargetMode="External"/><Relationship Id="rId4" Type="http://schemas.openxmlformats.org/officeDocument/2006/relationships/hyperlink" Target="https://www.linkedin.com/in/krist%C3%ADna-%C5%A1teflovi%C4%8Dov%C3%A1-483b75153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Pathway+Gothic+On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fonts.google.com/specimen/Hin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3248537" y="3025555"/>
            <a:ext cx="2562300" cy="971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307950" y="36857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 dirty="0"/>
              <a:t>Neurónové siete</a:t>
            </a:r>
            <a:endParaRPr sz="60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3288809" y="3271213"/>
            <a:ext cx="2562300" cy="640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dirty="0">
                <a:solidFill>
                  <a:schemeClr val="dk2"/>
                </a:solidFill>
              </a:rPr>
              <a:t>COVID-19</a:t>
            </a:r>
            <a:endParaRPr sz="2800" dirty="0">
              <a:solidFill>
                <a:schemeClr val="dk2"/>
              </a:solidFill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315" name="Google Shape;315;p3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75DE767-B145-4838-8BB5-F75898D9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100" y="307950"/>
            <a:ext cx="8203500" cy="755700"/>
          </a:xfrm>
        </p:spPr>
        <p:txBody>
          <a:bodyPr/>
          <a:lstStyle/>
          <a:p>
            <a:r>
              <a:rPr lang="en-US" sz="4000" dirty="0"/>
              <a:t>U</a:t>
            </a:r>
            <a:r>
              <a:rPr lang="sk-SK" sz="4000" dirty="0" err="1"/>
              <a:t>čenie</a:t>
            </a:r>
            <a:r>
              <a:rPr lang="sk-SK" sz="4000" dirty="0"/>
              <a:t> </a:t>
            </a:r>
            <a:r>
              <a:rPr lang="en-US" sz="4000" dirty="0"/>
              <a:t>#4</a:t>
            </a:r>
            <a:endParaRPr lang="sk-SK" sz="400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0BD18C65-68F7-4124-80DB-E6DED8BC32E1}"/>
              </a:ext>
            </a:extLst>
          </p:cNvPr>
          <p:cNvSpPr txBox="1"/>
          <p:nvPr/>
        </p:nvSpPr>
        <p:spPr>
          <a:xfrm>
            <a:off x="476600" y="685800"/>
            <a:ext cx="595708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 err="1">
                <a:solidFill>
                  <a:schemeClr val="accent1"/>
                </a:solidFill>
                <a:latin typeface="Pathway Gothic One" panose="020B0604020202020204" charset="0"/>
              </a:rPr>
              <a:t>else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: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sz="1100" dirty="0" err="1">
                <a:solidFill>
                  <a:schemeClr val="accent1"/>
                </a:solidFill>
                <a:latin typeface="Pathway Gothic One" panose="020B0604020202020204" charset="0"/>
              </a:rPr>
              <a:t>for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state </a:t>
            </a:r>
            <a:r>
              <a:rPr lang="sk-SK" sz="1100" dirty="0">
                <a:solidFill>
                  <a:schemeClr val="accent1"/>
                </a:solidFill>
                <a:latin typeface="Pathway Gothic One" panose="020B0604020202020204" charset="0"/>
              </a:rPr>
              <a:t>in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df_train_country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['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Province_State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'].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unique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():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df_train_state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df_train_country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[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df_train_country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['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Province_State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'] == state]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df_test_state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df_test_country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[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df_test_country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['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Province_State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'] == state]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x_train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100" dirty="0" err="1">
                <a:solidFill>
                  <a:schemeClr val="accent1"/>
                </a:solidFill>
                <a:latin typeface="Pathway Gothic One" panose="020B0604020202020204" charset="0"/>
              </a:rPr>
              <a:t>np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.array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range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(len(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df_train_state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))).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reshape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(-1, 1)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y_train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df_train_state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['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ConfirmedCases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']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model = </a:t>
            </a:r>
            <a:r>
              <a:rPr lang="sk-SK" sz="1100" dirty="0" err="1">
                <a:solidFill>
                  <a:schemeClr val="accent1"/>
                </a:solidFill>
                <a:latin typeface="Pathway Gothic One" panose="020B0604020202020204" charset="0"/>
              </a:rPr>
              <a:t>Pipeline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([('poly',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PolynomialFeatures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degree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=2,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include_bias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=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True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)), ('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linear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',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LinearRegression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fit_intercept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=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False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))])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D92BB70-FFEB-4D9E-8B25-97EDDCAD1B47}"/>
              </a:ext>
            </a:extLst>
          </p:cNvPr>
          <p:cNvSpPr txBox="1"/>
          <p:nvPr/>
        </p:nvSpPr>
        <p:spPr>
          <a:xfrm>
            <a:off x="476600" y="2317750"/>
            <a:ext cx="558358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</a:t>
            </a:r>
            <a:r>
              <a:rPr lang="en-US" sz="1100" dirty="0">
                <a:solidFill>
                  <a:schemeClr val="tx2"/>
                </a:solidFill>
                <a:latin typeface="Pathway Gothic One" panose="020B0604020202020204" charset="0"/>
              </a:rPr>
              <a:t>           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Y =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np.array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([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y_train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])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Yr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np.flip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(Y,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axis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=1)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Yr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Yr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[0,::-1]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Yrs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Yr.reshape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(-1,1)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x_train_scale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StandardScaler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().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fit_transform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x_train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)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y_train_scale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StandardScaler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().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fit_transform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Yrs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)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model.fit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x_train_scale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,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y_train_scale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)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x_test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np.array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range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(len(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df_test_state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))).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reshape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((-1, 1))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prediction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model.predict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x_test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)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prediction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[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prediction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&lt; 0] = 0</a:t>
            </a:r>
          </a:p>
          <a:p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           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df_test.loc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[(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df_test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['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Country_Region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'] == country) &amp; (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df_test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['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Province_State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'] == state), '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ConfirmedCases</a:t>
            </a:r>
            <a:r>
              <a:rPr lang="sk-SK" sz="1100" dirty="0">
                <a:solidFill>
                  <a:schemeClr val="tx2"/>
                </a:solidFill>
                <a:latin typeface="Pathway Gothic One" panose="020B0604020202020204" charset="0"/>
              </a:rPr>
              <a:t>'] = </a:t>
            </a:r>
            <a:r>
              <a:rPr lang="sk-SK" sz="1100" dirty="0" err="1">
                <a:solidFill>
                  <a:schemeClr val="tx2"/>
                </a:solidFill>
                <a:latin typeface="Pathway Gothic One" panose="020B0604020202020204" charset="0"/>
              </a:rPr>
              <a:t>prediction</a:t>
            </a:r>
            <a:endParaRPr lang="sk-SK" sz="1100" dirty="0"/>
          </a:p>
        </p:txBody>
      </p:sp>
    </p:spTree>
    <p:extLst>
      <p:ext uri="{BB962C8B-B14F-4D97-AF65-F5344CB8AC3E}">
        <p14:creationId xmlns:p14="http://schemas.microsoft.com/office/powerpoint/2010/main" val="14281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" name="Google Shape;860;p43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700" y="1619735"/>
            <a:ext cx="3645524" cy="2613766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43"/>
          <p:cNvSpPr/>
          <p:nvPr/>
        </p:nvSpPr>
        <p:spPr>
          <a:xfrm>
            <a:off x="5986451" y="1089250"/>
            <a:ext cx="1217100" cy="390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3"/>
          <p:cNvSpPr txBox="1">
            <a:spLocks noGrp="1"/>
          </p:cNvSpPr>
          <p:nvPr>
            <p:ph type="title"/>
          </p:nvPr>
        </p:nvSpPr>
        <p:spPr>
          <a:xfrm>
            <a:off x="3046976" y="74738"/>
            <a:ext cx="29874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000" dirty="0"/>
              <a:t>Vizualizácia</a:t>
            </a:r>
            <a:endParaRPr sz="4000" dirty="0"/>
          </a:p>
        </p:txBody>
      </p:sp>
      <p:sp>
        <p:nvSpPr>
          <p:cNvPr id="863" name="Google Shape;863;p43"/>
          <p:cNvSpPr txBox="1"/>
          <p:nvPr/>
        </p:nvSpPr>
        <p:spPr>
          <a:xfrm>
            <a:off x="4921751" y="4233500"/>
            <a:ext cx="3367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64" name="Google Shape;864;p43"/>
          <p:cNvSpPr txBox="1"/>
          <p:nvPr/>
        </p:nvSpPr>
        <p:spPr>
          <a:xfrm>
            <a:off x="5664850" y="1213124"/>
            <a:ext cx="18813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65" name="Google Shape;865;p43"/>
          <p:cNvSpPr/>
          <p:nvPr/>
        </p:nvSpPr>
        <p:spPr>
          <a:xfrm>
            <a:off x="1946826" y="1089250"/>
            <a:ext cx="1438800" cy="390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3"/>
          <p:cNvSpPr txBox="1"/>
          <p:nvPr/>
        </p:nvSpPr>
        <p:spPr>
          <a:xfrm>
            <a:off x="2039050" y="1164025"/>
            <a:ext cx="12543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67" name="Google Shape;867;p43"/>
          <p:cNvSpPr/>
          <p:nvPr/>
        </p:nvSpPr>
        <p:spPr>
          <a:xfrm>
            <a:off x="1331013" y="1743000"/>
            <a:ext cx="1023900" cy="10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3"/>
          <p:cNvSpPr/>
          <p:nvPr/>
        </p:nvSpPr>
        <p:spPr>
          <a:xfrm>
            <a:off x="3026413" y="1743000"/>
            <a:ext cx="1023900" cy="10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3"/>
          <p:cNvSpPr/>
          <p:nvPr/>
        </p:nvSpPr>
        <p:spPr>
          <a:xfrm>
            <a:off x="1331013" y="1743000"/>
            <a:ext cx="1023900" cy="1023900"/>
          </a:xfrm>
          <a:prstGeom prst="pie">
            <a:avLst>
              <a:gd name="adj1" fmla="val 2732190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3"/>
          <p:cNvSpPr/>
          <p:nvPr/>
        </p:nvSpPr>
        <p:spPr>
          <a:xfrm>
            <a:off x="3026413" y="1743000"/>
            <a:ext cx="1023900" cy="1023900"/>
          </a:xfrm>
          <a:prstGeom prst="pie">
            <a:avLst>
              <a:gd name="adj1" fmla="val 1966754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3"/>
          <p:cNvSpPr txBox="1"/>
          <p:nvPr/>
        </p:nvSpPr>
        <p:spPr>
          <a:xfrm>
            <a:off x="1215813" y="2849325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72" name="Google Shape;872;p43"/>
          <p:cNvSpPr txBox="1"/>
          <p:nvPr/>
        </p:nvSpPr>
        <p:spPr>
          <a:xfrm>
            <a:off x="2862288" y="2849325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73" name="Google Shape;873;p43"/>
          <p:cNvSpPr/>
          <p:nvPr/>
        </p:nvSpPr>
        <p:spPr>
          <a:xfrm>
            <a:off x="1246750" y="3478075"/>
            <a:ext cx="624000" cy="448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3"/>
          <p:cNvSpPr/>
          <p:nvPr/>
        </p:nvSpPr>
        <p:spPr>
          <a:xfrm>
            <a:off x="2354225" y="3478075"/>
            <a:ext cx="624000" cy="448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3"/>
          <p:cNvSpPr/>
          <p:nvPr/>
        </p:nvSpPr>
        <p:spPr>
          <a:xfrm>
            <a:off x="3551163" y="3478075"/>
            <a:ext cx="624000" cy="448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3"/>
          <p:cNvSpPr txBox="1"/>
          <p:nvPr/>
        </p:nvSpPr>
        <p:spPr>
          <a:xfrm>
            <a:off x="931588" y="4027400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77" name="Google Shape;877;p43"/>
          <p:cNvSpPr txBox="1"/>
          <p:nvPr/>
        </p:nvSpPr>
        <p:spPr>
          <a:xfrm>
            <a:off x="2039063" y="4027400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78" name="Google Shape;878;p43"/>
          <p:cNvSpPr txBox="1"/>
          <p:nvPr/>
        </p:nvSpPr>
        <p:spPr>
          <a:xfrm>
            <a:off x="3236013" y="4027400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879" name="Google Shape;879;p43"/>
          <p:cNvGrpSpPr/>
          <p:nvPr/>
        </p:nvGrpSpPr>
        <p:grpSpPr>
          <a:xfrm>
            <a:off x="1376668" y="3546240"/>
            <a:ext cx="364180" cy="312461"/>
            <a:chOff x="6202705" y="1525453"/>
            <a:chExt cx="364180" cy="312461"/>
          </a:xfrm>
        </p:grpSpPr>
        <p:sp>
          <p:nvSpPr>
            <p:cNvPr id="880" name="Google Shape;880;p43"/>
            <p:cNvSpPr/>
            <p:nvPr/>
          </p:nvSpPr>
          <p:spPr>
            <a:xfrm>
              <a:off x="6407615" y="1616891"/>
              <a:ext cx="159270" cy="221023"/>
            </a:xfrm>
            <a:custGeom>
              <a:avLst/>
              <a:gdLst/>
              <a:ahLst/>
              <a:cxnLst/>
              <a:rect l="l" t="t" r="r" b="b"/>
              <a:pathLst>
                <a:path w="6079" h="8436" extrusionOk="0">
                  <a:moveTo>
                    <a:pt x="2455" y="0"/>
                  </a:moveTo>
                  <a:cubicBezTo>
                    <a:pt x="1707" y="0"/>
                    <a:pt x="528" y="575"/>
                    <a:pt x="471" y="1313"/>
                  </a:cubicBezTo>
                  <a:lnTo>
                    <a:pt x="375" y="2406"/>
                  </a:lnTo>
                  <a:cubicBezTo>
                    <a:pt x="816" y="2914"/>
                    <a:pt x="1458" y="3412"/>
                    <a:pt x="2273" y="3422"/>
                  </a:cubicBezTo>
                  <a:lnTo>
                    <a:pt x="2254" y="4649"/>
                  </a:lnTo>
                  <a:cubicBezTo>
                    <a:pt x="1535" y="4639"/>
                    <a:pt x="825" y="4409"/>
                    <a:pt x="250" y="3988"/>
                  </a:cubicBezTo>
                  <a:lnTo>
                    <a:pt x="97" y="6393"/>
                  </a:lnTo>
                  <a:cubicBezTo>
                    <a:pt x="1" y="7486"/>
                    <a:pt x="873" y="8435"/>
                    <a:pt x="1976" y="8435"/>
                  </a:cubicBezTo>
                  <a:lnTo>
                    <a:pt x="5493" y="8435"/>
                  </a:lnTo>
                  <a:cubicBezTo>
                    <a:pt x="5819" y="8435"/>
                    <a:pt x="6078" y="8148"/>
                    <a:pt x="6030" y="7822"/>
                  </a:cubicBezTo>
                  <a:cubicBezTo>
                    <a:pt x="5599" y="4620"/>
                    <a:pt x="5196" y="1534"/>
                    <a:pt x="3241" y="240"/>
                  </a:cubicBezTo>
                  <a:cubicBezTo>
                    <a:pt x="3011" y="86"/>
                    <a:pt x="2733" y="0"/>
                    <a:pt x="2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6202705" y="1616891"/>
              <a:ext cx="158982" cy="221023"/>
            </a:xfrm>
            <a:custGeom>
              <a:avLst/>
              <a:gdLst/>
              <a:ahLst/>
              <a:cxnLst/>
              <a:rect l="l" t="t" r="r" b="b"/>
              <a:pathLst>
                <a:path w="6068" h="8436" extrusionOk="0">
                  <a:moveTo>
                    <a:pt x="3614" y="0"/>
                  </a:moveTo>
                  <a:cubicBezTo>
                    <a:pt x="3336" y="0"/>
                    <a:pt x="305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4093" y="8435"/>
                  </a:lnTo>
                  <a:cubicBezTo>
                    <a:pt x="5196" y="8435"/>
                    <a:pt x="6068" y="7486"/>
                    <a:pt x="5982" y="6393"/>
                  </a:cubicBezTo>
                  <a:lnTo>
                    <a:pt x="5828" y="3901"/>
                  </a:lnTo>
                  <a:cubicBezTo>
                    <a:pt x="5291" y="4294"/>
                    <a:pt x="4620" y="4668"/>
                    <a:pt x="3825" y="4678"/>
                  </a:cubicBezTo>
                  <a:lnTo>
                    <a:pt x="3806" y="3422"/>
                  </a:lnTo>
                  <a:cubicBezTo>
                    <a:pt x="4611" y="3412"/>
                    <a:pt x="5253" y="2914"/>
                    <a:pt x="5694" y="2406"/>
                  </a:cubicBezTo>
                  <a:lnTo>
                    <a:pt x="5598" y="1323"/>
                  </a:lnTo>
                  <a:cubicBezTo>
                    <a:pt x="5541" y="575"/>
                    <a:pt x="4362" y="0"/>
                    <a:pt x="3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6288327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4" y="1899"/>
                    <a:pt x="1074" y="1228"/>
                  </a:cubicBezTo>
                  <a:cubicBezTo>
                    <a:pt x="1074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6453072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5" y="1899"/>
                    <a:pt x="1075" y="1228"/>
                  </a:cubicBezTo>
                  <a:cubicBezTo>
                    <a:pt x="1075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6295086" y="1525453"/>
              <a:ext cx="177924" cy="246411"/>
            </a:xfrm>
            <a:custGeom>
              <a:avLst/>
              <a:gdLst/>
              <a:ahLst/>
              <a:cxnLst/>
              <a:rect l="l" t="t" r="r" b="b"/>
              <a:pathLst>
                <a:path w="6791" h="9405" extrusionOk="0">
                  <a:moveTo>
                    <a:pt x="3378" y="1"/>
                  </a:moveTo>
                  <a:cubicBezTo>
                    <a:pt x="3041" y="1"/>
                    <a:pt x="2772" y="275"/>
                    <a:pt x="2772" y="614"/>
                  </a:cubicBezTo>
                  <a:lnTo>
                    <a:pt x="2772" y="4698"/>
                  </a:lnTo>
                  <a:cubicBezTo>
                    <a:pt x="2772" y="4889"/>
                    <a:pt x="2724" y="5072"/>
                    <a:pt x="2619" y="5235"/>
                  </a:cubicBezTo>
                  <a:cubicBezTo>
                    <a:pt x="2475" y="5474"/>
                    <a:pt x="2312" y="5695"/>
                    <a:pt x="2130" y="5906"/>
                  </a:cubicBezTo>
                  <a:cubicBezTo>
                    <a:pt x="1967" y="6097"/>
                    <a:pt x="1785" y="6260"/>
                    <a:pt x="1583" y="6414"/>
                  </a:cubicBezTo>
                  <a:cubicBezTo>
                    <a:pt x="1468" y="6509"/>
                    <a:pt x="1325" y="6557"/>
                    <a:pt x="1171" y="6567"/>
                  </a:cubicBezTo>
                  <a:lnTo>
                    <a:pt x="1085" y="6567"/>
                  </a:lnTo>
                  <a:cubicBezTo>
                    <a:pt x="769" y="6509"/>
                    <a:pt x="519" y="6279"/>
                    <a:pt x="443" y="5973"/>
                  </a:cubicBezTo>
                  <a:cubicBezTo>
                    <a:pt x="415" y="5864"/>
                    <a:pt x="333" y="5816"/>
                    <a:pt x="249" y="5816"/>
                  </a:cubicBezTo>
                  <a:cubicBezTo>
                    <a:pt x="126" y="5816"/>
                    <a:pt x="0" y="5918"/>
                    <a:pt x="40" y="6078"/>
                  </a:cubicBezTo>
                  <a:cubicBezTo>
                    <a:pt x="126" y="6423"/>
                    <a:pt x="356" y="6711"/>
                    <a:pt x="663" y="6874"/>
                  </a:cubicBezTo>
                  <a:cubicBezTo>
                    <a:pt x="606" y="6883"/>
                    <a:pt x="548" y="6893"/>
                    <a:pt x="491" y="6902"/>
                  </a:cubicBezTo>
                  <a:cubicBezTo>
                    <a:pt x="347" y="6922"/>
                    <a:pt x="241" y="7037"/>
                    <a:pt x="241" y="7180"/>
                  </a:cubicBezTo>
                  <a:lnTo>
                    <a:pt x="241" y="7679"/>
                  </a:lnTo>
                  <a:cubicBezTo>
                    <a:pt x="241" y="7930"/>
                    <a:pt x="445" y="8127"/>
                    <a:pt x="689" y="8127"/>
                  </a:cubicBezTo>
                  <a:cubicBezTo>
                    <a:pt x="715" y="8127"/>
                    <a:pt x="742" y="8124"/>
                    <a:pt x="769" y="8120"/>
                  </a:cubicBezTo>
                  <a:lnTo>
                    <a:pt x="769" y="8120"/>
                  </a:lnTo>
                  <a:cubicBezTo>
                    <a:pt x="769" y="8264"/>
                    <a:pt x="759" y="8877"/>
                    <a:pt x="270" y="8992"/>
                  </a:cubicBezTo>
                  <a:cubicBezTo>
                    <a:pt x="165" y="9021"/>
                    <a:pt x="88" y="9117"/>
                    <a:pt x="107" y="9232"/>
                  </a:cubicBezTo>
                  <a:cubicBezTo>
                    <a:pt x="126" y="9327"/>
                    <a:pt x="213" y="9404"/>
                    <a:pt x="308" y="9404"/>
                  </a:cubicBezTo>
                  <a:lnTo>
                    <a:pt x="356" y="9404"/>
                  </a:lnTo>
                  <a:cubicBezTo>
                    <a:pt x="1066" y="9241"/>
                    <a:pt x="1200" y="8465"/>
                    <a:pt x="1181" y="8072"/>
                  </a:cubicBezTo>
                  <a:cubicBezTo>
                    <a:pt x="1171" y="8043"/>
                    <a:pt x="1190" y="8024"/>
                    <a:pt x="1209" y="8014"/>
                  </a:cubicBezTo>
                  <a:cubicBezTo>
                    <a:pt x="1861" y="7794"/>
                    <a:pt x="2456" y="7401"/>
                    <a:pt x="2916" y="6893"/>
                  </a:cubicBezTo>
                  <a:cubicBezTo>
                    <a:pt x="3045" y="6759"/>
                    <a:pt x="3215" y="6692"/>
                    <a:pt x="3385" y="6692"/>
                  </a:cubicBezTo>
                  <a:cubicBezTo>
                    <a:pt x="3556" y="6692"/>
                    <a:pt x="3726" y="6759"/>
                    <a:pt x="3855" y="6893"/>
                  </a:cubicBezTo>
                  <a:cubicBezTo>
                    <a:pt x="4315" y="7401"/>
                    <a:pt x="4900" y="7784"/>
                    <a:pt x="5542" y="8014"/>
                  </a:cubicBezTo>
                  <a:cubicBezTo>
                    <a:pt x="5561" y="8014"/>
                    <a:pt x="5580" y="8043"/>
                    <a:pt x="5580" y="8062"/>
                  </a:cubicBezTo>
                  <a:cubicBezTo>
                    <a:pt x="5552" y="8455"/>
                    <a:pt x="5695" y="9232"/>
                    <a:pt x="6395" y="9395"/>
                  </a:cubicBezTo>
                  <a:cubicBezTo>
                    <a:pt x="6405" y="9399"/>
                    <a:pt x="6412" y="9402"/>
                    <a:pt x="6419" y="9402"/>
                  </a:cubicBezTo>
                  <a:cubicBezTo>
                    <a:pt x="6426" y="9402"/>
                    <a:pt x="6434" y="9399"/>
                    <a:pt x="6443" y="9395"/>
                  </a:cubicBezTo>
                  <a:cubicBezTo>
                    <a:pt x="6549" y="9395"/>
                    <a:pt x="6635" y="9327"/>
                    <a:pt x="6644" y="9222"/>
                  </a:cubicBezTo>
                  <a:cubicBezTo>
                    <a:pt x="6664" y="9117"/>
                    <a:pt x="6596" y="9011"/>
                    <a:pt x="6481" y="8982"/>
                  </a:cubicBezTo>
                  <a:cubicBezTo>
                    <a:pt x="6002" y="8867"/>
                    <a:pt x="5983" y="8254"/>
                    <a:pt x="5993" y="8120"/>
                  </a:cubicBezTo>
                  <a:lnTo>
                    <a:pt x="6012" y="8120"/>
                  </a:lnTo>
                  <a:cubicBezTo>
                    <a:pt x="6034" y="8123"/>
                    <a:pt x="6056" y="8124"/>
                    <a:pt x="6077" y="8124"/>
                  </a:cubicBezTo>
                  <a:cubicBezTo>
                    <a:pt x="6326" y="8124"/>
                    <a:pt x="6529" y="7926"/>
                    <a:pt x="6529" y="7679"/>
                  </a:cubicBezTo>
                  <a:lnTo>
                    <a:pt x="6529" y="7171"/>
                  </a:lnTo>
                  <a:cubicBezTo>
                    <a:pt x="6539" y="7037"/>
                    <a:pt x="6434" y="6912"/>
                    <a:pt x="6290" y="6893"/>
                  </a:cubicBezTo>
                  <a:cubicBezTo>
                    <a:pt x="6232" y="6883"/>
                    <a:pt x="6165" y="6874"/>
                    <a:pt x="6108" y="6864"/>
                  </a:cubicBezTo>
                  <a:cubicBezTo>
                    <a:pt x="6424" y="6701"/>
                    <a:pt x="6664" y="6414"/>
                    <a:pt x="6750" y="6078"/>
                  </a:cubicBezTo>
                  <a:cubicBezTo>
                    <a:pt x="6790" y="5916"/>
                    <a:pt x="6660" y="5810"/>
                    <a:pt x="6536" y="5810"/>
                  </a:cubicBezTo>
                  <a:cubicBezTo>
                    <a:pt x="6454" y="5810"/>
                    <a:pt x="6374" y="5856"/>
                    <a:pt x="6347" y="5963"/>
                  </a:cubicBezTo>
                  <a:cubicBezTo>
                    <a:pt x="6271" y="6289"/>
                    <a:pt x="6002" y="6538"/>
                    <a:pt x="5667" y="6577"/>
                  </a:cubicBezTo>
                  <a:lnTo>
                    <a:pt x="5590" y="6577"/>
                  </a:lnTo>
                  <a:cubicBezTo>
                    <a:pt x="5456" y="6557"/>
                    <a:pt x="5331" y="6500"/>
                    <a:pt x="5216" y="6423"/>
                  </a:cubicBezTo>
                  <a:cubicBezTo>
                    <a:pt x="4804" y="6088"/>
                    <a:pt x="4459" y="5695"/>
                    <a:pt x="4181" y="5244"/>
                  </a:cubicBezTo>
                  <a:cubicBezTo>
                    <a:pt x="4085" y="5081"/>
                    <a:pt x="4028" y="4889"/>
                    <a:pt x="4028" y="4698"/>
                  </a:cubicBezTo>
                  <a:lnTo>
                    <a:pt x="4028" y="614"/>
                  </a:lnTo>
                  <a:cubicBezTo>
                    <a:pt x="4028" y="269"/>
                    <a:pt x="3759" y="1"/>
                    <a:pt x="3414" y="1"/>
                  </a:cubicBezTo>
                  <a:lnTo>
                    <a:pt x="3395" y="1"/>
                  </a:lnTo>
                  <a:cubicBezTo>
                    <a:pt x="3389" y="1"/>
                    <a:pt x="3383" y="1"/>
                    <a:pt x="3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43"/>
          <p:cNvGrpSpPr/>
          <p:nvPr/>
        </p:nvGrpSpPr>
        <p:grpSpPr>
          <a:xfrm>
            <a:off x="3682218" y="3534552"/>
            <a:ext cx="362163" cy="335884"/>
            <a:chOff x="3682218" y="3534552"/>
            <a:chExt cx="362163" cy="335884"/>
          </a:xfrm>
        </p:grpSpPr>
        <p:sp>
          <p:nvSpPr>
            <p:cNvPr id="886" name="Google Shape;886;p43"/>
            <p:cNvSpPr/>
            <p:nvPr/>
          </p:nvSpPr>
          <p:spPr>
            <a:xfrm>
              <a:off x="3682218" y="3625335"/>
              <a:ext cx="202945" cy="244891"/>
            </a:xfrm>
            <a:custGeom>
              <a:avLst/>
              <a:gdLst/>
              <a:ahLst/>
              <a:cxnLst/>
              <a:rect l="l" t="t" r="r" b="b"/>
              <a:pathLst>
                <a:path w="7746" h="9347" extrusionOk="0">
                  <a:moveTo>
                    <a:pt x="892" y="1"/>
                  </a:moveTo>
                  <a:cubicBezTo>
                    <a:pt x="403" y="1"/>
                    <a:pt x="0" y="403"/>
                    <a:pt x="0" y="902"/>
                  </a:cubicBezTo>
                  <a:lnTo>
                    <a:pt x="0" y="8455"/>
                  </a:lnTo>
                  <a:cubicBezTo>
                    <a:pt x="0" y="8944"/>
                    <a:pt x="403" y="9346"/>
                    <a:pt x="892" y="9346"/>
                  </a:cubicBezTo>
                  <a:lnTo>
                    <a:pt x="6854" y="9346"/>
                  </a:lnTo>
                  <a:cubicBezTo>
                    <a:pt x="7256" y="9346"/>
                    <a:pt x="7621" y="9068"/>
                    <a:pt x="7726" y="8675"/>
                  </a:cubicBezTo>
                  <a:cubicBezTo>
                    <a:pt x="6432" y="7554"/>
                    <a:pt x="6442" y="5541"/>
                    <a:pt x="7745" y="4439"/>
                  </a:cubicBezTo>
                  <a:lnTo>
                    <a:pt x="7745" y="902"/>
                  </a:lnTo>
                  <a:cubicBezTo>
                    <a:pt x="7745" y="403"/>
                    <a:pt x="7343" y="1"/>
                    <a:pt x="6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3727910" y="3603485"/>
              <a:ext cx="111298" cy="22139"/>
            </a:xfrm>
            <a:custGeom>
              <a:avLst/>
              <a:gdLst/>
              <a:ahLst/>
              <a:cxnLst/>
              <a:rect l="l" t="t" r="r" b="b"/>
              <a:pathLst>
                <a:path w="4248" h="845" extrusionOk="0">
                  <a:moveTo>
                    <a:pt x="1" y="1"/>
                  </a:moveTo>
                  <a:lnTo>
                    <a:pt x="1" y="844"/>
                  </a:lnTo>
                  <a:lnTo>
                    <a:pt x="4247" y="844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3704802" y="3540709"/>
              <a:ext cx="157514" cy="62801"/>
            </a:xfrm>
            <a:custGeom>
              <a:avLst/>
              <a:gdLst/>
              <a:ahLst/>
              <a:cxnLst/>
              <a:rect l="l" t="t" r="r" b="b"/>
              <a:pathLst>
                <a:path w="6012" h="2397" extrusionOk="0">
                  <a:moveTo>
                    <a:pt x="336" y="0"/>
                  </a:moveTo>
                  <a:cubicBezTo>
                    <a:pt x="154" y="0"/>
                    <a:pt x="1" y="144"/>
                    <a:pt x="1" y="336"/>
                  </a:cubicBezTo>
                  <a:lnTo>
                    <a:pt x="1" y="1198"/>
                  </a:lnTo>
                  <a:lnTo>
                    <a:pt x="1" y="2061"/>
                  </a:lnTo>
                  <a:cubicBezTo>
                    <a:pt x="1" y="2243"/>
                    <a:pt x="154" y="2397"/>
                    <a:pt x="346" y="2397"/>
                  </a:cubicBezTo>
                  <a:lnTo>
                    <a:pt x="5676" y="2397"/>
                  </a:lnTo>
                  <a:cubicBezTo>
                    <a:pt x="5858" y="2397"/>
                    <a:pt x="6011" y="2243"/>
                    <a:pt x="6011" y="2061"/>
                  </a:cubicBezTo>
                  <a:lnTo>
                    <a:pt x="6011" y="336"/>
                  </a:lnTo>
                  <a:cubicBezTo>
                    <a:pt x="6011" y="144"/>
                    <a:pt x="5858" y="0"/>
                    <a:pt x="5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3702051" y="3686853"/>
              <a:ext cx="142685" cy="122223"/>
            </a:xfrm>
            <a:custGeom>
              <a:avLst/>
              <a:gdLst/>
              <a:ahLst/>
              <a:cxnLst/>
              <a:rect l="l" t="t" r="r" b="b"/>
              <a:pathLst>
                <a:path w="5446" h="4665" extrusionOk="0">
                  <a:moveTo>
                    <a:pt x="3116" y="1"/>
                  </a:moveTo>
                  <a:cubicBezTo>
                    <a:pt x="1045" y="1"/>
                    <a:pt x="1" y="2512"/>
                    <a:pt x="1467" y="3979"/>
                  </a:cubicBezTo>
                  <a:cubicBezTo>
                    <a:pt x="1941" y="4452"/>
                    <a:pt x="2523" y="4664"/>
                    <a:pt x="3094" y="4664"/>
                  </a:cubicBezTo>
                  <a:cubicBezTo>
                    <a:pt x="4293" y="4664"/>
                    <a:pt x="5445" y="3732"/>
                    <a:pt x="5445" y="2330"/>
                  </a:cubicBezTo>
                  <a:cubicBezTo>
                    <a:pt x="5445" y="1046"/>
                    <a:pt x="4400" y="1"/>
                    <a:pt x="3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3834649" y="3724529"/>
              <a:ext cx="170562" cy="145908"/>
            </a:xfrm>
            <a:custGeom>
              <a:avLst/>
              <a:gdLst/>
              <a:ahLst/>
              <a:cxnLst/>
              <a:rect l="l" t="t" r="r" b="b"/>
              <a:pathLst>
                <a:path w="6510" h="5569" extrusionOk="0">
                  <a:moveTo>
                    <a:pt x="3729" y="1"/>
                  </a:moveTo>
                  <a:cubicBezTo>
                    <a:pt x="1247" y="1"/>
                    <a:pt x="1" y="2991"/>
                    <a:pt x="1755" y="4746"/>
                  </a:cubicBezTo>
                  <a:cubicBezTo>
                    <a:pt x="2323" y="5314"/>
                    <a:pt x="3022" y="5568"/>
                    <a:pt x="3707" y="5568"/>
                  </a:cubicBezTo>
                  <a:cubicBezTo>
                    <a:pt x="5138" y="5568"/>
                    <a:pt x="6509" y="4459"/>
                    <a:pt x="6509" y="2781"/>
                  </a:cubicBezTo>
                  <a:cubicBezTo>
                    <a:pt x="6509" y="1247"/>
                    <a:pt x="5263" y="1"/>
                    <a:pt x="3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3882124" y="3746877"/>
              <a:ext cx="109516" cy="109542"/>
            </a:xfrm>
            <a:custGeom>
              <a:avLst/>
              <a:gdLst/>
              <a:ahLst/>
              <a:cxnLst/>
              <a:rect l="l" t="t" r="r" b="b"/>
              <a:pathLst>
                <a:path w="4180" h="4181" extrusionOk="0">
                  <a:moveTo>
                    <a:pt x="3921" y="1"/>
                  </a:moveTo>
                  <a:cubicBezTo>
                    <a:pt x="3902" y="10"/>
                    <a:pt x="3892" y="30"/>
                    <a:pt x="3873" y="39"/>
                  </a:cubicBezTo>
                  <a:lnTo>
                    <a:pt x="39" y="3883"/>
                  </a:lnTo>
                  <a:cubicBezTo>
                    <a:pt x="19" y="3893"/>
                    <a:pt x="10" y="3912"/>
                    <a:pt x="0" y="3921"/>
                  </a:cubicBezTo>
                  <a:cubicBezTo>
                    <a:pt x="106" y="4017"/>
                    <a:pt x="221" y="4103"/>
                    <a:pt x="345" y="4180"/>
                  </a:cubicBezTo>
                  <a:lnTo>
                    <a:pt x="4180" y="346"/>
                  </a:lnTo>
                  <a:cubicBezTo>
                    <a:pt x="4103" y="221"/>
                    <a:pt x="4017" y="106"/>
                    <a:pt x="3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3931353" y="3633195"/>
              <a:ext cx="113027" cy="215181"/>
            </a:xfrm>
            <a:custGeom>
              <a:avLst/>
              <a:gdLst/>
              <a:ahLst/>
              <a:cxnLst/>
              <a:rect l="l" t="t" r="r" b="b"/>
              <a:pathLst>
                <a:path w="4314" h="8213" extrusionOk="0">
                  <a:moveTo>
                    <a:pt x="2085" y="1"/>
                  </a:moveTo>
                  <a:cubicBezTo>
                    <a:pt x="1972" y="1"/>
                    <a:pt x="1860" y="7"/>
                    <a:pt x="1773" y="26"/>
                  </a:cubicBezTo>
                  <a:cubicBezTo>
                    <a:pt x="786" y="266"/>
                    <a:pt x="0" y="1090"/>
                    <a:pt x="0" y="2145"/>
                  </a:cubicBezTo>
                  <a:lnTo>
                    <a:pt x="0" y="3487"/>
                  </a:lnTo>
                  <a:lnTo>
                    <a:pt x="29" y="3487"/>
                  </a:lnTo>
                  <a:cubicBezTo>
                    <a:pt x="2502" y="3487"/>
                    <a:pt x="3748" y="6458"/>
                    <a:pt x="2023" y="8212"/>
                  </a:cubicBezTo>
                  <a:lnTo>
                    <a:pt x="2157" y="8212"/>
                  </a:lnTo>
                  <a:cubicBezTo>
                    <a:pt x="3345" y="8212"/>
                    <a:pt x="4313" y="7254"/>
                    <a:pt x="4313" y="6056"/>
                  </a:cubicBezTo>
                  <a:lnTo>
                    <a:pt x="4313" y="2145"/>
                  </a:lnTo>
                  <a:cubicBezTo>
                    <a:pt x="4304" y="1100"/>
                    <a:pt x="3556" y="209"/>
                    <a:pt x="2531" y="26"/>
                  </a:cubicBezTo>
                  <a:cubicBezTo>
                    <a:pt x="2531" y="26"/>
                    <a:pt x="2309" y="1"/>
                    <a:pt x="2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3978304" y="3740615"/>
              <a:ext cx="66076" cy="107761"/>
            </a:xfrm>
            <a:custGeom>
              <a:avLst/>
              <a:gdLst/>
              <a:ahLst/>
              <a:cxnLst/>
              <a:rect l="l" t="t" r="r" b="b"/>
              <a:pathLst>
                <a:path w="2522" h="4113" extrusionOk="0">
                  <a:moveTo>
                    <a:pt x="10" y="0"/>
                  </a:moveTo>
                  <a:lnTo>
                    <a:pt x="0" y="10"/>
                  </a:lnTo>
                  <a:cubicBezTo>
                    <a:pt x="1275" y="1035"/>
                    <a:pt x="1381" y="2943"/>
                    <a:pt x="240" y="4112"/>
                  </a:cubicBezTo>
                  <a:lnTo>
                    <a:pt x="365" y="4112"/>
                  </a:lnTo>
                  <a:cubicBezTo>
                    <a:pt x="1563" y="4112"/>
                    <a:pt x="2521" y="3154"/>
                    <a:pt x="2521" y="1956"/>
                  </a:cubicBezTo>
                  <a:lnTo>
                    <a:pt x="2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3748006" y="3714101"/>
              <a:ext cx="71343" cy="67596"/>
            </a:xfrm>
            <a:custGeom>
              <a:avLst/>
              <a:gdLst/>
              <a:ahLst/>
              <a:cxnLst/>
              <a:rect l="l" t="t" r="r" b="b"/>
              <a:pathLst>
                <a:path w="2723" h="2580" extrusionOk="0">
                  <a:moveTo>
                    <a:pt x="1357" y="1"/>
                  </a:moveTo>
                  <a:cubicBezTo>
                    <a:pt x="1249" y="1"/>
                    <a:pt x="1141" y="73"/>
                    <a:pt x="1141" y="217"/>
                  </a:cubicBezTo>
                  <a:lnTo>
                    <a:pt x="1141" y="1079"/>
                  </a:lnTo>
                  <a:lnTo>
                    <a:pt x="288" y="1079"/>
                  </a:lnTo>
                  <a:cubicBezTo>
                    <a:pt x="1" y="1079"/>
                    <a:pt x="1" y="1511"/>
                    <a:pt x="288" y="1511"/>
                  </a:cubicBezTo>
                  <a:lnTo>
                    <a:pt x="1141" y="1511"/>
                  </a:lnTo>
                  <a:lnTo>
                    <a:pt x="1141" y="2364"/>
                  </a:lnTo>
                  <a:cubicBezTo>
                    <a:pt x="1141" y="2508"/>
                    <a:pt x="1249" y="2579"/>
                    <a:pt x="1357" y="2579"/>
                  </a:cubicBezTo>
                  <a:cubicBezTo>
                    <a:pt x="1465" y="2579"/>
                    <a:pt x="1573" y="2508"/>
                    <a:pt x="1573" y="2364"/>
                  </a:cubicBezTo>
                  <a:lnTo>
                    <a:pt x="1573" y="1511"/>
                  </a:lnTo>
                  <a:lnTo>
                    <a:pt x="2435" y="1511"/>
                  </a:lnTo>
                  <a:cubicBezTo>
                    <a:pt x="2720" y="1501"/>
                    <a:pt x="2723" y="1079"/>
                    <a:pt x="2445" y="1079"/>
                  </a:cubicBezTo>
                  <a:cubicBezTo>
                    <a:pt x="2442" y="1079"/>
                    <a:pt x="2439" y="1079"/>
                    <a:pt x="2435" y="1079"/>
                  </a:cubicBezTo>
                  <a:lnTo>
                    <a:pt x="1573" y="1079"/>
                  </a:lnTo>
                  <a:lnTo>
                    <a:pt x="1573" y="217"/>
                  </a:lnTo>
                  <a:cubicBezTo>
                    <a:pt x="1573" y="73"/>
                    <a:pt x="1465" y="1"/>
                    <a:pt x="1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3737971" y="3534552"/>
              <a:ext cx="11318" cy="74487"/>
            </a:xfrm>
            <a:custGeom>
              <a:avLst/>
              <a:gdLst/>
              <a:ahLst/>
              <a:cxnLst/>
              <a:rect l="l" t="t" r="r" b="b"/>
              <a:pathLst>
                <a:path w="432" h="2843" extrusionOk="0">
                  <a:moveTo>
                    <a:pt x="216" y="0"/>
                  </a:moveTo>
                  <a:cubicBezTo>
                    <a:pt x="108" y="0"/>
                    <a:pt x="0" y="72"/>
                    <a:pt x="0" y="216"/>
                  </a:cubicBezTo>
                  <a:lnTo>
                    <a:pt x="0" y="2622"/>
                  </a:lnTo>
                  <a:cubicBezTo>
                    <a:pt x="0" y="2747"/>
                    <a:pt x="96" y="2843"/>
                    <a:pt x="22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3778136" y="3534552"/>
              <a:ext cx="11345" cy="74487"/>
            </a:xfrm>
            <a:custGeom>
              <a:avLst/>
              <a:gdLst/>
              <a:ahLst/>
              <a:cxnLst/>
              <a:rect l="l" t="t" r="r" b="b"/>
              <a:pathLst>
                <a:path w="433" h="2843" extrusionOk="0">
                  <a:moveTo>
                    <a:pt x="217" y="0"/>
                  </a:moveTo>
                  <a:cubicBezTo>
                    <a:pt x="109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7" y="2843"/>
                    <a:pt x="212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3818327" y="3534552"/>
              <a:ext cx="11318" cy="74487"/>
            </a:xfrm>
            <a:custGeom>
              <a:avLst/>
              <a:gdLst/>
              <a:ahLst/>
              <a:cxnLst/>
              <a:rect l="l" t="t" r="r" b="b"/>
              <a:pathLst>
                <a:path w="432" h="2843" extrusionOk="0">
                  <a:moveTo>
                    <a:pt x="216" y="0"/>
                  </a:moveTo>
                  <a:cubicBezTo>
                    <a:pt x="108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6" y="2843"/>
                    <a:pt x="21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43"/>
          <p:cNvGrpSpPr/>
          <p:nvPr/>
        </p:nvGrpSpPr>
        <p:grpSpPr>
          <a:xfrm>
            <a:off x="2562459" y="3521848"/>
            <a:ext cx="207216" cy="361272"/>
            <a:chOff x="2562459" y="3521848"/>
            <a:chExt cx="207216" cy="361272"/>
          </a:xfrm>
        </p:grpSpPr>
        <p:sp>
          <p:nvSpPr>
            <p:cNvPr id="899" name="Google Shape;899;p43"/>
            <p:cNvSpPr/>
            <p:nvPr/>
          </p:nvSpPr>
          <p:spPr>
            <a:xfrm>
              <a:off x="2586065" y="3555987"/>
              <a:ext cx="160265" cy="144179"/>
            </a:xfrm>
            <a:custGeom>
              <a:avLst/>
              <a:gdLst/>
              <a:ahLst/>
              <a:cxnLst/>
              <a:rect l="l" t="t" r="r" b="b"/>
              <a:pathLst>
                <a:path w="6117" h="5503" extrusionOk="0">
                  <a:moveTo>
                    <a:pt x="1304" y="1"/>
                  </a:moveTo>
                  <a:cubicBezTo>
                    <a:pt x="499" y="480"/>
                    <a:pt x="10" y="1333"/>
                    <a:pt x="1" y="2263"/>
                  </a:cubicBezTo>
                  <a:cubicBezTo>
                    <a:pt x="1" y="2761"/>
                    <a:pt x="20" y="3825"/>
                    <a:pt x="68" y="4314"/>
                  </a:cubicBezTo>
                  <a:cubicBezTo>
                    <a:pt x="135" y="4985"/>
                    <a:pt x="710" y="5503"/>
                    <a:pt x="1391" y="5503"/>
                  </a:cubicBezTo>
                  <a:lnTo>
                    <a:pt x="4726" y="5503"/>
                  </a:lnTo>
                  <a:cubicBezTo>
                    <a:pt x="5407" y="5503"/>
                    <a:pt x="5982" y="4985"/>
                    <a:pt x="6049" y="4314"/>
                  </a:cubicBezTo>
                  <a:cubicBezTo>
                    <a:pt x="6097" y="3825"/>
                    <a:pt x="6116" y="2761"/>
                    <a:pt x="6116" y="2273"/>
                  </a:cubicBezTo>
                  <a:cubicBezTo>
                    <a:pt x="6116" y="1333"/>
                    <a:pt x="5618" y="480"/>
                    <a:pt x="4813" y="1"/>
                  </a:cubicBezTo>
                  <a:lnTo>
                    <a:pt x="4468" y="662"/>
                  </a:lnTo>
                  <a:cubicBezTo>
                    <a:pt x="3968" y="469"/>
                    <a:pt x="3499" y="371"/>
                    <a:pt x="3027" y="371"/>
                  </a:cubicBezTo>
                  <a:cubicBezTo>
                    <a:pt x="2585" y="371"/>
                    <a:pt x="2142" y="457"/>
                    <a:pt x="1669" y="633"/>
                  </a:cubicBezTo>
                  <a:lnTo>
                    <a:pt x="1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2611688" y="3521848"/>
              <a:ext cx="108756" cy="54417"/>
            </a:xfrm>
            <a:custGeom>
              <a:avLst/>
              <a:gdLst/>
              <a:ahLst/>
              <a:cxnLst/>
              <a:rect l="l" t="t" r="r" b="b"/>
              <a:pathLst>
                <a:path w="4151" h="2077" extrusionOk="0">
                  <a:moveTo>
                    <a:pt x="2077" y="0"/>
                  </a:moveTo>
                  <a:cubicBezTo>
                    <a:pt x="1414" y="0"/>
                    <a:pt x="753" y="115"/>
                    <a:pt x="125" y="345"/>
                  </a:cubicBezTo>
                  <a:cubicBezTo>
                    <a:pt x="39" y="374"/>
                    <a:pt x="0" y="460"/>
                    <a:pt x="29" y="537"/>
                  </a:cubicBezTo>
                  <a:lnTo>
                    <a:pt x="576" y="1984"/>
                  </a:lnTo>
                  <a:cubicBezTo>
                    <a:pt x="597" y="2040"/>
                    <a:pt x="648" y="2076"/>
                    <a:pt x="705" y="2076"/>
                  </a:cubicBezTo>
                  <a:cubicBezTo>
                    <a:pt x="725" y="2076"/>
                    <a:pt x="747" y="2071"/>
                    <a:pt x="767" y="2061"/>
                  </a:cubicBezTo>
                  <a:cubicBezTo>
                    <a:pt x="1189" y="1908"/>
                    <a:pt x="1632" y="1831"/>
                    <a:pt x="2076" y="1831"/>
                  </a:cubicBezTo>
                  <a:cubicBezTo>
                    <a:pt x="2519" y="1831"/>
                    <a:pt x="2962" y="1908"/>
                    <a:pt x="3384" y="2061"/>
                  </a:cubicBezTo>
                  <a:cubicBezTo>
                    <a:pt x="3401" y="2068"/>
                    <a:pt x="3419" y="2071"/>
                    <a:pt x="3437" y="2071"/>
                  </a:cubicBezTo>
                  <a:cubicBezTo>
                    <a:pt x="3497" y="2071"/>
                    <a:pt x="3553" y="2034"/>
                    <a:pt x="3576" y="1975"/>
                  </a:cubicBezTo>
                  <a:lnTo>
                    <a:pt x="4122" y="537"/>
                  </a:lnTo>
                  <a:cubicBezTo>
                    <a:pt x="4151" y="460"/>
                    <a:pt x="4113" y="374"/>
                    <a:pt x="4036" y="345"/>
                  </a:cubicBezTo>
                  <a:cubicBezTo>
                    <a:pt x="3403" y="115"/>
                    <a:pt x="2739" y="0"/>
                    <a:pt x="2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651015" y="3532381"/>
              <a:ext cx="30104" cy="24707"/>
            </a:xfrm>
            <a:custGeom>
              <a:avLst/>
              <a:gdLst/>
              <a:ahLst/>
              <a:cxnLst/>
              <a:rect l="l" t="t" r="r" b="b"/>
              <a:pathLst>
                <a:path w="1149" h="943" extrusionOk="0">
                  <a:moveTo>
                    <a:pt x="579" y="1"/>
                  </a:moveTo>
                  <a:cubicBezTo>
                    <a:pt x="479" y="1"/>
                    <a:pt x="378" y="68"/>
                    <a:pt x="369" y="202"/>
                  </a:cubicBezTo>
                  <a:lnTo>
                    <a:pt x="369" y="260"/>
                  </a:lnTo>
                  <a:lnTo>
                    <a:pt x="301" y="260"/>
                  </a:lnTo>
                  <a:cubicBezTo>
                    <a:pt x="295" y="259"/>
                    <a:pt x="289" y="259"/>
                    <a:pt x="283" y="259"/>
                  </a:cubicBezTo>
                  <a:cubicBezTo>
                    <a:pt x="1" y="259"/>
                    <a:pt x="1" y="691"/>
                    <a:pt x="283" y="691"/>
                  </a:cubicBezTo>
                  <a:cubicBezTo>
                    <a:pt x="289" y="691"/>
                    <a:pt x="295" y="691"/>
                    <a:pt x="301" y="691"/>
                  </a:cubicBezTo>
                  <a:lnTo>
                    <a:pt x="369" y="691"/>
                  </a:lnTo>
                  <a:lnTo>
                    <a:pt x="369" y="748"/>
                  </a:lnTo>
                  <a:cubicBezTo>
                    <a:pt x="378" y="878"/>
                    <a:pt x="479" y="943"/>
                    <a:pt x="579" y="943"/>
                  </a:cubicBezTo>
                  <a:cubicBezTo>
                    <a:pt x="680" y="943"/>
                    <a:pt x="781" y="878"/>
                    <a:pt x="790" y="748"/>
                  </a:cubicBezTo>
                  <a:lnTo>
                    <a:pt x="790" y="691"/>
                  </a:lnTo>
                  <a:lnTo>
                    <a:pt x="848" y="691"/>
                  </a:lnTo>
                  <a:cubicBezTo>
                    <a:pt x="854" y="691"/>
                    <a:pt x="860" y="691"/>
                    <a:pt x="866" y="691"/>
                  </a:cubicBezTo>
                  <a:cubicBezTo>
                    <a:pt x="1149" y="691"/>
                    <a:pt x="1149" y="259"/>
                    <a:pt x="866" y="259"/>
                  </a:cubicBezTo>
                  <a:cubicBezTo>
                    <a:pt x="860" y="259"/>
                    <a:pt x="854" y="259"/>
                    <a:pt x="848" y="260"/>
                  </a:cubicBezTo>
                  <a:lnTo>
                    <a:pt x="790" y="260"/>
                  </a:lnTo>
                  <a:lnTo>
                    <a:pt x="790" y="202"/>
                  </a:lnTo>
                  <a:cubicBezTo>
                    <a:pt x="781" y="68"/>
                    <a:pt x="68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2646351" y="3687328"/>
              <a:ext cx="6550" cy="4297"/>
            </a:xfrm>
            <a:custGeom>
              <a:avLst/>
              <a:gdLst/>
              <a:ahLst/>
              <a:cxnLst/>
              <a:rect l="l" t="t" r="r" b="b"/>
              <a:pathLst>
                <a:path w="250" h="164" extrusionOk="0">
                  <a:moveTo>
                    <a:pt x="0" y="1"/>
                  </a:moveTo>
                  <a:lnTo>
                    <a:pt x="0" y="164"/>
                  </a:lnTo>
                  <a:cubicBezTo>
                    <a:pt x="86" y="154"/>
                    <a:pt x="173" y="126"/>
                    <a:pt x="249" y="106"/>
                  </a:cubicBezTo>
                  <a:cubicBezTo>
                    <a:pt x="163" y="78"/>
                    <a:pt x="77" y="39"/>
                    <a:pt x="0" y="1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2562459" y="3687328"/>
              <a:ext cx="207216" cy="195793"/>
            </a:xfrm>
            <a:custGeom>
              <a:avLst/>
              <a:gdLst/>
              <a:ahLst/>
              <a:cxnLst/>
              <a:rect l="l" t="t" r="r" b="b"/>
              <a:pathLst>
                <a:path w="7909" h="7473" extrusionOk="0">
                  <a:moveTo>
                    <a:pt x="3193" y="1"/>
                  </a:moveTo>
                  <a:lnTo>
                    <a:pt x="3193" y="1065"/>
                  </a:lnTo>
                  <a:lnTo>
                    <a:pt x="3010" y="1065"/>
                  </a:lnTo>
                  <a:cubicBezTo>
                    <a:pt x="1918" y="1065"/>
                    <a:pt x="969" y="1813"/>
                    <a:pt x="710" y="2877"/>
                  </a:cubicBezTo>
                  <a:lnTo>
                    <a:pt x="106" y="5350"/>
                  </a:lnTo>
                  <a:cubicBezTo>
                    <a:pt x="1" y="5800"/>
                    <a:pt x="202" y="6270"/>
                    <a:pt x="605" y="6509"/>
                  </a:cubicBezTo>
                  <a:cubicBezTo>
                    <a:pt x="1721" y="7152"/>
                    <a:pt x="2838" y="7473"/>
                    <a:pt x="3955" y="7473"/>
                  </a:cubicBezTo>
                  <a:cubicBezTo>
                    <a:pt x="5071" y="7473"/>
                    <a:pt x="6188" y="7152"/>
                    <a:pt x="7305" y="6509"/>
                  </a:cubicBezTo>
                  <a:cubicBezTo>
                    <a:pt x="7707" y="6270"/>
                    <a:pt x="7909" y="5800"/>
                    <a:pt x="7803" y="5350"/>
                  </a:cubicBezTo>
                  <a:lnTo>
                    <a:pt x="7209" y="2877"/>
                  </a:lnTo>
                  <a:cubicBezTo>
                    <a:pt x="6942" y="1819"/>
                    <a:pt x="5994" y="1065"/>
                    <a:pt x="4910" y="1065"/>
                  </a:cubicBezTo>
                  <a:cubicBezTo>
                    <a:pt x="4903" y="1065"/>
                    <a:pt x="4896" y="1065"/>
                    <a:pt x="4889" y="1065"/>
                  </a:cubicBezTo>
                  <a:lnTo>
                    <a:pt x="4707" y="1065"/>
                  </a:lnTo>
                  <a:lnTo>
                    <a:pt x="4707" y="1"/>
                  </a:lnTo>
                  <a:cubicBezTo>
                    <a:pt x="4467" y="121"/>
                    <a:pt x="4206" y="181"/>
                    <a:pt x="3946" y="181"/>
                  </a:cubicBezTo>
                  <a:cubicBezTo>
                    <a:pt x="3686" y="181"/>
                    <a:pt x="3427" y="121"/>
                    <a:pt x="3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2628771" y="3687328"/>
              <a:ext cx="73098" cy="84285"/>
            </a:xfrm>
            <a:custGeom>
              <a:avLst/>
              <a:gdLst/>
              <a:ahLst/>
              <a:cxnLst/>
              <a:rect l="l" t="t" r="r" b="b"/>
              <a:pathLst>
                <a:path w="2790" h="3217" extrusionOk="0">
                  <a:moveTo>
                    <a:pt x="671" y="1"/>
                  </a:moveTo>
                  <a:lnTo>
                    <a:pt x="671" y="1065"/>
                  </a:lnTo>
                  <a:lnTo>
                    <a:pt x="489" y="1065"/>
                  </a:lnTo>
                  <a:cubicBezTo>
                    <a:pt x="326" y="1065"/>
                    <a:pt x="163" y="1084"/>
                    <a:pt x="0" y="1113"/>
                  </a:cubicBezTo>
                  <a:lnTo>
                    <a:pt x="58" y="1170"/>
                  </a:lnTo>
                  <a:lnTo>
                    <a:pt x="1150" y="3059"/>
                  </a:lnTo>
                  <a:cubicBezTo>
                    <a:pt x="1213" y="3164"/>
                    <a:pt x="1321" y="3217"/>
                    <a:pt x="1427" y="3217"/>
                  </a:cubicBezTo>
                  <a:cubicBezTo>
                    <a:pt x="1534" y="3217"/>
                    <a:pt x="1639" y="3164"/>
                    <a:pt x="1697" y="3059"/>
                  </a:cubicBezTo>
                  <a:lnTo>
                    <a:pt x="2790" y="1170"/>
                  </a:lnTo>
                  <a:lnTo>
                    <a:pt x="2790" y="1103"/>
                  </a:lnTo>
                  <a:cubicBezTo>
                    <a:pt x="2646" y="1074"/>
                    <a:pt x="2512" y="1065"/>
                    <a:pt x="2368" y="1065"/>
                  </a:cubicBezTo>
                  <a:lnTo>
                    <a:pt x="2186" y="1065"/>
                  </a:lnTo>
                  <a:lnTo>
                    <a:pt x="2186" y="1"/>
                  </a:lnTo>
                  <a:cubicBezTo>
                    <a:pt x="1946" y="121"/>
                    <a:pt x="1687" y="181"/>
                    <a:pt x="1428" y="181"/>
                  </a:cubicBezTo>
                  <a:cubicBezTo>
                    <a:pt x="1170" y="181"/>
                    <a:pt x="911" y="121"/>
                    <a:pt x="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2617217" y="3585881"/>
              <a:ext cx="97962" cy="110774"/>
            </a:xfrm>
            <a:custGeom>
              <a:avLst/>
              <a:gdLst/>
              <a:ahLst/>
              <a:cxnLst/>
              <a:rect l="l" t="t" r="r" b="b"/>
              <a:pathLst>
                <a:path w="3739" h="4228" extrusionOk="0">
                  <a:moveTo>
                    <a:pt x="2560" y="0"/>
                  </a:moveTo>
                  <a:cubicBezTo>
                    <a:pt x="1802" y="508"/>
                    <a:pt x="911" y="786"/>
                    <a:pt x="0" y="796"/>
                  </a:cubicBezTo>
                  <a:lnTo>
                    <a:pt x="0" y="2358"/>
                  </a:lnTo>
                  <a:lnTo>
                    <a:pt x="0" y="2416"/>
                  </a:lnTo>
                  <a:cubicBezTo>
                    <a:pt x="29" y="3422"/>
                    <a:pt x="853" y="4228"/>
                    <a:pt x="1869" y="4228"/>
                  </a:cubicBezTo>
                  <a:cubicBezTo>
                    <a:pt x="2876" y="4228"/>
                    <a:pt x="3710" y="3422"/>
                    <a:pt x="3739" y="2416"/>
                  </a:cubicBezTo>
                  <a:lnTo>
                    <a:pt x="3739" y="796"/>
                  </a:lnTo>
                  <a:cubicBezTo>
                    <a:pt x="3298" y="604"/>
                    <a:pt x="2905" y="326"/>
                    <a:pt x="2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BlokTextu 1">
            <a:extLst>
              <a:ext uri="{FF2B5EF4-FFF2-40B4-BE49-F238E27FC236}">
                <a16:creationId xmlns:a16="http://schemas.microsoft.com/office/drawing/2014/main" id="{D8E4B9F8-A87B-4829-9377-9CCCEF44A8E8}"/>
              </a:ext>
            </a:extLst>
          </p:cNvPr>
          <p:cNvSpPr txBox="1"/>
          <p:nvPr/>
        </p:nvSpPr>
        <p:spPr>
          <a:xfrm>
            <a:off x="1962150" y="152678"/>
            <a:ext cx="1269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>
                <a:solidFill>
                  <a:schemeClr val="tx1"/>
                </a:solidFill>
                <a:latin typeface="Pathway Gothic One" panose="020B0604020202020204" charset="0"/>
              </a:rPr>
              <a:t>Výstup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8CCA61E1-8939-442D-93BE-D738D0A83196}"/>
              </a:ext>
            </a:extLst>
          </p:cNvPr>
          <p:cNvSpPr txBox="1"/>
          <p:nvPr/>
        </p:nvSpPr>
        <p:spPr>
          <a:xfrm>
            <a:off x="1245582" y="1455309"/>
            <a:ext cx="51748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800" dirty="0">
                <a:solidFill>
                  <a:schemeClr val="tx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Vloženie naučených dát do submission.csv</a:t>
            </a:r>
          </a:p>
          <a:p>
            <a:endParaRPr lang="sk-SK" sz="1800" dirty="0">
              <a:solidFill>
                <a:schemeClr val="tx2"/>
              </a:solidFill>
              <a:latin typeface="Pathway Gothic One" panose="020B0604020202020204" charset="0"/>
            </a:endParaRPr>
          </a:p>
          <a:p>
            <a:endParaRPr lang="sk-SK" sz="1800" dirty="0">
              <a:solidFill>
                <a:schemeClr val="tx2"/>
              </a:solidFill>
              <a:latin typeface="Pathway Gothic One" panose="020B0604020202020204" charset="0"/>
            </a:endParaRPr>
          </a:p>
          <a:p>
            <a:r>
              <a:rPr lang="sk-SK" sz="1800" dirty="0">
                <a:solidFill>
                  <a:srgbClr val="B6B6B6"/>
                </a:solidFill>
                <a:latin typeface="Pathway Gothic One" panose="020B0604020202020204" charset="0"/>
              </a:rPr>
              <a:t># len </a:t>
            </a:r>
            <a:r>
              <a:rPr lang="sk-SK" sz="1800" dirty="0" err="1">
                <a:solidFill>
                  <a:srgbClr val="B6B6B6"/>
                </a:solidFill>
                <a:latin typeface="Pathway Gothic One" panose="020B0604020202020204" charset="0"/>
              </a:rPr>
              <a:t>vlozim</a:t>
            </a:r>
            <a:r>
              <a:rPr lang="sk-SK" sz="1800" dirty="0">
                <a:solidFill>
                  <a:srgbClr val="B6B6B6"/>
                </a:solidFill>
                <a:latin typeface="Pathway Gothic One" panose="020B0604020202020204" charset="0"/>
              </a:rPr>
              <a:t> </a:t>
            </a:r>
            <a:r>
              <a:rPr lang="sk-SK" sz="1800" dirty="0" err="1">
                <a:solidFill>
                  <a:srgbClr val="B6B6B6"/>
                </a:solidFill>
                <a:latin typeface="Pathway Gothic One" panose="020B0604020202020204" charset="0"/>
              </a:rPr>
              <a:t>data</a:t>
            </a:r>
            <a:r>
              <a:rPr lang="sk-SK" sz="1800" dirty="0">
                <a:solidFill>
                  <a:srgbClr val="B6B6B6"/>
                </a:solidFill>
                <a:latin typeface="Pathway Gothic One" panose="020B0604020202020204" charset="0"/>
              </a:rPr>
              <a:t> do </a:t>
            </a:r>
            <a:r>
              <a:rPr lang="sk-SK" sz="1800" dirty="0" err="1">
                <a:solidFill>
                  <a:srgbClr val="B6B6B6"/>
                </a:solidFill>
                <a:latin typeface="Pathway Gothic One" panose="020B0604020202020204" charset="0"/>
              </a:rPr>
              <a:t>pripraveneho</a:t>
            </a:r>
            <a:r>
              <a:rPr lang="sk-SK" sz="1800" dirty="0">
                <a:solidFill>
                  <a:srgbClr val="B6B6B6"/>
                </a:solidFill>
                <a:latin typeface="Pathway Gothic One" panose="020B0604020202020204" charset="0"/>
              </a:rPr>
              <a:t> </a:t>
            </a:r>
            <a:r>
              <a:rPr lang="sk-SK" sz="1800" dirty="0" err="1">
                <a:solidFill>
                  <a:srgbClr val="B6B6B6"/>
                </a:solidFill>
                <a:latin typeface="Pathway Gothic One" panose="020B0604020202020204" charset="0"/>
              </a:rPr>
              <a:t>csv</a:t>
            </a:r>
            <a:r>
              <a:rPr lang="sk-SK" sz="1800" dirty="0">
                <a:solidFill>
                  <a:srgbClr val="B6B6B6"/>
                </a:solidFill>
                <a:latin typeface="Pathway Gothic One" panose="020B0604020202020204" charset="0"/>
              </a:rPr>
              <a:t> </a:t>
            </a:r>
            <a:r>
              <a:rPr lang="sk-SK" sz="1800" dirty="0" err="1">
                <a:solidFill>
                  <a:srgbClr val="B6B6B6"/>
                </a:solidFill>
                <a:latin typeface="Pathway Gothic One" panose="020B0604020202020204" charset="0"/>
              </a:rPr>
              <a:t>suboru</a:t>
            </a:r>
            <a:endParaRPr lang="sk-SK" sz="1800" dirty="0">
              <a:solidFill>
                <a:srgbClr val="B6B6B6"/>
              </a:solidFill>
              <a:latin typeface="Pathway Gothic One" panose="020B0604020202020204" charset="0"/>
            </a:endParaRPr>
          </a:p>
          <a:p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df_submit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pd.read_csv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'submission.csv'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)</a:t>
            </a:r>
          </a:p>
          <a:p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df_submit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[</a:t>
            </a:r>
            <a:r>
              <a:rPr lang="sk-SK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8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ConfirmedCases</a:t>
            </a:r>
            <a:r>
              <a:rPr lang="sk-SK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] = </a:t>
            </a:r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df_test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[</a:t>
            </a:r>
            <a:r>
              <a:rPr lang="sk-SK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8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ConfirmedCases</a:t>
            </a:r>
            <a:r>
              <a:rPr lang="sk-SK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].</a:t>
            </a:r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astype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8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int</a:t>
            </a:r>
            <a:r>
              <a:rPr lang="sk-SK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)</a:t>
            </a:r>
          </a:p>
          <a:p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df_submit.to_csv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'submission.csv'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, index=</a:t>
            </a:r>
            <a:r>
              <a:rPr lang="sk-SK" sz="1800" dirty="0" err="1">
                <a:solidFill>
                  <a:schemeClr val="accent1"/>
                </a:solidFill>
                <a:latin typeface="Pathway Gothic One" panose="020B0604020202020204" charset="0"/>
              </a:rPr>
              <a:t>False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4"/>
          <p:cNvSpPr txBox="1">
            <a:spLocks noGrp="1"/>
          </p:cNvSpPr>
          <p:nvPr>
            <p:ph type="title"/>
          </p:nvPr>
        </p:nvSpPr>
        <p:spPr>
          <a:xfrm>
            <a:off x="-808700" y="88300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600" dirty="0"/>
              <a:t>Graf - kód</a:t>
            </a:r>
            <a:endParaRPr sz="6600" dirty="0"/>
          </a:p>
        </p:txBody>
      </p:sp>
      <p:sp>
        <p:nvSpPr>
          <p:cNvPr id="912" name="Google Shape;912;p44"/>
          <p:cNvSpPr txBox="1">
            <a:spLocks noGrp="1"/>
          </p:cNvSpPr>
          <p:nvPr>
            <p:ph type="subTitle" idx="1"/>
          </p:nvPr>
        </p:nvSpPr>
        <p:spPr>
          <a:xfrm flipH="1">
            <a:off x="1977200" y="1593200"/>
            <a:ext cx="6303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sk-SK" sz="1400" dirty="0" err="1">
                <a:latin typeface="Pathway Gothic One" panose="020B0604020202020204" charset="0"/>
                <a:ea typeface="Roboto Condensed Light" panose="020B0604020202020204" charset="0"/>
              </a:rPr>
              <a:t>if</a:t>
            </a:r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(country ==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  <a:ea typeface="Roboto Condensed Light" panose="020B0604020202020204" charset="0"/>
              </a:rPr>
              <a:t>“</a:t>
            </a:r>
            <a:r>
              <a:rPr lang="sk-SK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  <a:ea typeface="Roboto Condensed Light" panose="020B0604020202020204" charset="0"/>
              </a:rPr>
              <a:t>Slovakia"</a:t>
            </a:r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):         </a:t>
            </a:r>
          </a:p>
          <a:p>
            <a:pPr marL="0" lvl="0" indent="0" algn="l"/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            </a:t>
            </a:r>
            <a:r>
              <a:rPr lang="sk-SK" sz="1400" dirty="0" err="1">
                <a:latin typeface="Pathway Gothic One" panose="020B0604020202020204" charset="0"/>
                <a:ea typeface="Roboto Condensed Light" panose="020B0604020202020204" charset="0"/>
              </a:rPr>
              <a:t>plt.plot</a:t>
            </a:r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(</a:t>
            </a:r>
            <a:r>
              <a:rPr lang="sk-SK" sz="1400" dirty="0" err="1">
                <a:latin typeface="Pathway Gothic One" panose="020B0604020202020204" charset="0"/>
                <a:ea typeface="Roboto Condensed Light" panose="020B0604020202020204" charset="0"/>
              </a:rPr>
              <a:t>x_train</a:t>
            </a:r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[:70,0], </a:t>
            </a:r>
            <a:r>
              <a:rPr lang="sk-SK" sz="1400" dirty="0" err="1">
                <a:latin typeface="Pathway Gothic One" panose="020B0604020202020204" charset="0"/>
                <a:ea typeface="Roboto Condensed Light" panose="020B0604020202020204" charset="0"/>
              </a:rPr>
              <a:t>Yrs</a:t>
            </a:r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[:70,0])</a:t>
            </a:r>
          </a:p>
          <a:p>
            <a:pPr marL="0" lvl="0" indent="0" algn="l"/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            </a:t>
            </a:r>
            <a:r>
              <a:rPr lang="sk-SK" sz="1400" dirty="0" err="1">
                <a:latin typeface="Pathway Gothic One" panose="020B0604020202020204" charset="0"/>
                <a:ea typeface="Roboto Condensed Light" panose="020B0604020202020204" charset="0"/>
              </a:rPr>
              <a:t>plt.xlim</a:t>
            </a:r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(0,10)</a:t>
            </a:r>
          </a:p>
          <a:p>
            <a:pPr marL="0" lvl="0" indent="0" algn="l"/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        </a:t>
            </a:r>
          </a:p>
          <a:p>
            <a:pPr marL="0" lvl="0" indent="0" algn="l"/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            </a:t>
            </a:r>
            <a:r>
              <a:rPr lang="sk-SK" sz="1400" dirty="0">
                <a:solidFill>
                  <a:srgbClr val="B6B6B6"/>
                </a:solidFill>
                <a:latin typeface="Pathway Gothic One" panose="020B0604020202020204" charset="0"/>
                <a:ea typeface="Roboto Condensed Light" panose="020B0604020202020204" charset="0"/>
              </a:rPr>
              <a:t>#</a:t>
            </a:r>
            <a:r>
              <a:rPr lang="sk-SK" sz="1400" dirty="0" err="1">
                <a:solidFill>
                  <a:srgbClr val="B6B6B6"/>
                </a:solidFill>
                <a:latin typeface="Pathway Gothic One" panose="020B0604020202020204" charset="0"/>
                <a:ea typeface="Roboto Condensed Light" panose="020B0604020202020204" charset="0"/>
              </a:rPr>
              <a:t>print</a:t>
            </a:r>
            <a:r>
              <a:rPr lang="sk-SK" sz="1400" dirty="0">
                <a:solidFill>
                  <a:srgbClr val="B6B6B6"/>
                </a:solidFill>
                <a:latin typeface="Pathway Gothic One" panose="020B0604020202020204" charset="0"/>
                <a:ea typeface="Roboto Condensed Light" panose="020B0604020202020204" charset="0"/>
              </a:rPr>
              <a:t>(</a:t>
            </a:r>
            <a:r>
              <a:rPr lang="sk-SK" sz="1400" dirty="0" err="1">
                <a:solidFill>
                  <a:srgbClr val="B6B6B6"/>
                </a:solidFill>
                <a:latin typeface="Pathway Gothic One" panose="020B0604020202020204" charset="0"/>
                <a:ea typeface="Roboto Condensed Light" panose="020B0604020202020204" charset="0"/>
              </a:rPr>
              <a:t>prediction</a:t>
            </a:r>
            <a:r>
              <a:rPr lang="sk-SK" sz="1400" dirty="0">
                <a:solidFill>
                  <a:srgbClr val="B6B6B6"/>
                </a:solidFill>
                <a:latin typeface="Pathway Gothic One" panose="020B0604020202020204" charset="0"/>
                <a:ea typeface="Roboto Condensed Light" panose="020B0604020202020204" charset="0"/>
              </a:rPr>
              <a:t>)</a:t>
            </a:r>
          </a:p>
          <a:p>
            <a:pPr marL="0" lvl="0" indent="0" algn="l"/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            </a:t>
            </a:r>
            <a:r>
              <a:rPr lang="sk-SK" sz="1400" dirty="0" err="1">
                <a:latin typeface="Pathway Gothic One" panose="020B0604020202020204" charset="0"/>
                <a:ea typeface="Roboto Condensed Light" panose="020B0604020202020204" charset="0"/>
              </a:rPr>
              <a:t>plt.plot</a:t>
            </a:r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(x_test+45, </a:t>
            </a:r>
            <a:r>
              <a:rPr lang="sk-SK" sz="1400" dirty="0" err="1">
                <a:latin typeface="Pathway Gothic One" panose="020B0604020202020204" charset="0"/>
                <a:ea typeface="Roboto Condensed Light" panose="020B0604020202020204" charset="0"/>
              </a:rPr>
              <a:t>prediction</a:t>
            </a:r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)</a:t>
            </a:r>
          </a:p>
          <a:p>
            <a:pPr marL="0" lvl="0" indent="0" algn="l"/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            </a:t>
            </a:r>
            <a:r>
              <a:rPr lang="sk-SK" sz="1400" dirty="0" err="1">
                <a:latin typeface="Pathway Gothic One" panose="020B0604020202020204" charset="0"/>
                <a:ea typeface="Roboto Condensed Light" panose="020B0604020202020204" charset="0"/>
              </a:rPr>
              <a:t>plt.xlim</a:t>
            </a:r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(0,88)</a:t>
            </a:r>
          </a:p>
          <a:p>
            <a:pPr marL="0" lvl="0" indent="0" algn="l"/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            </a:t>
            </a:r>
            <a:r>
              <a:rPr lang="sk-SK" sz="1400" dirty="0" err="1">
                <a:latin typeface="Pathway Gothic One" panose="020B0604020202020204" charset="0"/>
                <a:ea typeface="Roboto Condensed Light" panose="020B0604020202020204" charset="0"/>
              </a:rPr>
              <a:t>plt.legend</a:t>
            </a:r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([</a:t>
            </a:r>
            <a:r>
              <a:rPr lang="sk-SK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  <a:ea typeface="Roboto Condensed Light" panose="020B0604020202020204" charset="0"/>
              </a:rPr>
              <a:t>'Potvrdené prípady'</a:t>
            </a:r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, 'Predpokladaný počet nových prípadov nakazenia'])</a:t>
            </a:r>
          </a:p>
          <a:p>
            <a:pPr marL="0" lvl="0" indent="0" algn="l"/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            </a:t>
            </a:r>
            <a:r>
              <a:rPr lang="sk-SK" sz="1400" dirty="0" err="1">
                <a:latin typeface="Pathway Gothic One" panose="020B0604020202020204" charset="0"/>
                <a:ea typeface="Roboto Condensed Light" panose="020B0604020202020204" charset="0"/>
              </a:rPr>
              <a:t>plt.title</a:t>
            </a:r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(country+': graf predikcie nakazení', </a:t>
            </a:r>
            <a:r>
              <a:rPr lang="sk-SK" sz="1400" dirty="0" err="1">
                <a:latin typeface="Pathway Gothic One" panose="020B0604020202020204" charset="0"/>
                <a:ea typeface="Roboto Condensed Light" panose="020B0604020202020204" charset="0"/>
              </a:rPr>
              <a:t>size</a:t>
            </a:r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=20)</a:t>
            </a:r>
          </a:p>
          <a:p>
            <a:pPr marL="0" lvl="0" indent="0" algn="l"/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            </a:t>
            </a:r>
          </a:p>
          <a:p>
            <a:pPr marL="0" lvl="0" indent="0" algn="l"/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            </a:t>
            </a:r>
            <a:r>
              <a:rPr lang="sk-SK" sz="1400" dirty="0" err="1">
                <a:latin typeface="Pathway Gothic One" panose="020B0604020202020204" charset="0"/>
                <a:ea typeface="Roboto Condensed Light" panose="020B0604020202020204" charset="0"/>
              </a:rPr>
              <a:t>plt.show</a:t>
            </a:r>
            <a:r>
              <a:rPr lang="sk-SK" sz="1400" dirty="0">
                <a:latin typeface="Pathway Gothic One" panose="020B0604020202020204" charset="0"/>
                <a:ea typeface="Roboto Condensed Light" panose="020B0604020202020204" charset="0"/>
              </a:rPr>
              <a:t>()</a:t>
            </a:r>
            <a:endParaRPr sz="1400" dirty="0">
              <a:latin typeface="Pathway Gothic One" panose="020B0604020202020204" charset="0"/>
              <a:ea typeface="Roboto Condensed Light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text 1">
            <a:extLst>
              <a:ext uri="{FF2B5EF4-FFF2-40B4-BE49-F238E27FC236}">
                <a16:creationId xmlns:a16="http://schemas.microsoft.com/office/drawing/2014/main" id="{392492A4-A609-463C-8A5F-B573AD9A5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BC784BFA-4EAD-4820-BFB6-941FBF028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478167"/>
            <a:ext cx="3213100" cy="2187230"/>
          </a:xfrm>
          <a:prstGeom prst="rect">
            <a:avLst/>
          </a:prstGeom>
        </p:spPr>
      </p:pic>
      <p:pic>
        <p:nvPicPr>
          <p:cNvPr id="6" name="Obrázok 5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03331BFA-50BE-4F61-908E-FD1F3BF1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0" y="521014"/>
            <a:ext cx="3247564" cy="2144383"/>
          </a:xfrm>
          <a:prstGeom prst="rect">
            <a:avLst/>
          </a:prstGeom>
        </p:spPr>
      </p:pic>
      <p:pic>
        <p:nvPicPr>
          <p:cNvPr id="8" name="Obrázok 7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34992317-05D7-44D8-B460-27B676579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2838450"/>
            <a:ext cx="3206750" cy="2043928"/>
          </a:xfrm>
          <a:prstGeom prst="rect">
            <a:avLst/>
          </a:prstGeom>
        </p:spPr>
      </p:pic>
      <p:pic>
        <p:nvPicPr>
          <p:cNvPr id="10" name="Obrázok 9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A41C7B83-DAE3-46DD-BD91-3F4B58402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650" y="2838450"/>
            <a:ext cx="3247564" cy="197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5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556A9C-BD77-485D-86F2-CD44A7D2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50" y="193650"/>
            <a:ext cx="8203500" cy="755700"/>
          </a:xfrm>
        </p:spPr>
        <p:txBody>
          <a:bodyPr/>
          <a:lstStyle/>
          <a:p>
            <a:r>
              <a:rPr lang="en-US" sz="3200" dirty="0" err="1"/>
              <a:t>Vizualiz</a:t>
            </a:r>
            <a:r>
              <a:rPr lang="sk-SK" sz="3200" dirty="0" err="1"/>
              <a:t>ázia</a:t>
            </a:r>
            <a:r>
              <a:rPr lang="sk-SK" sz="3200" dirty="0"/>
              <a:t> Slovenska v porovnaní s reálnymi údajmi</a:t>
            </a:r>
          </a:p>
        </p:txBody>
      </p:sp>
      <p:pic>
        <p:nvPicPr>
          <p:cNvPr id="4" name="Obrázok 3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9AEB5ACD-DC25-4C17-BB03-E6AC83C8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94" y="1609116"/>
            <a:ext cx="3194912" cy="2174850"/>
          </a:xfrm>
          <a:prstGeom prst="rect">
            <a:avLst/>
          </a:prstGeom>
        </p:spPr>
      </p:pic>
      <p:pic>
        <p:nvPicPr>
          <p:cNvPr id="6" name="Obrázok 5" descr="Obrázok, na ktorom je čierne, stôl, biele, obrovské&#10;&#10;Automaticky generovaný popis">
            <a:extLst>
              <a:ext uri="{FF2B5EF4-FFF2-40B4-BE49-F238E27FC236}">
                <a16:creationId xmlns:a16="http://schemas.microsoft.com/office/drawing/2014/main" id="{356466AD-6FE9-47AF-9477-EA5DF75B1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209" y="854100"/>
            <a:ext cx="4826218" cy="184244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ECEC2263-66AD-4945-BF4D-059EE0C96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209" y="2771569"/>
            <a:ext cx="2393154" cy="22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0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5"/>
          <p:cNvSpPr txBox="1">
            <a:spLocks noGrp="1"/>
          </p:cNvSpPr>
          <p:nvPr>
            <p:ph type="ctrTitle"/>
          </p:nvPr>
        </p:nvSpPr>
        <p:spPr>
          <a:xfrm flipH="1">
            <a:off x="3545213" y="2048025"/>
            <a:ext cx="4043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600" dirty="0"/>
              <a:t>Záver</a:t>
            </a:r>
            <a:endParaRPr sz="6600" dirty="0"/>
          </a:p>
        </p:txBody>
      </p:sp>
      <p:grpSp>
        <p:nvGrpSpPr>
          <p:cNvPr id="921" name="Google Shape;921;p45"/>
          <p:cNvGrpSpPr/>
          <p:nvPr/>
        </p:nvGrpSpPr>
        <p:grpSpPr>
          <a:xfrm>
            <a:off x="7842775" y="1827850"/>
            <a:ext cx="1317900" cy="1870500"/>
            <a:chOff x="7842775" y="1827850"/>
            <a:chExt cx="1317900" cy="1870500"/>
          </a:xfrm>
        </p:grpSpPr>
        <p:cxnSp>
          <p:nvCxnSpPr>
            <p:cNvPr id="922" name="Google Shape;922;p45"/>
            <p:cNvCxnSpPr/>
            <p:nvPr/>
          </p:nvCxnSpPr>
          <p:spPr>
            <a:xfrm>
              <a:off x="7842775" y="1827850"/>
              <a:ext cx="0" cy="18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45"/>
            <p:cNvCxnSpPr/>
            <p:nvPr/>
          </p:nvCxnSpPr>
          <p:spPr>
            <a:xfrm>
              <a:off x="7842775" y="2748875"/>
              <a:ext cx="131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4"/>
          <p:cNvSpPr/>
          <p:nvPr/>
        </p:nvSpPr>
        <p:spPr>
          <a:xfrm>
            <a:off x="1106400" y="1355075"/>
            <a:ext cx="6931200" cy="267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5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ZDROJE</a:t>
            </a:r>
            <a:br>
              <a:rPr lang="sk-SK" dirty="0"/>
            </a:br>
            <a:endParaRPr dirty="0"/>
          </a:p>
        </p:txBody>
      </p:sp>
      <p:sp>
        <p:nvSpPr>
          <p:cNvPr id="1464" name="Google Shape;1464;p54"/>
          <p:cNvSpPr txBox="1">
            <a:spLocks noGrp="1"/>
          </p:cNvSpPr>
          <p:nvPr>
            <p:ph type="body" idx="1"/>
          </p:nvPr>
        </p:nvSpPr>
        <p:spPr>
          <a:xfrm>
            <a:off x="1630925" y="1451375"/>
            <a:ext cx="58821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Clr>
                <a:schemeClr val="dk2"/>
              </a:buClr>
            </a:pPr>
            <a:r>
              <a:rPr lang="sk-SK" dirty="0">
                <a:hlinkClick r:id="rId3"/>
              </a:rPr>
              <a:t>https://www.researchgate.net/publication/340394734_Neural_network_based_country_wise_risk_prediction_of_COVID-19</a:t>
            </a:r>
            <a:endParaRPr lang="en-US" dirty="0"/>
          </a:p>
          <a:p>
            <a:pPr lvl="0" algn="l">
              <a:buClr>
                <a:schemeClr val="dk2"/>
              </a:buClr>
            </a:pPr>
            <a:r>
              <a:rPr lang="sk-SK" dirty="0">
                <a:hlinkClick r:id="rId4"/>
              </a:rPr>
              <a:t>https://github.com/aatishb/covid/blob/master/curvefit.ipynb</a:t>
            </a:r>
            <a:endParaRPr lang="en-US" dirty="0"/>
          </a:p>
          <a:p>
            <a:pPr lvl="0" algn="l">
              <a:buClr>
                <a:schemeClr val="dk2"/>
              </a:buClr>
            </a:pPr>
            <a:r>
              <a:rPr lang="sk-SK" dirty="0">
                <a:hlinkClick r:id="rId5"/>
              </a:rPr>
              <a:t>https://meltingasphalt.com/interactive/outbreak/</a:t>
            </a:r>
            <a:endParaRPr lang="en-US" dirty="0"/>
          </a:p>
          <a:p>
            <a:pPr lvl="0" algn="l">
              <a:buClr>
                <a:schemeClr val="dk2"/>
              </a:buClr>
            </a:pPr>
            <a:r>
              <a:rPr lang="sk-SK" dirty="0">
                <a:hlinkClick r:id="rId6"/>
              </a:rPr>
              <a:t>https://www.washingtonpost.com/graphics/2020/world/corona-simulator/</a:t>
            </a:r>
            <a:endParaRPr lang="en-US" dirty="0"/>
          </a:p>
          <a:p>
            <a:pPr lvl="0" algn="l">
              <a:buClr>
                <a:schemeClr val="dk2"/>
              </a:buClr>
            </a:pPr>
            <a:r>
              <a:rPr lang="sk-SK" dirty="0">
                <a:hlinkClick r:id="rId7"/>
              </a:rPr>
              <a:t>https://www.youtube.com/watch?v=BtN-goy9VOY</a:t>
            </a:r>
            <a:endParaRPr lang="en-US" dirty="0"/>
          </a:p>
          <a:p>
            <a:pPr lvl="0" algn="l">
              <a:buClr>
                <a:schemeClr val="dk2"/>
              </a:buClr>
            </a:pPr>
            <a:r>
              <a:rPr lang="sk-SK" dirty="0">
                <a:hlinkClick r:id="rId8"/>
              </a:rPr>
              <a:t>http://gabgoh.github.io/COVID/index.html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5"/>
          <p:cNvSpPr txBox="1">
            <a:spLocks noGrp="1"/>
          </p:cNvSpPr>
          <p:nvPr>
            <p:ph type="title"/>
          </p:nvPr>
        </p:nvSpPr>
        <p:spPr>
          <a:xfrm>
            <a:off x="2407560" y="1643572"/>
            <a:ext cx="4320700" cy="11411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Ďakujem za pozornosť</a:t>
            </a:r>
            <a:endParaRPr dirty="0"/>
          </a:p>
        </p:txBody>
      </p:sp>
      <p:sp>
        <p:nvSpPr>
          <p:cNvPr id="1471" name="Google Shape;1471;p55"/>
          <p:cNvSpPr txBox="1"/>
          <p:nvPr/>
        </p:nvSpPr>
        <p:spPr>
          <a:xfrm>
            <a:off x="3367986" y="4376395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Please keep this slide for attribution</a:t>
            </a:r>
            <a:endParaRPr sz="1000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475" name="Google Shape;1475;p55"/>
          <p:cNvGrpSpPr/>
          <p:nvPr/>
        </p:nvGrpSpPr>
        <p:grpSpPr>
          <a:xfrm>
            <a:off x="4341872" y="3245489"/>
            <a:ext cx="452076" cy="451611"/>
            <a:chOff x="3314750" y="3817357"/>
            <a:chExt cx="356865" cy="356498"/>
          </a:xfrm>
        </p:grpSpPr>
        <p:sp>
          <p:nvSpPr>
            <p:cNvPr id="1476" name="Google Shape;1476;p55">
              <a:hlinkClick r:id="rId3"/>
            </p:cNvPr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55"/>
          <p:cNvGrpSpPr/>
          <p:nvPr/>
        </p:nvGrpSpPr>
        <p:grpSpPr>
          <a:xfrm>
            <a:off x="4909948" y="3245489"/>
            <a:ext cx="452076" cy="451611"/>
            <a:chOff x="3763184" y="3817357"/>
            <a:chExt cx="356865" cy="356498"/>
          </a:xfrm>
        </p:grpSpPr>
        <p:sp>
          <p:nvSpPr>
            <p:cNvPr id="1481" name="Google Shape;1481;p55">
              <a:hlinkClick r:id="rId4"/>
            </p:cNvPr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55"/>
          <p:cNvGrpSpPr/>
          <p:nvPr/>
        </p:nvGrpSpPr>
        <p:grpSpPr>
          <a:xfrm>
            <a:off x="386248" y="2763465"/>
            <a:ext cx="1589730" cy="1612939"/>
            <a:chOff x="3605950" y="3926100"/>
            <a:chExt cx="657375" cy="667000"/>
          </a:xfrm>
        </p:grpSpPr>
        <p:sp>
          <p:nvSpPr>
            <p:cNvPr id="1486" name="Google Shape;1486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55"/>
          <p:cNvGrpSpPr/>
          <p:nvPr/>
        </p:nvGrpSpPr>
        <p:grpSpPr>
          <a:xfrm>
            <a:off x="7025390" y="917146"/>
            <a:ext cx="1280829" cy="1299516"/>
            <a:chOff x="3605950" y="3926100"/>
            <a:chExt cx="657375" cy="667000"/>
          </a:xfrm>
        </p:grpSpPr>
        <p:sp>
          <p:nvSpPr>
            <p:cNvPr id="1525" name="Google Shape;1525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55"/>
          <p:cNvGrpSpPr/>
          <p:nvPr/>
        </p:nvGrpSpPr>
        <p:grpSpPr>
          <a:xfrm>
            <a:off x="7025401" y="189057"/>
            <a:ext cx="581245" cy="588480"/>
            <a:chOff x="4304200" y="4312250"/>
            <a:chExt cx="191325" cy="193700"/>
          </a:xfrm>
        </p:grpSpPr>
        <p:sp>
          <p:nvSpPr>
            <p:cNvPr id="1564" name="Google Shape;1564;p55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5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5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5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5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5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5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5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5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5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5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5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5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5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5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5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5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5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5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5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5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5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5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5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rázok 2">
            <a:hlinkClick r:id="rId5"/>
            <a:extLst>
              <a:ext uri="{FF2B5EF4-FFF2-40B4-BE49-F238E27FC236}">
                <a16:creationId xmlns:a16="http://schemas.microsoft.com/office/drawing/2014/main" id="{A2B0E9AA-8DDC-4A21-8DDB-254C1AF61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796" y="3245489"/>
            <a:ext cx="452076" cy="4520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53"/>
          <p:cNvSpPr/>
          <p:nvPr/>
        </p:nvSpPr>
        <p:spPr>
          <a:xfrm>
            <a:off x="3264600" y="1426950"/>
            <a:ext cx="2614800" cy="26148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3"/>
          <p:cNvSpPr txBox="1">
            <a:spLocks noGrp="1"/>
          </p:cNvSpPr>
          <p:nvPr>
            <p:ph type="title" idx="4"/>
          </p:nvPr>
        </p:nvSpPr>
        <p:spPr>
          <a:xfrm>
            <a:off x="2342700" y="107325"/>
            <a:ext cx="44586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/>
              <a:t>Diskusia</a:t>
            </a:r>
            <a:endParaRPr sz="4800" dirty="0"/>
          </a:p>
        </p:txBody>
      </p:sp>
      <p:pic>
        <p:nvPicPr>
          <p:cNvPr id="1452" name="Google Shape;1452;p53"/>
          <p:cNvPicPr preferRelativeResize="0"/>
          <p:nvPr/>
        </p:nvPicPr>
        <p:blipFill rotWithShape="1">
          <a:blip r:embed="rId3">
            <a:alphaModFix/>
          </a:blip>
          <a:srcRect l="50563" r="4498" b="32152"/>
          <a:stretch/>
        </p:blipFill>
        <p:spPr>
          <a:xfrm>
            <a:off x="2415300" y="1264350"/>
            <a:ext cx="2156700" cy="2156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53" name="Google Shape;1453;p53"/>
          <p:cNvPicPr preferRelativeResize="0"/>
          <p:nvPr/>
        </p:nvPicPr>
        <p:blipFill rotWithShape="1">
          <a:blip r:embed="rId4">
            <a:alphaModFix/>
          </a:blip>
          <a:srcRect l="37762" r="13247" b="24516"/>
          <a:stretch/>
        </p:blipFill>
        <p:spPr>
          <a:xfrm>
            <a:off x="4572000" y="2286375"/>
            <a:ext cx="2156700" cy="2156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body" idx="1"/>
          </p:nvPr>
        </p:nvSpPr>
        <p:spPr>
          <a:xfrm>
            <a:off x="4357100" y="361325"/>
            <a:ext cx="4066800" cy="14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/>
              <a:t>Cie</a:t>
            </a:r>
            <a:r>
              <a:rPr lang="sk-SK" sz="5400" dirty="0"/>
              <a:t>ľ</a:t>
            </a:r>
            <a:endParaRPr sz="5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59"/>
          <p:cNvSpPr txBox="1">
            <a:spLocks noGrp="1"/>
          </p:cNvSpPr>
          <p:nvPr>
            <p:ph type="title" idx="4294967295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Google Shape;1793;p59"/>
          <p:cNvSpPr txBox="1">
            <a:spLocks noGrp="1"/>
          </p:cNvSpPr>
          <p:nvPr>
            <p:ph type="body" idx="4294967295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59"/>
          <p:cNvSpPr txBox="1">
            <a:spLocks noGrp="1"/>
          </p:cNvSpPr>
          <p:nvPr>
            <p:ph type="body" idx="4294967295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Pathway Gothic One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https://fonts.google.com/specimen/Pathway+Gothic+One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Roboto Slab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https://fonts.google.com/specimen/Hind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5" name="Google Shape;1795;p59"/>
          <p:cNvGrpSpPr/>
          <p:nvPr/>
        </p:nvGrpSpPr>
        <p:grpSpPr>
          <a:xfrm>
            <a:off x="2610683" y="3651275"/>
            <a:ext cx="4102155" cy="754200"/>
            <a:chOff x="1927375" y="3498875"/>
            <a:chExt cx="4102155" cy="754200"/>
          </a:xfrm>
        </p:grpSpPr>
        <p:sp>
          <p:nvSpPr>
            <p:cNvPr id="1796" name="Google Shape;1796;p59"/>
            <p:cNvSpPr/>
            <p:nvPr/>
          </p:nvSpPr>
          <p:spPr>
            <a:xfrm>
              <a:off x="311448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212E7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9"/>
            <p:cNvSpPr/>
            <p:nvPr/>
          </p:nvSpPr>
          <p:spPr>
            <a:xfrm>
              <a:off x="417630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EFF1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9"/>
            <p:cNvSpPr/>
            <p:nvPr/>
          </p:nvSpPr>
          <p:spPr>
            <a:xfrm>
              <a:off x="523812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E07A5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9"/>
            <p:cNvSpPr/>
            <p:nvPr/>
          </p:nvSpPr>
          <p:spPr>
            <a:xfrm>
              <a:off x="2052655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F5A78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9"/>
            <p:cNvSpPr txBox="1"/>
            <p:nvPr/>
          </p:nvSpPr>
          <p:spPr>
            <a:xfrm>
              <a:off x="311448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#212e73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801" name="Google Shape;1801;p59"/>
            <p:cNvSpPr txBox="1"/>
            <p:nvPr/>
          </p:nvSpPr>
          <p:spPr>
            <a:xfrm>
              <a:off x="417630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#eff1ff</a:t>
              </a:r>
              <a:endParaRPr sz="1000"/>
            </a:p>
          </p:txBody>
        </p:sp>
        <p:sp>
          <p:nvSpPr>
            <p:cNvPr id="1802" name="Google Shape;1802;p59"/>
            <p:cNvSpPr txBox="1"/>
            <p:nvPr/>
          </p:nvSpPr>
          <p:spPr>
            <a:xfrm>
              <a:off x="523813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#e07a54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803" name="Google Shape;1803;p59"/>
            <p:cNvSpPr txBox="1"/>
            <p:nvPr/>
          </p:nvSpPr>
          <p:spPr>
            <a:xfrm>
              <a:off x="192737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#f5a785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4" name="Google Shape;17104;p7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75" name="Google Shape;1075;p49"/>
          <p:cNvCxnSpPr/>
          <p:nvPr/>
        </p:nvCxnSpPr>
        <p:spPr>
          <a:xfrm>
            <a:off x="803050" y="2714450"/>
            <a:ext cx="75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49"/>
          <p:cNvSpPr/>
          <p:nvPr/>
        </p:nvSpPr>
        <p:spPr>
          <a:xfrm>
            <a:off x="1356834" y="1397750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9"/>
          <p:cNvSpPr/>
          <p:nvPr/>
        </p:nvSpPr>
        <p:spPr>
          <a:xfrm>
            <a:off x="3188765" y="3095450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9"/>
          <p:cNvSpPr/>
          <p:nvPr/>
        </p:nvSpPr>
        <p:spPr>
          <a:xfrm>
            <a:off x="5021128" y="1397750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9"/>
          <p:cNvSpPr/>
          <p:nvPr/>
        </p:nvSpPr>
        <p:spPr>
          <a:xfrm>
            <a:off x="6866022" y="3095450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0" name="Google Shape;1080;p49"/>
          <p:cNvCxnSpPr>
            <a:stCxn id="1076" idx="4"/>
          </p:cNvCxnSpPr>
          <p:nvPr/>
        </p:nvCxnSpPr>
        <p:spPr>
          <a:xfrm>
            <a:off x="1824684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49"/>
          <p:cNvCxnSpPr/>
          <p:nvPr/>
        </p:nvCxnSpPr>
        <p:spPr>
          <a:xfrm>
            <a:off x="5488975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9"/>
          <p:cNvCxnSpPr/>
          <p:nvPr/>
        </p:nvCxnSpPr>
        <p:spPr>
          <a:xfrm>
            <a:off x="3653525" y="2714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/>
          <p:nvPr/>
        </p:nvCxnSpPr>
        <p:spPr>
          <a:xfrm>
            <a:off x="7333872" y="2714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49"/>
          <p:cNvSpPr txBox="1">
            <a:spLocks noGrp="1"/>
          </p:cNvSpPr>
          <p:nvPr>
            <p:ph type="ctrTitle" idx="4294967295"/>
          </p:nvPr>
        </p:nvSpPr>
        <p:spPr>
          <a:xfrm flipH="1">
            <a:off x="1044384" y="3019250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 err="1"/>
              <a:t>Dataset</a:t>
            </a:r>
            <a:endParaRPr sz="2400" dirty="0"/>
          </a:p>
        </p:txBody>
      </p:sp>
      <p:sp>
        <p:nvSpPr>
          <p:cNvPr id="1085" name="Google Shape;1085;p49"/>
          <p:cNvSpPr txBox="1">
            <a:spLocks noGrp="1"/>
          </p:cNvSpPr>
          <p:nvPr>
            <p:ph type="subTitle" idx="4294967295"/>
          </p:nvPr>
        </p:nvSpPr>
        <p:spPr>
          <a:xfrm flipH="1">
            <a:off x="752784" y="3266600"/>
            <a:ext cx="214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086" name="Google Shape;1086;p49"/>
          <p:cNvSpPr txBox="1">
            <a:spLocks noGrp="1"/>
          </p:cNvSpPr>
          <p:nvPr>
            <p:ph type="ctrTitle" idx="4294967295"/>
          </p:nvPr>
        </p:nvSpPr>
        <p:spPr>
          <a:xfrm flipH="1">
            <a:off x="1491384" y="16488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01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87" name="Google Shape;1087;p49"/>
          <p:cNvSpPr txBox="1">
            <a:spLocks noGrp="1"/>
          </p:cNvSpPr>
          <p:nvPr>
            <p:ph type="ctrTitle" idx="4294967295"/>
          </p:nvPr>
        </p:nvSpPr>
        <p:spPr>
          <a:xfrm flipH="1">
            <a:off x="5155678" y="16488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03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88" name="Google Shape;1088;p49"/>
          <p:cNvSpPr txBox="1">
            <a:spLocks noGrp="1"/>
          </p:cNvSpPr>
          <p:nvPr>
            <p:ph type="ctrTitle" idx="4294967295"/>
          </p:nvPr>
        </p:nvSpPr>
        <p:spPr>
          <a:xfrm flipH="1">
            <a:off x="3323315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02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90" name="Google Shape;1090;p49"/>
          <p:cNvSpPr txBox="1">
            <a:spLocks noGrp="1"/>
          </p:cNvSpPr>
          <p:nvPr>
            <p:ph type="ctrTitle" idx="4294967295"/>
          </p:nvPr>
        </p:nvSpPr>
        <p:spPr>
          <a:xfrm flipH="1">
            <a:off x="4708678" y="3019250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/>
              <a:t>Učenie</a:t>
            </a:r>
            <a:endParaRPr sz="2400" dirty="0"/>
          </a:p>
        </p:txBody>
      </p:sp>
      <p:sp>
        <p:nvSpPr>
          <p:cNvPr id="1091" name="Google Shape;1091;p49"/>
          <p:cNvSpPr txBox="1">
            <a:spLocks noGrp="1"/>
          </p:cNvSpPr>
          <p:nvPr>
            <p:ph type="subTitle" idx="4294967295"/>
          </p:nvPr>
        </p:nvSpPr>
        <p:spPr>
          <a:xfrm flipH="1">
            <a:off x="4417078" y="3266600"/>
            <a:ext cx="214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k-SK" sz="1400" dirty="0">
                <a:solidFill>
                  <a:schemeClr val="lt2"/>
                </a:solidFill>
              </a:rPr>
              <a:t>Vytvorenie neurónovej siete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092" name="Google Shape;10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2876315" y="1975801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/>
              <a:t>Kód</a:t>
            </a:r>
            <a:br>
              <a:rPr lang="sk-SK" sz="2400" dirty="0"/>
            </a:br>
            <a:endParaRPr sz="2400" dirty="0"/>
          </a:p>
        </p:txBody>
      </p:sp>
      <p:sp>
        <p:nvSpPr>
          <p:cNvPr id="1093" name="Google Shape;1093;p49"/>
          <p:cNvSpPr txBox="1">
            <a:spLocks noGrp="1"/>
          </p:cNvSpPr>
          <p:nvPr>
            <p:ph type="subTitle" idx="4294967295"/>
          </p:nvPr>
        </p:nvSpPr>
        <p:spPr>
          <a:xfrm flipH="1">
            <a:off x="2584715" y="1610262"/>
            <a:ext cx="214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400" dirty="0">
                <a:solidFill>
                  <a:schemeClr val="lt2"/>
                </a:solidFill>
              </a:rPr>
              <a:t>Predspracovanie dát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094" name="Google Shape;10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6553572" y="1975801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/>
              <a:t>Vizualizácia</a:t>
            </a:r>
            <a:endParaRPr sz="2400" dirty="0"/>
          </a:p>
        </p:txBody>
      </p:sp>
      <p:sp>
        <p:nvSpPr>
          <p:cNvPr id="1095" name="Google Shape;1095;p49"/>
          <p:cNvSpPr txBox="1">
            <a:spLocks noGrp="1"/>
          </p:cNvSpPr>
          <p:nvPr>
            <p:ph type="subTitle" idx="4294967295"/>
          </p:nvPr>
        </p:nvSpPr>
        <p:spPr>
          <a:xfrm flipH="1">
            <a:off x="6261972" y="1610262"/>
            <a:ext cx="214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400" dirty="0">
                <a:solidFill>
                  <a:schemeClr val="lt2"/>
                </a:solidFill>
              </a:rPr>
              <a:t>Výstup a výsledné dáta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400" dirty="0">
                <a:solidFill>
                  <a:schemeClr val="lt2"/>
                </a:solidFill>
              </a:rPr>
              <a:t>Porovnania</a:t>
            </a:r>
            <a:endParaRPr sz="14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4"/>
          <p:cNvGrpSpPr/>
          <p:nvPr/>
        </p:nvGrpSpPr>
        <p:grpSpPr>
          <a:xfrm>
            <a:off x="7357775" y="3162269"/>
            <a:ext cx="1589730" cy="1612939"/>
            <a:chOff x="3605950" y="3926100"/>
            <a:chExt cx="657375" cy="667000"/>
          </a:xfrm>
        </p:grpSpPr>
        <p:sp>
          <p:nvSpPr>
            <p:cNvPr id="390" name="Google Shape;390;p34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458163" y="1708487"/>
            <a:ext cx="3275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 err="1"/>
              <a:t>Dataset</a:t>
            </a:r>
            <a:endParaRPr dirty="0"/>
          </a:p>
        </p:txBody>
      </p:sp>
      <p:sp>
        <p:nvSpPr>
          <p:cNvPr id="430" name="Google Shape;430;p34"/>
          <p:cNvSpPr/>
          <p:nvPr/>
        </p:nvSpPr>
        <p:spPr>
          <a:xfrm>
            <a:off x="458163" y="540000"/>
            <a:ext cx="523677" cy="5367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432" name="Google Shape;432;p34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3" name="Obrázok 82">
            <a:extLst>
              <a:ext uri="{FF2B5EF4-FFF2-40B4-BE49-F238E27FC236}">
                <a16:creationId xmlns:a16="http://schemas.microsoft.com/office/drawing/2014/main" id="{CC416A53-22B3-4749-8B92-372B25267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14" y="3099310"/>
            <a:ext cx="6592315" cy="15611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42749" y="1186000"/>
            <a:ext cx="1457400" cy="971700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00" y="211486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000" dirty="0"/>
              <a:t>Súbory</a:t>
            </a:r>
            <a:endParaRPr sz="4000"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Trénovacie</a:t>
            </a:r>
            <a:r>
              <a:rPr lang="sk-SK" dirty="0"/>
              <a:t> dáta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Od 22.1.2020 do 17.4.2020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464199" y="138295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train.csv</a:t>
            </a:r>
            <a:endParaRPr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42749" y="2414725"/>
            <a:ext cx="1457400" cy="971700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5" name="Google Shape;375;p33"/>
          <p:cNvGrpSpPr/>
          <p:nvPr/>
        </p:nvGrpSpPr>
        <p:grpSpPr>
          <a:xfrm>
            <a:off x="3842749" y="3643450"/>
            <a:ext cx="1457400" cy="971700"/>
            <a:chOff x="3600450" y="1186000"/>
            <a:chExt cx="1457400" cy="971700"/>
          </a:xfrm>
        </p:grpSpPr>
        <p:sp>
          <p:nvSpPr>
            <p:cNvPr id="376" name="Google Shape;376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" name="Google Shape;377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33"/>
            <p:cNvCxnSpPr>
              <a:stCxn id="376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9" name="Google Shape;379;p33"/>
          <p:cNvSpPr txBox="1">
            <a:spLocks noGrp="1"/>
          </p:cNvSpPr>
          <p:nvPr>
            <p:ph type="subTitle" idx="4"/>
          </p:nvPr>
        </p:nvSpPr>
        <p:spPr>
          <a:xfrm flipH="1">
            <a:off x="5471774" y="2759330"/>
            <a:ext cx="2997107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Dátumy, ktoré treba predpovedať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Od 2.4.2020 do 14.5.2020</a:t>
            </a:r>
            <a:endParaRPr dirty="0"/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test.csv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Výsledné dáta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submission.csv</a:t>
            </a:r>
            <a:endParaRPr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978424" y="2614383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4" name="Google Shape;384;p33"/>
          <p:cNvSpPr txBox="1">
            <a:spLocks noGrp="1"/>
          </p:cNvSpPr>
          <p:nvPr>
            <p:ph type="title" idx="9"/>
          </p:nvPr>
        </p:nvSpPr>
        <p:spPr>
          <a:xfrm>
            <a:off x="4464199" y="3836283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236148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400" dirty="0"/>
              <a:t>Kód – Import základných knižníc na prácu s </a:t>
            </a:r>
            <a:r>
              <a:rPr lang="sk-SK" sz="5400" dirty="0" err="1"/>
              <a:t>datasetom</a:t>
            </a:r>
            <a:endParaRPr sz="5400"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545188" y="1835271"/>
            <a:ext cx="77040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endParaRPr lang="en-US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798B3794-7E92-4831-92BD-630886246604}"/>
              </a:ext>
            </a:extLst>
          </p:cNvPr>
          <p:cNvSpPr txBox="1"/>
          <p:nvPr/>
        </p:nvSpPr>
        <p:spPr>
          <a:xfrm>
            <a:off x="607039" y="1635486"/>
            <a:ext cx="47227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Pathway Gothic One" panose="020B0604020202020204" charset="0"/>
              </a:rPr>
              <a:t>import </a:t>
            </a:r>
            <a:r>
              <a:rPr lang="en-US" sz="1600" dirty="0" err="1">
                <a:solidFill>
                  <a:schemeClr val="tx2"/>
                </a:solidFill>
                <a:latin typeface="Pathway Gothic One" panose="020B0604020202020204" charset="0"/>
              </a:rPr>
              <a:t>numpy</a:t>
            </a:r>
            <a:r>
              <a:rPr lang="en-US" sz="1600" dirty="0">
                <a:solidFill>
                  <a:schemeClr val="accent1"/>
                </a:solidFill>
                <a:latin typeface="Pathway Gothic One" panose="020B0604020202020204" charset="0"/>
              </a:rPr>
              <a:t> as </a:t>
            </a:r>
            <a:r>
              <a:rPr lang="en-US" sz="1600" dirty="0">
                <a:solidFill>
                  <a:schemeClr val="tx2"/>
                </a:solidFill>
                <a:latin typeface="Pathway Gothic One" panose="020B0604020202020204" charset="0"/>
              </a:rPr>
              <a:t>np</a:t>
            </a:r>
          </a:p>
          <a:p>
            <a:r>
              <a:rPr lang="en-US" sz="1600" dirty="0">
                <a:solidFill>
                  <a:schemeClr val="accent1"/>
                </a:solidFill>
                <a:latin typeface="Pathway Gothic One" panose="020B0604020202020204" charset="0"/>
              </a:rPr>
              <a:t>import </a:t>
            </a:r>
            <a:r>
              <a:rPr lang="en-US" sz="1600" dirty="0">
                <a:solidFill>
                  <a:schemeClr val="tx2"/>
                </a:solidFill>
                <a:latin typeface="Pathway Gothic One" panose="020B0604020202020204" charset="0"/>
              </a:rPr>
              <a:t>pandas</a:t>
            </a:r>
            <a:r>
              <a:rPr lang="en-US" sz="1600" dirty="0">
                <a:solidFill>
                  <a:schemeClr val="accent1"/>
                </a:solidFill>
                <a:latin typeface="Pathway Gothic One" panose="020B0604020202020204" charset="0"/>
              </a:rPr>
              <a:t> as </a:t>
            </a:r>
            <a:r>
              <a:rPr lang="en-US" sz="1600" dirty="0">
                <a:solidFill>
                  <a:schemeClr val="tx2"/>
                </a:solidFill>
                <a:latin typeface="Pathway Gothic One" panose="020B0604020202020204" charset="0"/>
              </a:rPr>
              <a:t>pd</a:t>
            </a:r>
            <a:endParaRPr lang="sk-SK" sz="1600" dirty="0">
              <a:solidFill>
                <a:schemeClr val="tx2"/>
              </a:solidFill>
              <a:latin typeface="Pathway Gothic One" panose="020B0604020202020204" charset="0"/>
            </a:endParaRPr>
          </a:p>
          <a:p>
            <a:endParaRPr lang="sk-SK" sz="1600" dirty="0">
              <a:solidFill>
                <a:schemeClr val="accent1"/>
              </a:solidFill>
              <a:latin typeface="Pathway Gothic One" panose="020B0604020202020204" charset="0"/>
            </a:endParaRPr>
          </a:p>
          <a:p>
            <a:r>
              <a:rPr lang="sk-SK" sz="1600" dirty="0">
                <a:solidFill>
                  <a:schemeClr val="accent1"/>
                </a:solidFill>
                <a:latin typeface="Pathway Gothic One" panose="020B0604020202020204" charset="0"/>
              </a:rPr>
              <a:t>import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operator</a:t>
            </a:r>
            <a:endParaRPr lang="sk-SK" sz="1600" dirty="0">
              <a:solidFill>
                <a:schemeClr val="tx2"/>
              </a:solidFill>
              <a:latin typeface="Pathway Gothic One" panose="020B0604020202020204" charset="0"/>
            </a:endParaRPr>
          </a:p>
          <a:p>
            <a:r>
              <a:rPr lang="sk-SK" sz="1600" dirty="0">
                <a:solidFill>
                  <a:schemeClr val="accent1"/>
                </a:solidFill>
                <a:latin typeface="Pathway Gothic One" panose="020B0604020202020204" charset="0"/>
              </a:rPr>
              <a:t>import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matplotlib</a:t>
            </a:r>
            <a:endParaRPr lang="sk-SK" sz="1600" dirty="0">
              <a:solidFill>
                <a:schemeClr val="tx2"/>
              </a:solidFill>
              <a:latin typeface="Pathway Gothic One" panose="020B0604020202020204" charset="0"/>
            </a:endParaRPr>
          </a:p>
          <a:p>
            <a:r>
              <a:rPr lang="sk-SK" sz="1600" dirty="0">
                <a:solidFill>
                  <a:schemeClr val="accent1"/>
                </a:solidFill>
                <a:latin typeface="Pathway Gothic One" panose="020B0604020202020204" charset="0"/>
              </a:rPr>
              <a:t>import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matplotlib.pyplot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</a:t>
            </a:r>
            <a:r>
              <a:rPr lang="sk-SK" sz="1600" dirty="0">
                <a:solidFill>
                  <a:schemeClr val="accent1"/>
                </a:solidFill>
                <a:latin typeface="Pathway Gothic One" panose="020B0604020202020204" charset="0"/>
              </a:rPr>
              <a:t>as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plt</a:t>
            </a:r>
            <a:endParaRPr lang="sk-SK" sz="1600" dirty="0">
              <a:solidFill>
                <a:schemeClr val="tx2"/>
              </a:solidFill>
              <a:latin typeface="Pathway Gothic One" panose="020B0604020202020204" charset="0"/>
            </a:endParaRPr>
          </a:p>
          <a:p>
            <a:endParaRPr lang="sk-SK" sz="1600" dirty="0">
              <a:solidFill>
                <a:schemeClr val="accent1"/>
              </a:solidFill>
              <a:latin typeface="Pathway Gothic One" panose="020B0604020202020204" charset="0"/>
            </a:endParaRPr>
          </a:p>
          <a:p>
            <a:r>
              <a:rPr lang="sk-SK" sz="1600" dirty="0" err="1">
                <a:solidFill>
                  <a:schemeClr val="accent1"/>
                </a:solidFill>
                <a:latin typeface="Pathway Gothic One" panose="020B0604020202020204" charset="0"/>
              </a:rPr>
              <a:t>from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sklearn.linear_model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</a:t>
            </a:r>
            <a:r>
              <a:rPr lang="sk-SK" sz="1600" dirty="0">
                <a:solidFill>
                  <a:schemeClr val="accent1"/>
                </a:solidFill>
                <a:latin typeface="Pathway Gothic One" panose="020B0604020202020204" charset="0"/>
              </a:rPr>
              <a:t>import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LinearRegression</a:t>
            </a:r>
            <a:endParaRPr lang="sk-SK" sz="1600" dirty="0">
              <a:solidFill>
                <a:schemeClr val="tx2"/>
              </a:solidFill>
              <a:latin typeface="Pathway Gothic One" panose="020B0604020202020204" charset="0"/>
            </a:endParaRPr>
          </a:p>
          <a:p>
            <a:r>
              <a:rPr lang="sk-SK" sz="1600" dirty="0" err="1">
                <a:solidFill>
                  <a:schemeClr val="accent1"/>
                </a:solidFill>
                <a:latin typeface="Pathway Gothic One" panose="020B0604020202020204" charset="0"/>
              </a:rPr>
              <a:t>from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sklearn.preprocessing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</a:t>
            </a:r>
            <a:r>
              <a:rPr lang="sk-SK" sz="1600" dirty="0">
                <a:solidFill>
                  <a:schemeClr val="accent1"/>
                </a:solidFill>
                <a:latin typeface="Pathway Gothic One" panose="020B0604020202020204" charset="0"/>
              </a:rPr>
              <a:t>import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PolynomialFeatures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,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StandardScaler</a:t>
            </a:r>
            <a:endParaRPr lang="sk-SK" sz="1600" dirty="0">
              <a:solidFill>
                <a:schemeClr val="tx2"/>
              </a:solidFill>
              <a:latin typeface="Pathway Gothic One" panose="020B0604020202020204" charset="0"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02771D31-B3F5-48FD-82F4-BF08892FA1BF}"/>
              </a:ext>
            </a:extLst>
          </p:cNvPr>
          <p:cNvSpPr txBox="1"/>
          <p:nvPr/>
        </p:nvSpPr>
        <p:spPr>
          <a:xfrm>
            <a:off x="607039" y="4187338"/>
            <a:ext cx="375134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df_train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600" dirty="0" err="1">
                <a:solidFill>
                  <a:schemeClr val="tx1"/>
                </a:solidFill>
                <a:latin typeface="Pathway Gothic One" panose="020B0604020202020204" charset="0"/>
              </a:rPr>
              <a:t>pd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.read_csv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"train.csv"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,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parse_dates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=[</a:t>
            </a:r>
            <a:r>
              <a:rPr lang="sk-SK" sz="16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6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Date</a:t>
            </a:r>
            <a:r>
              <a:rPr lang="sk-SK" sz="16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])</a:t>
            </a:r>
          </a:p>
          <a:p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df_test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600" dirty="0" err="1">
                <a:solidFill>
                  <a:schemeClr val="tx1"/>
                </a:solidFill>
                <a:latin typeface="Pathway Gothic One" panose="020B0604020202020204" charset="0"/>
              </a:rPr>
              <a:t>pd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.read_csv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6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"test.csv"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,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parse_dates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=[</a:t>
            </a:r>
            <a:r>
              <a:rPr lang="sk-SK" sz="16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6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Date</a:t>
            </a:r>
            <a:r>
              <a:rPr lang="sk-SK" sz="16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‘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])</a:t>
            </a:r>
          </a:p>
          <a:p>
            <a:endParaRPr lang="sk-SK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EEE15F-B693-4A53-84C4-3F457A19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671" y="169677"/>
            <a:ext cx="8203500" cy="755700"/>
          </a:xfrm>
        </p:spPr>
        <p:txBody>
          <a:bodyPr/>
          <a:lstStyle/>
          <a:p>
            <a:r>
              <a:rPr lang="en-US" sz="4400" dirty="0"/>
              <a:t>U</a:t>
            </a:r>
            <a:r>
              <a:rPr lang="sk-SK" sz="4400" dirty="0" err="1"/>
              <a:t>čenie</a:t>
            </a:r>
            <a:r>
              <a:rPr lang="sk-SK" sz="4400" dirty="0"/>
              <a:t> </a:t>
            </a:r>
            <a:r>
              <a:rPr lang="en-US" sz="4400" dirty="0"/>
              <a:t>#1</a:t>
            </a:r>
            <a:endParaRPr lang="sk-SK" sz="4400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CBB2CD5B-0477-4C3E-BF17-6287AEA9818B}"/>
              </a:ext>
            </a:extLst>
          </p:cNvPr>
          <p:cNvSpPr txBox="1"/>
          <p:nvPr/>
        </p:nvSpPr>
        <p:spPr>
          <a:xfrm>
            <a:off x="1181100" y="1638300"/>
            <a:ext cx="49696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df_train.head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()</a:t>
            </a:r>
          </a:p>
          <a:p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x_train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df_train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[[]]</a:t>
            </a:r>
          </a:p>
          <a:p>
            <a:endParaRPr lang="sk-SK" sz="1800" dirty="0">
              <a:solidFill>
                <a:schemeClr val="tx2"/>
              </a:solidFill>
              <a:latin typeface="Pathway Gothic One" panose="020B0604020202020204" charset="0"/>
            </a:endParaRPr>
          </a:p>
          <a:p>
            <a:r>
              <a:rPr lang="sk-SK" sz="1800" dirty="0">
                <a:solidFill>
                  <a:srgbClr val="B6B6B6"/>
                </a:solidFill>
                <a:latin typeface="Pathway Gothic One" panose="020B0604020202020204" charset="0"/>
              </a:rPr>
              <a:t># Pre predikciu </a:t>
            </a:r>
            <a:r>
              <a:rPr lang="sk-SK" sz="1800" dirty="0" err="1">
                <a:solidFill>
                  <a:srgbClr val="B6B6B6"/>
                </a:solidFill>
                <a:latin typeface="Pathway Gothic One" panose="020B0604020202020204" charset="0"/>
              </a:rPr>
              <a:t>novych</a:t>
            </a:r>
            <a:r>
              <a:rPr lang="sk-SK" sz="1800" dirty="0">
                <a:solidFill>
                  <a:srgbClr val="B6B6B6"/>
                </a:solidFill>
                <a:latin typeface="Pathway Gothic One" panose="020B0604020202020204" charset="0"/>
              </a:rPr>
              <a:t> </a:t>
            </a:r>
            <a:r>
              <a:rPr lang="sk-SK" sz="1800" dirty="0" err="1">
                <a:solidFill>
                  <a:srgbClr val="B6B6B6"/>
                </a:solidFill>
                <a:latin typeface="Pathway Gothic One" panose="020B0604020202020204" charset="0"/>
              </a:rPr>
              <a:t>pripadov</a:t>
            </a:r>
            <a:r>
              <a:rPr lang="sk-SK" sz="1800" dirty="0">
                <a:solidFill>
                  <a:srgbClr val="B6B6B6"/>
                </a:solidFill>
                <a:latin typeface="Pathway Gothic One" panose="020B0604020202020204" charset="0"/>
              </a:rPr>
              <a:t> </a:t>
            </a:r>
            <a:r>
              <a:rPr lang="sk-SK" sz="1800" dirty="0" err="1">
                <a:solidFill>
                  <a:srgbClr val="B6B6B6"/>
                </a:solidFill>
                <a:latin typeface="Pathway Gothic One" panose="020B0604020202020204" charset="0"/>
              </a:rPr>
              <a:t>vyuzijem</a:t>
            </a:r>
            <a:r>
              <a:rPr lang="sk-SK" sz="1800" dirty="0">
                <a:solidFill>
                  <a:srgbClr val="B6B6B6"/>
                </a:solidFill>
                <a:latin typeface="Pathway Gothic One" panose="020B0604020202020204" charset="0"/>
              </a:rPr>
              <a:t> </a:t>
            </a:r>
            <a:r>
              <a:rPr lang="sk-SK" sz="1800" dirty="0" err="1">
                <a:solidFill>
                  <a:srgbClr val="B6B6B6"/>
                </a:solidFill>
                <a:latin typeface="Pathway Gothic One" panose="020B0604020202020204" charset="0"/>
              </a:rPr>
              <a:t>Linearnu</a:t>
            </a:r>
            <a:r>
              <a:rPr lang="sk-SK" sz="1800" dirty="0">
                <a:solidFill>
                  <a:srgbClr val="B6B6B6"/>
                </a:solidFill>
                <a:latin typeface="Pathway Gothic One" panose="020B0604020202020204" charset="0"/>
              </a:rPr>
              <a:t> regresiu</a:t>
            </a:r>
          </a:p>
          <a:p>
            <a:r>
              <a:rPr lang="sk-SK" sz="1800" dirty="0" err="1">
                <a:solidFill>
                  <a:schemeClr val="accent1"/>
                </a:solidFill>
                <a:latin typeface="Pathway Gothic One" panose="020B0604020202020204" charset="0"/>
              </a:rPr>
              <a:t>for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 country in </a:t>
            </a:r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df_train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[</a:t>
            </a:r>
            <a:r>
              <a:rPr lang="sk-SK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8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Country_Region</a:t>
            </a:r>
            <a:r>
              <a:rPr lang="sk-SK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].</a:t>
            </a:r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unique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():</a:t>
            </a:r>
          </a:p>
          <a:p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    # </a:t>
            </a:r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print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8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Robim</a:t>
            </a:r>
            <a:r>
              <a:rPr lang="sk-SK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 model pre krajinu: {}'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.</a:t>
            </a:r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format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(country))</a:t>
            </a:r>
          </a:p>
          <a:p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    </a:t>
            </a:r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df_train_country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df_train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[</a:t>
            </a:r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df_train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[</a:t>
            </a:r>
            <a:r>
              <a:rPr lang="sk-SK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8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Country_Region</a:t>
            </a:r>
            <a:r>
              <a:rPr lang="sk-SK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] == country]</a:t>
            </a:r>
          </a:p>
          <a:p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    </a:t>
            </a:r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df_test_country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df_test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[</a:t>
            </a:r>
            <a:r>
              <a:rPr lang="sk-SK" sz="1800" dirty="0" err="1">
                <a:solidFill>
                  <a:schemeClr val="tx2"/>
                </a:solidFill>
                <a:latin typeface="Pathway Gothic One" panose="020B0604020202020204" charset="0"/>
              </a:rPr>
              <a:t>df_test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[</a:t>
            </a:r>
            <a:r>
              <a:rPr lang="sk-SK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8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Country_Region</a:t>
            </a:r>
            <a:r>
              <a:rPr lang="sk-SK" sz="18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800" dirty="0">
                <a:solidFill>
                  <a:schemeClr val="tx2"/>
                </a:solidFill>
                <a:latin typeface="Pathway Gothic One" panose="020B0604020202020204" charset="0"/>
              </a:rPr>
              <a:t>] == country]</a:t>
            </a:r>
          </a:p>
        </p:txBody>
      </p:sp>
    </p:spTree>
    <p:extLst>
      <p:ext uri="{BB962C8B-B14F-4D97-AF65-F5344CB8AC3E}">
        <p14:creationId xmlns:p14="http://schemas.microsoft.com/office/powerpoint/2010/main" val="315341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F3021F-E3E3-4C99-AEDD-4A26A5C0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450" y="236487"/>
            <a:ext cx="8203500" cy="755700"/>
          </a:xfrm>
        </p:spPr>
        <p:txBody>
          <a:bodyPr/>
          <a:lstStyle/>
          <a:p>
            <a:r>
              <a:rPr lang="sk-SK" sz="4000" dirty="0"/>
              <a:t>Učenie </a:t>
            </a:r>
            <a:r>
              <a:rPr lang="en-US" sz="4000" dirty="0"/>
              <a:t>#2</a:t>
            </a:r>
            <a:endParaRPr lang="sk-SK" sz="400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7D11BD76-D5B8-4836-B4FE-C27794B403F4}"/>
              </a:ext>
            </a:extLst>
          </p:cNvPr>
          <p:cNvSpPr txBox="1"/>
          <p:nvPr/>
        </p:nvSpPr>
        <p:spPr>
          <a:xfrm>
            <a:off x="662191" y="1581150"/>
            <a:ext cx="84818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>
                <a:solidFill>
                  <a:srgbClr val="B6B6B6"/>
                </a:solidFill>
                <a:latin typeface="Pathway Gothic One" panose="020B0604020202020204" charset="0"/>
              </a:rPr>
              <a:t># </a:t>
            </a:r>
            <a:r>
              <a:rPr lang="sk-SK" sz="1600" dirty="0" err="1">
                <a:solidFill>
                  <a:srgbClr val="B6B6B6"/>
                </a:solidFill>
                <a:latin typeface="Pathway Gothic One" panose="020B0604020202020204" charset="0"/>
              </a:rPr>
              <a:t>zaujima</a:t>
            </a:r>
            <a:r>
              <a:rPr lang="sk-SK" sz="1600" dirty="0">
                <a:solidFill>
                  <a:srgbClr val="B6B6B6"/>
                </a:solidFill>
                <a:latin typeface="Pathway Gothic One" panose="020B0604020202020204" charset="0"/>
              </a:rPr>
              <a:t> ma, ci ma krajina provinciu, ak </a:t>
            </a:r>
            <a:r>
              <a:rPr lang="sk-SK" sz="1600" dirty="0" err="1">
                <a:solidFill>
                  <a:srgbClr val="B6B6B6"/>
                </a:solidFill>
                <a:latin typeface="Pathway Gothic One" panose="020B0604020202020204" charset="0"/>
              </a:rPr>
              <a:t>ano</a:t>
            </a:r>
            <a:r>
              <a:rPr lang="sk-SK" sz="1600" dirty="0">
                <a:solidFill>
                  <a:srgbClr val="B6B6B6"/>
                </a:solidFill>
                <a:latin typeface="Pathway Gothic One" panose="020B0604020202020204" charset="0"/>
              </a:rPr>
              <a:t> -&gt; vetva </a:t>
            </a:r>
            <a:r>
              <a:rPr lang="sk-SK" sz="1600" dirty="0" err="1">
                <a:solidFill>
                  <a:srgbClr val="B6B6B6"/>
                </a:solidFill>
                <a:latin typeface="Pathway Gothic One" panose="020B0604020202020204" charset="0"/>
              </a:rPr>
              <a:t>else</a:t>
            </a:r>
            <a:endParaRPr lang="sk-SK" sz="1600" dirty="0">
              <a:solidFill>
                <a:srgbClr val="B6B6B6"/>
              </a:solidFill>
              <a:latin typeface="Pathway Gothic One" panose="020B0604020202020204" charset="0"/>
            </a:endParaRPr>
          </a:p>
          <a:p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   </a:t>
            </a:r>
            <a:r>
              <a:rPr lang="sk-SK" sz="1600" dirty="0" err="1">
                <a:solidFill>
                  <a:schemeClr val="accent1"/>
                </a:solidFill>
                <a:latin typeface="Pathway Gothic One" panose="020B0604020202020204" charset="0"/>
              </a:rPr>
              <a:t>if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df_train_country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[</a:t>
            </a:r>
            <a:r>
              <a:rPr lang="sk-SK" sz="16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6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Province_State</a:t>
            </a:r>
            <a:r>
              <a:rPr lang="sk-SK" sz="1600" dirty="0">
                <a:solidFill>
                  <a:schemeClr val="tx1">
                    <a:lumMod val="40000"/>
                    <a:lumOff val="60000"/>
                  </a:schemeClr>
                </a:solidFill>
                <a:latin typeface="Pathway Gothic One" panose="020B0604020202020204" charset="0"/>
              </a:rPr>
              <a:t>'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].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isnull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().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unique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().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any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():</a:t>
            </a:r>
          </a:p>
          <a:p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sz="1600" dirty="0">
                <a:solidFill>
                  <a:srgbClr val="B6B6B6"/>
                </a:solidFill>
                <a:latin typeface="Pathway Gothic One" panose="020B0604020202020204" charset="0"/>
              </a:rPr>
              <a:t># indexujem krajiny v </a:t>
            </a:r>
            <a:r>
              <a:rPr lang="sk-SK" sz="1600" dirty="0" err="1">
                <a:solidFill>
                  <a:srgbClr val="B6B6B6"/>
                </a:solidFill>
                <a:latin typeface="Pathway Gothic One" panose="020B0604020202020204" charset="0"/>
              </a:rPr>
              <a:t>csv</a:t>
            </a:r>
            <a:r>
              <a:rPr lang="sk-SK" sz="1600" dirty="0">
                <a:solidFill>
                  <a:srgbClr val="B6B6B6"/>
                </a:solidFill>
                <a:latin typeface="Pathway Gothic One" panose="020B0604020202020204" charset="0"/>
              </a:rPr>
              <a:t> </a:t>
            </a:r>
            <a:r>
              <a:rPr lang="sk-SK" sz="1600" dirty="0" err="1">
                <a:solidFill>
                  <a:srgbClr val="B6B6B6"/>
                </a:solidFill>
                <a:latin typeface="Pathway Gothic One" panose="020B0604020202020204" charset="0"/>
              </a:rPr>
              <a:t>subore</a:t>
            </a:r>
            <a:r>
              <a:rPr lang="sk-SK" sz="1600" dirty="0">
                <a:solidFill>
                  <a:srgbClr val="B6B6B6"/>
                </a:solidFill>
                <a:latin typeface="Pathway Gothic One" panose="020B0604020202020204" charset="0"/>
              </a:rPr>
              <a:t> - od a do</a:t>
            </a:r>
          </a:p>
          <a:p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x_train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np.array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range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(len(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df_train_country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))).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reshape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((-1, 1))</a:t>
            </a:r>
          </a:p>
          <a:p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sz="1600" dirty="0">
                <a:solidFill>
                  <a:srgbClr val="B6B6B6"/>
                </a:solidFill>
                <a:latin typeface="Pathway Gothic One" panose="020B0604020202020204" charset="0"/>
              </a:rPr>
              <a:t>#</a:t>
            </a:r>
            <a:r>
              <a:rPr lang="sk-SK" sz="1600" dirty="0" err="1">
                <a:solidFill>
                  <a:srgbClr val="B6B6B6"/>
                </a:solidFill>
                <a:latin typeface="Pathway Gothic One" panose="020B0604020202020204" charset="0"/>
              </a:rPr>
              <a:t>print</a:t>
            </a:r>
            <a:r>
              <a:rPr lang="sk-SK" sz="1600" dirty="0">
                <a:solidFill>
                  <a:srgbClr val="B6B6B6"/>
                </a:solidFill>
                <a:latin typeface="Pathway Gothic One" panose="020B0604020202020204" charset="0"/>
              </a:rPr>
              <a:t>(</a:t>
            </a:r>
            <a:r>
              <a:rPr lang="sk-SK" sz="1600" dirty="0" err="1">
                <a:solidFill>
                  <a:srgbClr val="B6B6B6"/>
                </a:solidFill>
                <a:latin typeface="Pathway Gothic One" panose="020B0604020202020204" charset="0"/>
              </a:rPr>
              <a:t>x_train</a:t>
            </a:r>
            <a:r>
              <a:rPr lang="sk-SK" sz="1600" dirty="0">
                <a:solidFill>
                  <a:srgbClr val="B6B6B6"/>
                </a:solidFill>
                <a:latin typeface="Pathway Gothic One" panose="020B0604020202020204" charset="0"/>
              </a:rPr>
              <a:t>)</a:t>
            </a:r>
          </a:p>
          <a:p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y_train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df_train_country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['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ConfirmedCases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']</a:t>
            </a:r>
          </a:p>
          <a:p>
            <a:r>
              <a:rPr lang="sk-SK" sz="1600" dirty="0">
                <a:solidFill>
                  <a:srgbClr val="B6B6B6"/>
                </a:solidFill>
                <a:latin typeface="Pathway Gothic One" panose="020B0604020202020204" charset="0"/>
              </a:rPr>
              <a:t>        # </a:t>
            </a:r>
            <a:r>
              <a:rPr lang="sk-SK" sz="1600" dirty="0" err="1">
                <a:solidFill>
                  <a:srgbClr val="B6B6B6"/>
                </a:solidFill>
                <a:latin typeface="Pathway Gothic One" panose="020B0604020202020204" charset="0"/>
              </a:rPr>
              <a:t>print</a:t>
            </a:r>
            <a:r>
              <a:rPr lang="sk-SK" sz="1600" dirty="0">
                <a:solidFill>
                  <a:srgbClr val="B6B6B6"/>
                </a:solidFill>
                <a:latin typeface="Pathway Gothic One" panose="020B0604020202020204" charset="0"/>
              </a:rPr>
              <a:t>(</a:t>
            </a:r>
            <a:r>
              <a:rPr lang="sk-SK" sz="1600" dirty="0" err="1">
                <a:solidFill>
                  <a:srgbClr val="B6B6B6"/>
                </a:solidFill>
                <a:latin typeface="Pathway Gothic One" panose="020B0604020202020204" charset="0"/>
              </a:rPr>
              <a:t>y_train</a:t>
            </a:r>
            <a:r>
              <a:rPr lang="sk-SK" sz="1600" dirty="0">
                <a:solidFill>
                  <a:srgbClr val="B6B6B6"/>
                </a:solidFill>
                <a:latin typeface="Pathway Gothic One" panose="020B0604020202020204" charset="0"/>
              </a:rPr>
              <a:t>)</a:t>
            </a:r>
          </a:p>
          <a:p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</a:p>
          <a:p>
            <a:r>
              <a:rPr lang="sk-SK" sz="1600" dirty="0">
                <a:solidFill>
                  <a:srgbClr val="B6B6B6"/>
                </a:solidFill>
                <a:latin typeface="Pathway Gothic One" panose="020B0604020202020204" charset="0"/>
              </a:rPr>
              <a:t>        # </a:t>
            </a:r>
            <a:r>
              <a:rPr lang="sk-SK" sz="1600" dirty="0" err="1">
                <a:solidFill>
                  <a:srgbClr val="B6B6B6"/>
                </a:solidFill>
                <a:latin typeface="Pathway Gothic One" panose="020B0604020202020204" charset="0"/>
              </a:rPr>
              <a:t>ucenie</a:t>
            </a:r>
            <a:r>
              <a:rPr lang="sk-SK" sz="1600" dirty="0">
                <a:solidFill>
                  <a:srgbClr val="B6B6B6"/>
                </a:solidFill>
                <a:latin typeface="Pathway Gothic One" panose="020B0604020202020204" charset="0"/>
              </a:rPr>
              <a:t> siete</a:t>
            </a:r>
          </a:p>
          <a:p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       model = </a:t>
            </a:r>
            <a:r>
              <a:rPr lang="sk-SK" sz="1600" dirty="0" err="1">
                <a:solidFill>
                  <a:schemeClr val="accent1"/>
                </a:solidFill>
                <a:latin typeface="Pathway Gothic One" panose="020B0604020202020204" charset="0"/>
              </a:rPr>
              <a:t>Pipeline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([('poly',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PolynomialFeatures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degree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=2,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include_bias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=</a:t>
            </a:r>
            <a:r>
              <a:rPr lang="sk-SK" sz="1600" dirty="0" err="1">
                <a:solidFill>
                  <a:schemeClr val="accent1"/>
                </a:solidFill>
                <a:latin typeface="Pathway Gothic One" panose="020B0604020202020204" charset="0"/>
              </a:rPr>
              <a:t>True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)), ('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linear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', 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LinearRegression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sz="1600" dirty="0" err="1">
                <a:solidFill>
                  <a:schemeClr val="tx2"/>
                </a:solidFill>
                <a:latin typeface="Pathway Gothic One" panose="020B0604020202020204" charset="0"/>
              </a:rPr>
              <a:t>fit_intercept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=</a:t>
            </a:r>
            <a:r>
              <a:rPr lang="sk-SK" sz="1600" dirty="0" err="1">
                <a:solidFill>
                  <a:schemeClr val="accent1"/>
                </a:solidFill>
                <a:latin typeface="Pathway Gothic One" panose="020B0604020202020204" charset="0"/>
              </a:rPr>
              <a:t>False</a:t>
            </a:r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))])</a:t>
            </a:r>
          </a:p>
          <a:p>
            <a:r>
              <a:rPr lang="sk-SK" sz="1600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39596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69333A-4BF2-479A-BAAA-C3778D53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950" y="301600"/>
            <a:ext cx="8203500" cy="755700"/>
          </a:xfrm>
        </p:spPr>
        <p:txBody>
          <a:bodyPr/>
          <a:lstStyle/>
          <a:p>
            <a:r>
              <a:rPr lang="en-US" sz="4000" dirty="0"/>
              <a:t>U</a:t>
            </a:r>
            <a:r>
              <a:rPr lang="sk-SK" sz="4000" dirty="0" err="1"/>
              <a:t>čenie</a:t>
            </a:r>
            <a:r>
              <a:rPr lang="en-US" sz="4000" dirty="0"/>
              <a:t> #3</a:t>
            </a:r>
            <a:endParaRPr lang="sk-SK" sz="4000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61BED647-B115-4733-83BC-E6EA54679D44}"/>
              </a:ext>
            </a:extLst>
          </p:cNvPr>
          <p:cNvSpPr txBox="1"/>
          <p:nvPr/>
        </p:nvSpPr>
        <p:spPr>
          <a:xfrm>
            <a:off x="470250" y="965200"/>
            <a:ext cx="61943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Pathway Gothic One" panose="020B0604020202020204" charset="0"/>
              </a:rPr>
              <a:t>       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Y =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np.array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([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y_train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])</a:t>
            </a:r>
          </a:p>
          <a:p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Yr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np.flip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(Y,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axis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=1)</a:t>
            </a:r>
          </a:p>
          <a:p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Yr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Yr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[0,::-1]</a:t>
            </a:r>
          </a:p>
          <a:p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Yrs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Yr.reshape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(-1,1)</a:t>
            </a:r>
          </a:p>
          <a:p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x_train_scale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StandardScaler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().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fit_transform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x_train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)</a:t>
            </a:r>
          </a:p>
          <a:p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y_train_scale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StandardScaler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().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fit_transform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Yrs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)</a:t>
            </a:r>
          </a:p>
          <a:p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</a:p>
          <a:p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model.fit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x_train_scale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,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y_train_scale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)</a:t>
            </a:r>
          </a:p>
          <a:p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</a:p>
          <a:p>
            <a:pPr algn="r"/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dirty="0">
                <a:solidFill>
                  <a:srgbClr val="B6B6B6"/>
                </a:solidFill>
                <a:latin typeface="Pathway Gothic One" panose="020B0604020202020204" charset="0"/>
              </a:rPr>
              <a:t># </a:t>
            </a:r>
            <a:r>
              <a:rPr lang="sk-SK" dirty="0" err="1">
                <a:solidFill>
                  <a:srgbClr val="B6B6B6"/>
                </a:solidFill>
                <a:latin typeface="Pathway Gothic One" panose="020B0604020202020204" charset="0"/>
              </a:rPr>
              <a:t>zacnem</a:t>
            </a:r>
            <a:r>
              <a:rPr lang="sk-SK" dirty="0">
                <a:solidFill>
                  <a:srgbClr val="B6B6B6"/>
                </a:solidFill>
                <a:latin typeface="Pathway Gothic One" panose="020B0604020202020204" charset="0"/>
              </a:rPr>
              <a:t> </a:t>
            </a:r>
            <a:r>
              <a:rPr lang="sk-SK" dirty="0" err="1">
                <a:solidFill>
                  <a:srgbClr val="B6B6B6"/>
                </a:solidFill>
                <a:latin typeface="Pathway Gothic One" panose="020B0604020202020204" charset="0"/>
              </a:rPr>
              <a:t>indexovat</a:t>
            </a:r>
            <a:r>
              <a:rPr lang="sk-SK" dirty="0">
                <a:solidFill>
                  <a:srgbClr val="B6B6B6"/>
                </a:solidFill>
                <a:latin typeface="Pathway Gothic One" panose="020B0604020202020204" charset="0"/>
              </a:rPr>
              <a:t> dni od 0</a:t>
            </a:r>
          </a:p>
          <a:p>
            <a:pPr algn="r"/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x_test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np.array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range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(len(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df_test_country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))).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reshape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((-1, 1))</a:t>
            </a:r>
          </a:p>
          <a:p>
            <a:pPr algn="r"/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prediction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=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model.predict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(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x_test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)</a:t>
            </a:r>
          </a:p>
          <a:p>
            <a:pPr algn="r"/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</a:p>
          <a:p>
            <a:pPr algn="r"/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dirty="0">
                <a:solidFill>
                  <a:srgbClr val="B6B6B6"/>
                </a:solidFill>
                <a:latin typeface="Pathway Gothic One" panose="020B0604020202020204" charset="0"/>
              </a:rPr>
              <a:t># </a:t>
            </a:r>
            <a:r>
              <a:rPr lang="sk-SK" dirty="0" err="1">
                <a:solidFill>
                  <a:srgbClr val="B6B6B6"/>
                </a:solidFill>
                <a:latin typeface="Pathway Gothic One" panose="020B0604020202020204" charset="0"/>
              </a:rPr>
              <a:t>negativne</a:t>
            </a:r>
            <a:r>
              <a:rPr lang="sk-SK" dirty="0">
                <a:solidFill>
                  <a:srgbClr val="B6B6B6"/>
                </a:solidFill>
                <a:latin typeface="Pathway Gothic One" panose="020B0604020202020204" charset="0"/>
              </a:rPr>
              <a:t> </a:t>
            </a:r>
            <a:r>
              <a:rPr lang="sk-SK" dirty="0" err="1">
                <a:solidFill>
                  <a:srgbClr val="B6B6B6"/>
                </a:solidFill>
                <a:latin typeface="Pathway Gothic One" panose="020B0604020202020204" charset="0"/>
              </a:rPr>
              <a:t>pripady</a:t>
            </a:r>
            <a:r>
              <a:rPr lang="sk-SK" dirty="0">
                <a:solidFill>
                  <a:srgbClr val="B6B6B6"/>
                </a:solidFill>
                <a:latin typeface="Pathway Gothic One" panose="020B0604020202020204" charset="0"/>
              </a:rPr>
              <a:t> </a:t>
            </a:r>
            <a:r>
              <a:rPr lang="sk-SK" dirty="0" err="1">
                <a:solidFill>
                  <a:srgbClr val="B6B6B6"/>
                </a:solidFill>
                <a:latin typeface="Pathway Gothic One" panose="020B0604020202020204" charset="0"/>
              </a:rPr>
              <a:t>nahradim</a:t>
            </a:r>
            <a:r>
              <a:rPr lang="sk-SK" dirty="0">
                <a:solidFill>
                  <a:srgbClr val="B6B6B6"/>
                </a:solidFill>
                <a:latin typeface="Pathway Gothic One" panose="020B0604020202020204" charset="0"/>
              </a:rPr>
              <a:t> nulou</a:t>
            </a:r>
          </a:p>
          <a:p>
            <a:pPr algn="r"/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prediction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[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prediction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&lt; 0] = 0</a:t>
            </a:r>
          </a:p>
          <a:p>
            <a:pPr algn="r"/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</a:p>
          <a:p>
            <a:pPr algn="r"/>
            <a:r>
              <a:rPr lang="sk-SK" dirty="0">
                <a:solidFill>
                  <a:srgbClr val="B6B6B6"/>
                </a:solidFill>
                <a:latin typeface="Pathway Gothic One" panose="020B0604020202020204" charset="0"/>
              </a:rPr>
              <a:t>        # </a:t>
            </a:r>
            <a:r>
              <a:rPr lang="sk-SK" dirty="0" err="1">
                <a:solidFill>
                  <a:srgbClr val="B6B6B6"/>
                </a:solidFill>
                <a:latin typeface="Pathway Gothic One" panose="020B0604020202020204" charset="0"/>
              </a:rPr>
              <a:t>Vramci</a:t>
            </a:r>
            <a:r>
              <a:rPr lang="sk-SK" dirty="0">
                <a:solidFill>
                  <a:srgbClr val="B6B6B6"/>
                </a:solidFill>
                <a:latin typeface="Pathway Gothic One" panose="020B0604020202020204" charset="0"/>
              </a:rPr>
              <a:t> </a:t>
            </a:r>
            <a:r>
              <a:rPr lang="sk-SK" dirty="0" err="1">
                <a:solidFill>
                  <a:srgbClr val="B6B6B6"/>
                </a:solidFill>
                <a:latin typeface="Pathway Gothic One" panose="020B0604020202020204" charset="0"/>
              </a:rPr>
              <a:t>ConfirmedCases</a:t>
            </a:r>
            <a:r>
              <a:rPr lang="sk-SK" dirty="0">
                <a:solidFill>
                  <a:srgbClr val="B6B6B6"/>
                </a:solidFill>
                <a:latin typeface="Pathway Gothic One" panose="020B0604020202020204" charset="0"/>
              </a:rPr>
              <a:t> </a:t>
            </a:r>
            <a:r>
              <a:rPr lang="sk-SK" dirty="0" err="1">
                <a:solidFill>
                  <a:srgbClr val="B6B6B6"/>
                </a:solidFill>
                <a:latin typeface="Pathway Gothic One" panose="020B0604020202020204" charset="0"/>
              </a:rPr>
              <a:t>pridam</a:t>
            </a:r>
            <a:r>
              <a:rPr lang="sk-SK" dirty="0">
                <a:solidFill>
                  <a:srgbClr val="B6B6B6"/>
                </a:solidFill>
                <a:latin typeface="Pathway Gothic One" panose="020B0604020202020204" charset="0"/>
              </a:rPr>
              <a:t> sa novy </a:t>
            </a:r>
            <a:r>
              <a:rPr lang="sk-SK" dirty="0" err="1">
                <a:solidFill>
                  <a:srgbClr val="B6B6B6"/>
                </a:solidFill>
                <a:latin typeface="Pathway Gothic One" panose="020B0604020202020204" charset="0"/>
              </a:rPr>
              <a:t>stlpec</a:t>
            </a:r>
            <a:r>
              <a:rPr lang="sk-SK" dirty="0">
                <a:solidFill>
                  <a:srgbClr val="B6B6B6"/>
                </a:solidFill>
                <a:latin typeface="Pathway Gothic One" panose="020B0604020202020204" charset="0"/>
              </a:rPr>
              <a:t> v </a:t>
            </a:r>
            <a:r>
              <a:rPr lang="sk-SK" dirty="0" err="1">
                <a:solidFill>
                  <a:srgbClr val="B6B6B6"/>
                </a:solidFill>
                <a:latin typeface="Pathway Gothic One" panose="020B0604020202020204" charset="0"/>
              </a:rPr>
              <a:t>dataframe</a:t>
            </a:r>
            <a:r>
              <a:rPr lang="sk-SK" dirty="0">
                <a:solidFill>
                  <a:srgbClr val="B6B6B6"/>
                </a:solidFill>
                <a:latin typeface="Pathway Gothic One" panose="020B0604020202020204" charset="0"/>
              </a:rPr>
              <a:t> </a:t>
            </a:r>
            <a:r>
              <a:rPr lang="sk-SK" dirty="0" err="1">
                <a:solidFill>
                  <a:srgbClr val="B6B6B6"/>
                </a:solidFill>
                <a:latin typeface="Pathway Gothic One" panose="020B0604020202020204" charset="0"/>
              </a:rPr>
              <a:t>df_test</a:t>
            </a:r>
            <a:r>
              <a:rPr lang="sk-SK" dirty="0">
                <a:solidFill>
                  <a:srgbClr val="B6B6B6"/>
                </a:solidFill>
                <a:latin typeface="Pathway Gothic One" panose="020B0604020202020204" charset="0"/>
              </a:rPr>
              <a:t> kam </a:t>
            </a:r>
            <a:r>
              <a:rPr lang="sk-SK" dirty="0" err="1">
                <a:solidFill>
                  <a:srgbClr val="B6B6B6"/>
                </a:solidFill>
                <a:latin typeface="Pathway Gothic One" panose="020B0604020202020204" charset="0"/>
              </a:rPr>
              <a:t>vlozim</a:t>
            </a:r>
            <a:r>
              <a:rPr lang="sk-SK" dirty="0">
                <a:solidFill>
                  <a:srgbClr val="B6B6B6"/>
                </a:solidFill>
                <a:latin typeface="Pathway Gothic One" panose="020B0604020202020204" charset="0"/>
              </a:rPr>
              <a:t> predikciu k danej krajine</a:t>
            </a:r>
          </a:p>
          <a:p>
            <a:pPr algn="r"/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       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df_test.loc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[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df_test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['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Country_Region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'] == country, '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ConfirmedCases</a:t>
            </a:r>
            <a:r>
              <a:rPr lang="sk-SK" dirty="0">
                <a:solidFill>
                  <a:schemeClr val="tx2"/>
                </a:solidFill>
                <a:latin typeface="Pathway Gothic One" panose="020B0604020202020204" charset="0"/>
              </a:rPr>
              <a:t>'] = </a:t>
            </a:r>
            <a:r>
              <a:rPr lang="sk-SK" dirty="0" err="1">
                <a:solidFill>
                  <a:schemeClr val="tx2"/>
                </a:solidFill>
                <a:latin typeface="Pathway Gothic One" panose="020B0604020202020204" charset="0"/>
              </a:rPr>
              <a:t>prediction</a:t>
            </a:r>
            <a:endParaRPr lang="sk-S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23888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1248</Words>
  <Application>Microsoft Office PowerPoint</Application>
  <PresentationFormat>Prezentácia na obrazovke (16:9)</PresentationFormat>
  <Paragraphs>157</Paragraphs>
  <Slides>21</Slides>
  <Notes>15</Notes>
  <HiddenSlides>0</HiddenSlides>
  <MMClips>0</MMClips>
  <ScaleCrop>false</ScaleCrop>
  <HeadingPairs>
    <vt:vector size="6" baseType="variant">
      <vt:variant>
        <vt:lpstr>Použité písma</vt:lpstr>
      </vt:variant>
      <vt:variant>
        <vt:i4>11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21</vt:i4>
      </vt:variant>
    </vt:vector>
  </HeadingPairs>
  <TitlesOfParts>
    <vt:vector size="34" baseType="lpstr">
      <vt:lpstr>Roboto Condensed Light</vt:lpstr>
      <vt:lpstr>Proxima Nova</vt:lpstr>
      <vt:lpstr>Nunito Light</vt:lpstr>
      <vt:lpstr>Pathway Gothic One</vt:lpstr>
      <vt:lpstr>Arial</vt:lpstr>
      <vt:lpstr>Fira Sans Extra Condensed Medium</vt:lpstr>
      <vt:lpstr>Proxima Nova Semibold</vt:lpstr>
      <vt:lpstr>Hind</vt:lpstr>
      <vt:lpstr>Raleway SemiBold</vt:lpstr>
      <vt:lpstr>Oswald</vt:lpstr>
      <vt:lpstr>Oxygen Light</vt:lpstr>
      <vt:lpstr>Coronavirus Disease by Slidesgo</vt:lpstr>
      <vt:lpstr>Slidesgo Final Pages</vt:lpstr>
      <vt:lpstr>Neurónové siete</vt:lpstr>
      <vt:lpstr>Prezentácia programu PowerPoint</vt:lpstr>
      <vt:lpstr>Prezentácia programu PowerPoint</vt:lpstr>
      <vt:lpstr>Dataset</vt:lpstr>
      <vt:lpstr>Súbory</vt:lpstr>
      <vt:lpstr>Kód – Import základných knižníc na prácu s datasetom</vt:lpstr>
      <vt:lpstr>Učenie #1</vt:lpstr>
      <vt:lpstr>Učenie #2</vt:lpstr>
      <vt:lpstr>Učenie #3</vt:lpstr>
      <vt:lpstr>Učenie #4</vt:lpstr>
      <vt:lpstr>Vizualizácia</vt:lpstr>
      <vt:lpstr>Prezentácia programu PowerPoint</vt:lpstr>
      <vt:lpstr>Graf - kód</vt:lpstr>
      <vt:lpstr>Prezentácia programu PowerPoint</vt:lpstr>
      <vt:lpstr>Vizualizázia Slovenska v porovnaní s reálnymi údajmi</vt:lpstr>
      <vt:lpstr>Záver</vt:lpstr>
      <vt:lpstr>ZDROJE </vt:lpstr>
      <vt:lpstr>Ďakujem za pozornosť</vt:lpstr>
      <vt:lpstr>Diskusia</vt:lpstr>
      <vt:lpstr>Fonts &amp; colors used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DISEASE</dc:title>
  <dc:creator>Kristína Šteflovičová</dc:creator>
  <cp:lastModifiedBy>Just Pie</cp:lastModifiedBy>
  <cp:revision>24</cp:revision>
  <dcterms:modified xsi:type="dcterms:W3CDTF">2020-05-08T20:38:06Z</dcterms:modified>
</cp:coreProperties>
</file>