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391" r:id="rId7"/>
    <p:sldId id="408" r:id="rId8"/>
    <p:sldId id="411" r:id="rId9"/>
    <p:sldId id="425" r:id="rId10"/>
    <p:sldId id="412" r:id="rId11"/>
    <p:sldId id="422" r:id="rId12"/>
    <p:sldId id="423" r:id="rId13"/>
    <p:sldId id="413" r:id="rId14"/>
    <p:sldId id="414" r:id="rId15"/>
    <p:sldId id="416" r:id="rId16"/>
    <p:sldId id="424" r:id="rId17"/>
    <p:sldId id="419" r:id="rId18"/>
    <p:sldId id="426" r:id="rId19"/>
    <p:sldId id="420" r:id="rId20"/>
    <p:sldId id="404" r:id="rId21"/>
    <p:sldId id="421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6327" autoAdjust="0"/>
  </p:normalViewPr>
  <p:slideViewPr>
    <p:cSldViewPr snapToGrid="0">
      <p:cViewPr>
        <p:scale>
          <a:sx n="83" d="100"/>
          <a:sy n="83" d="100"/>
        </p:scale>
        <p:origin x="84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Estimating Expected Customer Value using </a:t>
            </a:r>
            <a:r>
              <a:rPr lang="en-US" sz="5400" dirty="0" err="1"/>
              <a:t>sklearn</a:t>
            </a:r>
            <a:r>
              <a:rPr lang="en-US" sz="5400" dirty="0"/>
              <a:t> and </a:t>
            </a:r>
            <a:r>
              <a:rPr lang="en-US" sz="5400" dirty="0" err="1"/>
              <a:t>PySpark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9A2CB-5DF8-8362-A1C5-8C5F97CA09D8}"/>
              </a:ext>
            </a:extLst>
          </p:cNvPr>
          <p:cNvSpPr txBox="1"/>
          <p:nvPr/>
        </p:nvSpPr>
        <p:spPr>
          <a:xfrm>
            <a:off x="6309903" y="4439479"/>
            <a:ext cx="475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Kaitlyn Stick-Mueller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CIS731 – Kansas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FE66-78F0-514A-9130-7AD2CEB8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CC54-4C65-99B7-4E5A-F7D22CEFF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cluster model, K-Means model, using 2 clusters (valuable and non valuable customers) and default parameters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 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Model run time: 55.29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18351-52FD-9D5C-460E-253C6B98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25" y="3216083"/>
            <a:ext cx="4466501" cy="1869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243A3-06FC-F179-1889-341F63AF8B31}"/>
              </a:ext>
            </a:extLst>
          </p:cNvPr>
          <p:cNvSpPr txBox="1"/>
          <p:nvPr/>
        </p:nvSpPr>
        <p:spPr>
          <a:xfrm>
            <a:off x="6724224" y="5171349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K-Means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02EB-9B8C-5173-C560-C5DFE67D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382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3856-6908-97E4-9632-D3C1B323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Bisecting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9BE5-5E45-21DC-8D5C-CEDC4512FC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alternative clustering model, Bisecting K-Means model, using 2 clusters (valuable and non valuable customers) and default parameters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Run time: 29.93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45A71-E463-5008-0D8B-61509D4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79" y="3322982"/>
            <a:ext cx="4953798" cy="1500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ECAF7-BCCB-E169-5EC8-A2B8AA55F819}"/>
              </a:ext>
            </a:extLst>
          </p:cNvPr>
          <p:cNvSpPr txBox="1"/>
          <p:nvPr/>
        </p:nvSpPr>
        <p:spPr>
          <a:xfrm>
            <a:off x="6642679" y="4956312"/>
            <a:ext cx="495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Bisecting K-Means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DCDBE-A093-CB57-365C-A606B4C7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027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2C3B-69FD-6285-B8B2-C12AFD7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Logistic Regression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3EF5-29E1-8202-BE60-87EACA2C47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753144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classification model, Logistic Regression model, using labels determined by the K-Means clustering model on the test dataset and default parameters</a:t>
            </a:r>
          </a:p>
          <a:p>
            <a:pPr marL="626364" lvl="1" indent="-342900"/>
            <a:r>
              <a:rPr lang="en-US" dirty="0"/>
              <a:t>Train: 926 customers (691 valuable)</a:t>
            </a:r>
          </a:p>
          <a:p>
            <a:pPr lvl="2"/>
            <a:r>
              <a:rPr lang="en-US" dirty="0"/>
              <a:t>Test: 368 customers (281 valuable)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B80EB-94D4-6E14-FB8B-93E1847E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64151"/>
              </p:ext>
            </p:extLst>
          </p:nvPr>
        </p:nvGraphicFramePr>
        <p:xfrm>
          <a:off x="960699" y="5259747"/>
          <a:ext cx="10903158" cy="145744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57594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557594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557594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557594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557594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557594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  <a:gridCol w="1557594">
                  <a:extLst>
                    <a:ext uri="{9D8B030D-6E8A-4147-A177-3AD203B41FA5}">
                      <a16:colId xmlns:a16="http://schemas.microsoft.com/office/drawing/2014/main" val="3903275410"/>
                    </a:ext>
                  </a:extLst>
                </a:gridCol>
              </a:tblGrid>
              <a:tr h="446524">
                <a:tc gridSpan="7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Correct classifications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368/368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FEFA0C-A038-D9EA-809E-B80CDFB9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289" y="2488239"/>
            <a:ext cx="5846077" cy="1710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EC33D-AA5A-02A5-141B-05AFEC351BE6}"/>
              </a:ext>
            </a:extLst>
          </p:cNvPr>
          <p:cNvSpPr txBox="1"/>
          <p:nvPr/>
        </p:nvSpPr>
        <p:spPr>
          <a:xfrm>
            <a:off x="6289076" y="4136706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Logistic Regression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F7369-4983-FB0B-0A78-604E45BF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88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4086A-63AF-260A-424F-DDD27E67F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4790-484F-BA06-12AE-B54BAB95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B6FA-AE0D-680F-EEEA-182DC4F74F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683696" cy="3597470"/>
          </a:xfrm>
        </p:spPr>
        <p:txBody>
          <a:bodyPr/>
          <a:lstStyle/>
          <a:p>
            <a:r>
              <a:rPr lang="en-US" dirty="0"/>
              <a:t>Build alternative classification model, Random Forest Classifier, using labels determined by the K-Means clustering model on the test dataset and default parameters </a:t>
            </a:r>
          </a:p>
          <a:p>
            <a:pPr lvl="1"/>
            <a:r>
              <a:rPr lang="en-US" dirty="0"/>
              <a:t>Train: 926 customers (691 valuable)</a:t>
            </a:r>
          </a:p>
          <a:p>
            <a:pPr lvl="1"/>
            <a:r>
              <a:rPr lang="en-US" dirty="0"/>
              <a:t>Test: 368 customers (281 valuable)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5E91C-1601-57DF-E548-FF30073E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3542" y="2542848"/>
            <a:ext cx="6068979" cy="1639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A5812-E9A2-9CC4-F3FB-E95D70A8B052}"/>
              </a:ext>
            </a:extLst>
          </p:cNvPr>
          <p:cNvSpPr txBox="1"/>
          <p:nvPr/>
        </p:nvSpPr>
        <p:spPr>
          <a:xfrm>
            <a:off x="6284780" y="4144378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Random Forest Classifier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98CF-721F-DF8C-A681-F9C301A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7E7A65-CE86-1335-3762-9D5751B1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63684"/>
              </p:ext>
            </p:extLst>
          </p:nvPr>
        </p:nvGraphicFramePr>
        <p:xfrm>
          <a:off x="925976" y="5272898"/>
          <a:ext cx="11134844" cy="145744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90692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590692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590692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590692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590692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590692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  <a:gridCol w="1590692">
                  <a:extLst>
                    <a:ext uri="{9D8B030D-6E8A-4147-A177-3AD203B41FA5}">
                      <a16:colId xmlns:a16="http://schemas.microsoft.com/office/drawing/2014/main" val="3903275410"/>
                    </a:ext>
                  </a:extLst>
                </a:gridCol>
              </a:tblGrid>
              <a:tr h="446524">
                <a:tc gridSpan="7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Correct classifications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47.09s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366/368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24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B3B0-BEF5-BC1C-692C-1376ABAF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 for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6FE15-D8C2-2042-9923-E9C10CD11F9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343" y="2676525"/>
            <a:ext cx="4221801" cy="35972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F2C83-ABE4-B0A7-4AF8-C923364C6F8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6306" y="2676525"/>
            <a:ext cx="4221801" cy="359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FED12-32D3-CB06-4C9B-ED1D77BB7F8D}"/>
              </a:ext>
            </a:extLst>
          </p:cNvPr>
          <p:cNvSpPr txBox="1"/>
          <p:nvPr/>
        </p:nvSpPr>
        <p:spPr>
          <a:xfrm>
            <a:off x="1089956" y="2360202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Logistic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EBB95-40E8-1426-3D86-E1834C65742E}"/>
              </a:ext>
            </a:extLst>
          </p:cNvPr>
          <p:cNvSpPr txBox="1"/>
          <p:nvPr/>
        </p:nvSpPr>
        <p:spPr>
          <a:xfrm>
            <a:off x="6377919" y="2337971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Random Forest Classifier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A6E61-85EA-9B25-3C97-6987FF88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688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F935-6A60-89F1-4ED5-094CA122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Classification Models by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0ED7-82F6-A8C9-7396-68291FDDA39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 hypothesis: The alternative model, Random Forest Classifier, does not outperform the baseline model,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 hypothesis: The alternative model, Random Forest Classifier, outperforms the baseline model,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3-fold cross validation of F1 score results, obtain p-value of </a:t>
            </a:r>
            <a:r>
              <a:rPr lang="en-US" b="1" dirty="0"/>
              <a:t>0.239</a:t>
            </a:r>
            <a:r>
              <a:rPr lang="en-US" dirty="0"/>
              <a:t> (&gt; 0.05)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E85E15-2C33-B128-23E6-B261EFB1857D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90524417"/>
              </p:ext>
            </p:extLst>
          </p:nvPr>
        </p:nvGraphicFramePr>
        <p:xfrm>
          <a:off x="5881689" y="2676525"/>
          <a:ext cx="4491036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5518">
                  <a:extLst>
                    <a:ext uri="{9D8B030D-6E8A-4147-A177-3AD203B41FA5}">
                      <a16:colId xmlns:a16="http://schemas.microsoft.com/office/drawing/2014/main" val="2078008564"/>
                    </a:ext>
                  </a:extLst>
                </a:gridCol>
                <a:gridCol w="2245518">
                  <a:extLst>
                    <a:ext uri="{9D8B030D-6E8A-4147-A177-3AD203B41FA5}">
                      <a16:colId xmlns:a16="http://schemas.microsoft.com/office/drawing/2014/main" val="25357883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Scores using 3-fold Cross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2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1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47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4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1.0000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526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BDBE7-2B4A-756B-C60A-F5403110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0DB9A-83E8-7A38-B5D0-154B528CEFD8}"/>
              </a:ext>
            </a:extLst>
          </p:cNvPr>
          <p:cNvSpPr txBox="1"/>
          <p:nvPr/>
        </p:nvSpPr>
        <p:spPr>
          <a:xfrm>
            <a:off x="5483542" y="5073666"/>
            <a:ext cx="60979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Cannot reject null hypothesis at 95% confidence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Thus, the alternative model, Random Forest Classifier, </a:t>
            </a:r>
            <a:r>
              <a:rPr lang="en-US" sz="2000" b="1" dirty="0">
                <a:solidFill>
                  <a:schemeClr val="bg1"/>
                </a:solidFill>
              </a:rPr>
              <a:t>does not outperform </a:t>
            </a:r>
            <a:r>
              <a:rPr lang="en-US" sz="2000" dirty="0">
                <a:solidFill>
                  <a:schemeClr val="bg1"/>
                </a:solidFill>
              </a:rPr>
              <a:t>the baseline model,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91591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C3-ED7F-B9EA-B20D-4D100787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DB2A-C096-3436-F90B-64506E503A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861" y="2282007"/>
            <a:ext cx="9515061" cy="4330828"/>
          </a:xfrm>
        </p:spPr>
        <p:txBody>
          <a:bodyPr>
            <a:noAutofit/>
          </a:bodyPr>
          <a:lstStyle/>
          <a:p>
            <a:r>
              <a:rPr lang="en-US" sz="1800" dirty="0"/>
              <a:t>K-Means and Bisecting K-Means models acted very similarly</a:t>
            </a:r>
          </a:p>
          <a:p>
            <a:pPr lvl="1"/>
            <a:r>
              <a:rPr lang="en-US" sz="1800" dirty="0"/>
              <a:t>Same silhouette score, bisecting slightly faster run time</a:t>
            </a:r>
          </a:p>
          <a:p>
            <a:pPr lvl="1"/>
            <a:r>
              <a:rPr lang="en-US" sz="1800" dirty="0"/>
              <a:t>Selected K-Means as preferred model to use in classification due to performance success: less prone to run failures</a:t>
            </a:r>
          </a:p>
          <a:p>
            <a:r>
              <a:rPr lang="en-US" sz="1800" dirty="0"/>
              <a:t>Logistic Regression model and Random Forest Classifier models acted very similarly</a:t>
            </a:r>
          </a:p>
          <a:p>
            <a:pPr lvl="1"/>
            <a:r>
              <a:rPr lang="en-US" sz="1800" dirty="0"/>
              <a:t>From hypothesis testing, cannot reject the null hypothesis, and the models do not outperform each other</a:t>
            </a:r>
          </a:p>
          <a:p>
            <a:r>
              <a:rPr lang="en-US" sz="1800" dirty="0"/>
              <a:t>Possible inflation of accuracy in Classification models</a:t>
            </a:r>
          </a:p>
          <a:p>
            <a:pPr lvl="2"/>
            <a:r>
              <a:rPr lang="en-US" sz="1800" dirty="0"/>
              <a:t>Model built after clustering model</a:t>
            </a:r>
          </a:p>
          <a:p>
            <a:pPr lvl="2"/>
            <a:r>
              <a:rPr lang="en-US" sz="1800" dirty="0"/>
              <a:t>Limited amount of data: inclusion of more customers or larger time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695E8-91DC-53C6-6A57-36DC980D4C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897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4625834" cy="359747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Valuable customers: lower recency, higher frequency, higher monetary value</a:t>
            </a:r>
          </a:p>
          <a:p>
            <a:pPr lvl="1"/>
            <a:r>
              <a:rPr lang="en-US" dirty="0"/>
              <a:t>Non valuable customers: higher recency, lower frequency, lower monetary value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/>
              <a:t>Classification models rank features in terms of importance by (1) recency, (2) frequency, and (3) monetary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E72698-E4D6-801D-2065-9D70E179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8" t="8151" r="279" b="34064"/>
          <a:stretch/>
        </p:blipFill>
        <p:spPr>
          <a:xfrm>
            <a:off x="5490440" y="659197"/>
            <a:ext cx="4511726" cy="26714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85994F-6DE1-AED8-97AC-B4C882817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 b="4705"/>
          <a:stretch/>
        </p:blipFill>
        <p:spPr>
          <a:xfrm>
            <a:off x="6483264" y="3527386"/>
            <a:ext cx="5708736" cy="33306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CE57D-97CC-91EF-6FB6-D7C00C8F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2454-8CFD-A052-086A-68F0373C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2C38-B854-97E8-7B50-18988C2F72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8157" y="2282008"/>
            <a:ext cx="9528313" cy="434407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MOST CHALLENGING ASPECT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Model building, testing, and evaluating: limited experience, especially in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PySpark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ASPECT OF MOST LEARNING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Importance of understanding your data, how to deal with unlabeled data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FUTURE WORK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Tuning and testing same and different clustering models,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Increasing size of dataset to have more time or customers available to analyze,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Find numerical quantity for Customer Lifetime Value to determine the true most valuabl</a:t>
            </a:r>
            <a:r>
              <a:rPr lang="en-US" dirty="0">
                <a:solidFill>
                  <a:srgbClr val="2D3B45"/>
                </a:solidFill>
                <a:latin typeface="Franklin Gothic Book" panose="020B0503020102020204" pitchFamily="34" charset="0"/>
              </a:rPr>
              <a:t>e customers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80E0-0F5B-9834-1071-39573B8D810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67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Background &amp; Related Work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Building &amp; Evaluating Machine Learning Models</a:t>
            </a:r>
          </a:p>
          <a:p>
            <a:r>
              <a:rPr lang="en-US" dirty="0"/>
              <a:t>Results &amp;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A3F7A-5AB7-AC59-5A86-C68939DC888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Recognizing which customers are most valuable to a brand improves marketing efficiency and promotes success within the business (Saker et al., 2020)</a:t>
            </a:r>
          </a:p>
          <a:p>
            <a:r>
              <a:rPr lang="en-US" dirty="0"/>
              <a:t>Predict which customers are most worth marketing to by classifying them as valuable or non valuable</a:t>
            </a:r>
          </a:p>
          <a:p>
            <a:r>
              <a:rPr lang="en-US" dirty="0"/>
              <a:t>Use customer recency, frequency, and monetary value (RFM) to estimate their valuableness (Murphy, 2024)</a:t>
            </a:r>
          </a:p>
          <a:p>
            <a:r>
              <a:rPr lang="en-US" dirty="0"/>
              <a:t>Train and test machine learning models to cluster and classify customers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C04E6-A41C-D13D-0C80-58D91AB4FA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1014544" cy="390334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is inspired by the </a:t>
            </a:r>
            <a:r>
              <a:rPr lang="en-US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Customer Lifetime Value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Databricks Solution Accelerator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 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Recency, Frequency, Monetary Value (RFM) in Marketing?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background on RFM factors (Murphy, 2024)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Lifetime Value Part 1: Estimating Customer Lifetimes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further understanding on importance of customer value within a business (Saker, et al., 2020)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 models chosen based on feature importance and management of class imbalances</a:t>
            </a:r>
          </a:p>
          <a:p>
            <a:pPr marL="626364" lvl="1" indent="-342900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Investigation into using Logistic Regression, Random Forest Classifier, Decision Tree Classifier, Naive Bayes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B658-EFC5-6AC9-A047-2B9E9BA9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4D0F-4312-8DC1-AC8B-89248B7B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A14C-774B-050D-73B4-668E0E33F68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631" y="2676525"/>
            <a:ext cx="5126880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“Online Retail” from UC Irvine Machine Learning Repository, from the Databricks Solution Accelerator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year of transaction data from a UK based online store (12/1/2010-12/3/2011)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F68EF-942B-F2E1-9588-912824F0648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541,909 rows of items purchased, as well as their Invoice Number, Customer Identity, and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is unlabeled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E66C-DBE0-1FB0-0315-CFD34662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4534304"/>
            <a:ext cx="9126224" cy="181000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31470-B728-7B54-9CC8-D6B39E26983C}"/>
              </a:ext>
            </a:extLst>
          </p:cNvPr>
          <p:cNvSpPr txBox="1"/>
          <p:nvPr/>
        </p:nvSpPr>
        <p:spPr>
          <a:xfrm>
            <a:off x="3107635" y="6410594"/>
            <a:ext cx="59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dataset, presented as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D1EA0-73EF-2D3A-FB66-8E66DD34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27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7DF5-307A-981D-480C-FE9F7AB9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10138410" cy="1494596"/>
          </a:xfrm>
        </p:spPr>
        <p:txBody>
          <a:bodyPr/>
          <a:lstStyle/>
          <a:p>
            <a:r>
              <a:rPr lang="en-US" dirty="0"/>
              <a:t>Methodology –Databricks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9A5D99-1422-0D64-7C53-AF519519DD3A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886399917"/>
              </p:ext>
            </p:extLst>
          </p:nvPr>
        </p:nvGraphicFramePr>
        <p:xfrm>
          <a:off x="594360" y="2272844"/>
          <a:ext cx="10836276" cy="40593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18138">
                  <a:extLst>
                    <a:ext uri="{9D8B030D-6E8A-4147-A177-3AD203B41FA5}">
                      <a16:colId xmlns:a16="http://schemas.microsoft.com/office/drawing/2014/main" val="1352576495"/>
                    </a:ext>
                  </a:extLst>
                </a:gridCol>
                <a:gridCol w="5418138">
                  <a:extLst>
                    <a:ext uri="{9D8B030D-6E8A-4147-A177-3AD203B41FA5}">
                      <a16:colId xmlns:a16="http://schemas.microsoft.com/office/drawing/2014/main" val="4186211080"/>
                    </a:ext>
                  </a:extLst>
                </a:gridCol>
              </a:tblGrid>
              <a:tr h="5846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Databricks Solution 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Project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422935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 data by removing customers with null customer IDs and with excessively large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 data by removing customers with null customer IDs and with excessively large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14104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metrics Frequency, Recency, Monetary Value, and Age using BTYD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metrics Frequency, Recency, Monetary Value manually using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95539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 </a:t>
                      </a:r>
                      <a:r>
                        <a:rPr lang="en-US" dirty="0" err="1"/>
                        <a:t>BetaGeo</a:t>
                      </a:r>
                      <a:r>
                        <a:rPr lang="en-US" dirty="0"/>
                        <a:t> model to predict purchases of customers in future based 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Cluster customers using </a:t>
                      </a:r>
                      <a:r>
                        <a:rPr lang="en-US" dirty="0" err="1"/>
                        <a:t>PySpark</a:t>
                      </a:r>
                      <a:r>
                        <a:rPr lang="en-US" dirty="0"/>
                        <a:t> ML models to group customers as valuable or less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41221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 </a:t>
                      </a:r>
                      <a:r>
                        <a:rPr lang="en-US" dirty="0" err="1"/>
                        <a:t>GammaGamma</a:t>
                      </a:r>
                      <a:r>
                        <a:rPr lang="en-US" dirty="0"/>
                        <a:t> model to prediction of customer spending in future based 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Classify customers using clustering labels to predict valuableness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47752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numerical value for Customer Lifetime Value to determine value of each customer from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 classification results to estimate factors of valuable and non valuable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865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CB391-3324-3C3E-3A8C-B195AA07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1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274-7AE3-974B-1E5B-85F54F9E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1FD2-86CB-6DE7-6175-D2BCC3628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Changing </a:t>
            </a:r>
            <a:r>
              <a:rPr lang="en-US" dirty="0" err="1"/>
              <a:t>InvoiceDate</a:t>
            </a:r>
            <a:r>
              <a:rPr lang="en-US" dirty="0"/>
              <a:t> from a string data type to a Date data type</a:t>
            </a:r>
          </a:p>
          <a:p>
            <a:pPr marL="342900" indent="-342900"/>
            <a:r>
              <a:rPr lang="en-US" dirty="0"/>
              <a:t>Create Sales column: Quantity * </a:t>
            </a:r>
            <a:r>
              <a:rPr lang="en-US" dirty="0" err="1"/>
              <a:t>UnitPrice</a:t>
            </a:r>
            <a:endParaRPr lang="en-US" dirty="0"/>
          </a:p>
          <a:p>
            <a:pPr marL="342900" indent="-342900"/>
            <a:r>
              <a:rPr lang="en-US" dirty="0"/>
              <a:t>Some cleaning required, including removal of null </a:t>
            </a:r>
            <a:r>
              <a:rPr lang="en-US" dirty="0" err="1"/>
              <a:t>CustomerID</a:t>
            </a:r>
            <a:r>
              <a:rPr lang="en-US" dirty="0"/>
              <a:t>, customers with extremely large daily purchases (+70,000 in 1 day)</a:t>
            </a:r>
          </a:p>
          <a:p>
            <a:pPr marL="745236" lvl="1" indent="-342900"/>
            <a:r>
              <a:rPr lang="en-US" dirty="0"/>
              <a:t>Utilize </a:t>
            </a:r>
            <a:r>
              <a:rPr lang="en-US" dirty="0" err="1"/>
              <a:t>PySpark</a:t>
            </a:r>
            <a:r>
              <a:rPr lang="en-US" dirty="0"/>
              <a:t> functions like </a:t>
            </a:r>
            <a:r>
              <a:rPr lang="en-US" dirty="0" err="1"/>
              <a:t>WithColumn</a:t>
            </a:r>
            <a:r>
              <a:rPr lang="en-US" dirty="0"/>
              <a:t>, filter</a:t>
            </a:r>
          </a:p>
          <a:p>
            <a:pPr marL="342900" indent="-342900"/>
            <a:r>
              <a:rPr lang="en-US" dirty="0"/>
              <a:t>After processing data, 4227 unique customers available for analysis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62429-CB7A-A5B3-A4C3-9526E278FED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94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B72F-29E4-E4B3-C001-C75269CC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7023-0F1D-4B92-814D-C2932A9DE7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Calculating various metrics for each unique </a:t>
            </a:r>
            <a:r>
              <a:rPr lang="en-US" dirty="0" err="1"/>
              <a:t>CustomerID</a:t>
            </a:r>
            <a:r>
              <a:rPr lang="en-US" dirty="0"/>
              <a:t>:</a:t>
            </a:r>
          </a:p>
          <a:p>
            <a:pPr marL="626364" lvl="1" indent="-342900"/>
            <a:r>
              <a:rPr lang="en-US" dirty="0"/>
              <a:t>Recency: time since last purchase</a:t>
            </a:r>
          </a:p>
          <a:p>
            <a:pPr marL="626364" lvl="1" indent="-342900"/>
            <a:r>
              <a:rPr lang="en-US" dirty="0"/>
              <a:t>Frequency: number of unique invoices</a:t>
            </a:r>
          </a:p>
          <a:p>
            <a:pPr marL="626364" lvl="1" indent="-342900"/>
            <a:r>
              <a:rPr lang="en-US" dirty="0"/>
              <a:t>Monetary Value: how much each customer spends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Scale data using </a:t>
            </a:r>
            <a:r>
              <a:rPr lang="en-US" dirty="0" err="1"/>
              <a:t>MinMaxScaler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vector of scaled and unscaled RFM features using </a:t>
            </a:r>
            <a:r>
              <a:rPr lang="en-US" dirty="0" err="1"/>
              <a:t>VectorAssembler</a:t>
            </a:r>
            <a:r>
              <a:rPr lang="en-US" dirty="0"/>
              <a:t> for use in clustering and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data into train and test sets (70/30)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E861E-7D38-0505-78BD-CC40FC5D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903" y="2986682"/>
            <a:ext cx="5154262" cy="238947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3A755-F92C-8BDF-C2D9-C076E5AE260D}"/>
              </a:ext>
            </a:extLst>
          </p:cNvPr>
          <p:cNvSpPr txBox="1"/>
          <p:nvPr/>
        </p:nvSpPr>
        <p:spPr>
          <a:xfrm>
            <a:off x="6342273" y="5658678"/>
            <a:ext cx="518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the customers and their metrics, presented in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8618-A9A8-DA6B-DC48-CF4298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17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FBB5-1E20-414C-91FC-2B6567AD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B243-614D-B0CB-B4DE-6BEC82E0C7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4731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 is to group customers by valuableness, and accurately predict their value in classification</a:t>
            </a:r>
          </a:p>
          <a:p>
            <a:r>
              <a:rPr lang="en-US" dirty="0"/>
              <a:t>Trained and tested 4 total </a:t>
            </a:r>
            <a:r>
              <a:rPr lang="en-US" dirty="0" err="1"/>
              <a:t>PySpark</a:t>
            </a:r>
            <a:r>
              <a:rPr lang="en-US" dirty="0"/>
              <a:t> ML models: 2 for clustering and 2 for classification</a:t>
            </a:r>
          </a:p>
          <a:p>
            <a:r>
              <a:rPr lang="en-US" dirty="0"/>
              <a:t>Clustering models: </a:t>
            </a:r>
          </a:p>
          <a:p>
            <a:pPr lvl="1"/>
            <a:r>
              <a:rPr lang="en-US" sz="1500" dirty="0"/>
              <a:t>K-Means</a:t>
            </a:r>
          </a:p>
          <a:p>
            <a:pPr lvl="1"/>
            <a:r>
              <a:rPr lang="en-US" sz="1500" dirty="0"/>
              <a:t>Bisecting K-Means</a:t>
            </a:r>
          </a:p>
          <a:p>
            <a:r>
              <a:rPr lang="en-US" dirty="0"/>
              <a:t>Classification models</a:t>
            </a:r>
          </a:p>
          <a:p>
            <a:pPr lvl="1"/>
            <a:r>
              <a:rPr lang="en-US" sz="1700" dirty="0"/>
              <a:t>Logistic Regression</a:t>
            </a:r>
          </a:p>
          <a:p>
            <a:pPr lvl="1"/>
            <a:r>
              <a:rPr lang="en-US" sz="1700" dirty="0"/>
              <a:t>Random Forest Classifier</a:t>
            </a:r>
          </a:p>
          <a:p>
            <a:r>
              <a:rPr lang="en-US" dirty="0"/>
              <a:t>Split the data into train and test data sets (70/30), once for clustering, and again for classification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F0992-7E94-C9E6-E6C3-F5514751D19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2383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165CA4B406954B864AB0D59E9EDF20" ma:contentTypeVersion="14" ma:contentTypeDescription="Create a new document." ma:contentTypeScope="" ma:versionID="f61eba1f51388167d1a2ca86798aeb42">
  <xsd:schema xmlns:xsd="http://www.w3.org/2001/XMLSchema" xmlns:xs="http://www.w3.org/2001/XMLSchema" xmlns:p="http://schemas.microsoft.com/office/2006/metadata/properties" xmlns:ns3="36bfe3e4-a9a1-4744-89c9-0dc4222cc98d" xmlns:ns4="d5c141e3-8706-46d0-83d0-f907a8d0ab53" targetNamespace="http://schemas.microsoft.com/office/2006/metadata/properties" ma:root="true" ma:fieldsID="2c56cdbe93365acab27489ce652be9c3" ns3:_="" ns4:_="">
    <xsd:import namespace="36bfe3e4-a9a1-4744-89c9-0dc4222cc98d"/>
    <xsd:import namespace="d5c141e3-8706-46d0-83d0-f907a8d0ab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fe3e4-a9a1-4744-89c9-0dc4222cc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141e3-8706-46d0-83d0-f907a8d0ab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6bfe3e4-a9a1-4744-89c9-0dc4222cc98d" xsi:nil="true"/>
    <_activity xmlns="36bfe3e4-a9a1-4744-89c9-0dc4222cc98d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0C807-7D39-48B3-9FA0-64306D0E30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fe3e4-a9a1-4744-89c9-0dc4222cc98d"/>
    <ds:schemaRef ds:uri="d5c141e3-8706-46d0-83d0-f907a8d0a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36bfe3e4-a9a1-4744-89c9-0dc4222cc98d"/>
    <ds:schemaRef ds:uri="http://schemas.microsoft.com/office/2006/metadata/properties"/>
    <ds:schemaRef ds:uri="http://schemas.openxmlformats.org/package/2006/metadata/core-properties"/>
    <ds:schemaRef ds:uri="d5c141e3-8706-46d0-83d0-f907a8d0ab53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{5519607E-A721-4565-8E77-97C35C7CE5D2}tf78853419_win32</Template>
  <TotalTime>7882</TotalTime>
  <Words>1243</Words>
  <Application>Microsoft Office PowerPoint</Application>
  <PresentationFormat>Widescreen</PresentationFormat>
  <Paragraphs>188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Franklin Gothic Book</vt:lpstr>
      <vt:lpstr>Franklin Gothic Demi</vt:lpstr>
      <vt:lpstr>Custom</vt:lpstr>
      <vt:lpstr>Estimating Expected Customer Value using sklearn and PySpark</vt:lpstr>
      <vt:lpstr>Outline</vt:lpstr>
      <vt:lpstr>Background</vt:lpstr>
      <vt:lpstr>Related Work</vt:lpstr>
      <vt:lpstr>Dataset</vt:lpstr>
      <vt:lpstr>Methodology –Databricks Comparison</vt:lpstr>
      <vt:lpstr>Data Preprocessing</vt:lpstr>
      <vt:lpstr>Data Preprocessing Cont’d</vt:lpstr>
      <vt:lpstr>Machine Learning Models</vt:lpstr>
      <vt:lpstr>Model Building – K-Means Clustering</vt:lpstr>
      <vt:lpstr>Model Building – Bisecting K-Means Clustering</vt:lpstr>
      <vt:lpstr>Model Building – Logistic Regression Classification</vt:lpstr>
      <vt:lpstr>Model Building – Random Forest Classifier</vt:lpstr>
      <vt:lpstr>Confusion Matrices for Classification</vt:lpstr>
      <vt:lpstr>Evaluation of Classification Models by Hypothesis Testing</vt:lpstr>
      <vt:lpstr>Results</vt:lpstr>
      <vt:lpstr>Conclusions</vt:lpstr>
      <vt:lpstr>Discussion &amp; Further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Stick-Mueller, Kaitlyn T</dc:creator>
  <cp:lastModifiedBy>Stick-Mueller, Kaitlyn T</cp:lastModifiedBy>
  <cp:revision>10</cp:revision>
  <dcterms:created xsi:type="dcterms:W3CDTF">2024-12-09T04:54:28Z</dcterms:created>
  <dcterms:modified xsi:type="dcterms:W3CDTF">2024-12-16T23:35:13Z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0x010100AC165CA4B406954B864AB0D59E9EDF20</vt:lpwstr>
  </property>
</Properties>
</file>