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08" r:id="rId8"/>
    <p:sldId id="411" r:id="rId9"/>
    <p:sldId id="412" r:id="rId10"/>
    <p:sldId id="422" r:id="rId11"/>
    <p:sldId id="423" r:id="rId12"/>
    <p:sldId id="413" r:id="rId13"/>
    <p:sldId id="414" r:id="rId14"/>
    <p:sldId id="416" r:id="rId15"/>
    <p:sldId id="424" r:id="rId16"/>
    <p:sldId id="419" r:id="rId17"/>
    <p:sldId id="420" r:id="rId18"/>
    <p:sldId id="404" r:id="rId19"/>
    <p:sldId id="421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9FE97-76DB-4D13-AF5C-DDFD0040EC87}" v="19" dt="2024-12-11T04:58:21.326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6327" autoAdjust="0"/>
  </p:normalViewPr>
  <p:slideViewPr>
    <p:cSldViewPr snapToGrid="0">
      <p:cViewPr>
        <p:scale>
          <a:sx n="60" d="100"/>
          <a:sy n="60" d="100"/>
        </p:scale>
        <p:origin x="162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solutions/accelerators/customer-lifetime-val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bricks.com/blog/2020/06/03/customer-lifetime-value-part-1-estimating-customer-lifetimes.html" TargetMode="External"/><Relationship Id="rId4" Type="http://schemas.openxmlformats.org/officeDocument/2006/relationships/hyperlink" Target="https://www.investopedia.com/terms/r/rfm-recency-frequency-monetary-valu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Determining Customer Valuableness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A2CB-5DF8-8362-A1C5-8C5F97CA09D8}"/>
              </a:ext>
            </a:extLst>
          </p:cNvPr>
          <p:cNvSpPr txBox="1"/>
          <p:nvPr/>
        </p:nvSpPr>
        <p:spPr>
          <a:xfrm>
            <a:off x="6309903" y="4439479"/>
            <a:ext cx="475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Kaitlyn Stick-Mueller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CIS731 – 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856-6908-97E4-9632-D3C1B32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Bisecting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E5-5E45-21DC-8D5C-CEDC4512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alternative clustering model, Bisecting K-Means model, using 2 clusters (valuable and invaluable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Run time: 29.93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5A71-E463-5008-0D8B-61509D4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9" y="3322982"/>
            <a:ext cx="4953798" cy="150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CAF7-BCCB-E169-5EC8-A2B8AA55F819}"/>
              </a:ext>
            </a:extLst>
          </p:cNvPr>
          <p:cNvSpPr txBox="1"/>
          <p:nvPr/>
        </p:nvSpPr>
        <p:spPr>
          <a:xfrm>
            <a:off x="6642679" y="4956312"/>
            <a:ext cx="49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Bisecting K-Means model</a:t>
            </a:r>
          </a:p>
        </p:txBody>
      </p:sp>
    </p:spTree>
    <p:extLst>
      <p:ext uri="{BB962C8B-B14F-4D97-AF65-F5344CB8AC3E}">
        <p14:creationId xmlns:p14="http://schemas.microsoft.com/office/powerpoint/2010/main" val="37702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C3B-69FD-6285-B8B2-C12AFD7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Logistic Regression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EF5-29E1-8202-BE60-87EACA2C472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classification model, Logistic Regression model, using labels determined by the K-Means clustering model on the test dataset</a:t>
            </a:r>
          </a:p>
          <a:p>
            <a:pPr marL="626364" lvl="1" indent="-342900"/>
            <a:r>
              <a:rPr lang="en-US" dirty="0"/>
              <a:t>Train: 926 customers (691 valuable)</a:t>
            </a:r>
          </a:p>
          <a:p>
            <a:pPr lvl="2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80EB-94D4-6E14-FB8B-93E1847E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57236"/>
              </p:ext>
            </p:extLst>
          </p:nvPr>
        </p:nvGraphicFramePr>
        <p:xfrm>
          <a:off x="2244723" y="527132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FEFA0C-A038-D9EA-809E-B80CDFB9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42" y="2488239"/>
            <a:ext cx="5846077" cy="1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EC33D-AA5A-02A5-141B-05AFEC351BE6}"/>
              </a:ext>
            </a:extLst>
          </p:cNvPr>
          <p:cNvSpPr txBox="1"/>
          <p:nvPr/>
        </p:nvSpPr>
        <p:spPr>
          <a:xfrm>
            <a:off x="6009601" y="4198244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638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86A-63AF-260A-424F-DDD27E6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90-484F-BA06-12AE-B54BAB9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FA-AE0D-680F-EEEA-182DC4F74F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Build alternative classification model, Random Forest Classifier, using labels determined by the K-Means clustering model on the test dataset </a:t>
            </a:r>
          </a:p>
          <a:p>
            <a:pPr lvl="1"/>
            <a:r>
              <a:rPr lang="en-US" dirty="0"/>
              <a:t>Train: 926 customers (691 valuable)</a:t>
            </a:r>
          </a:p>
          <a:p>
            <a:pPr lvl="1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F3E85-25B0-4F01-0045-9306CF69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281"/>
              </p:ext>
            </p:extLst>
          </p:nvPr>
        </p:nvGraphicFramePr>
        <p:xfrm>
          <a:off x="2244723" y="508579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47.09s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45E91C-1601-57DF-E548-FF30073E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984" y="2542848"/>
            <a:ext cx="6068979" cy="1639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A5812-E9A2-9CC4-F3FB-E95D70A8B052}"/>
              </a:ext>
            </a:extLst>
          </p:cNvPr>
          <p:cNvSpPr txBox="1"/>
          <p:nvPr/>
        </p:nvSpPr>
        <p:spPr>
          <a:xfrm>
            <a:off x="5906224" y="4181991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04924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3B0-BEF5-BC1C-692C-1376AB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6FE15-D8C2-2042-9923-E9C10CD11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43" y="2676525"/>
            <a:ext cx="4221801" cy="3597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C83-ABE4-B0A7-4AF8-C923364C6F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306" y="2676525"/>
            <a:ext cx="422180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FED12-32D3-CB06-4C9B-ED1D77BB7F8D}"/>
              </a:ext>
            </a:extLst>
          </p:cNvPr>
          <p:cNvSpPr txBox="1"/>
          <p:nvPr/>
        </p:nvSpPr>
        <p:spPr>
          <a:xfrm>
            <a:off x="1089956" y="2360202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BB95-40E8-1426-3D86-E1834C65742E}"/>
              </a:ext>
            </a:extLst>
          </p:cNvPr>
          <p:cNvSpPr txBox="1"/>
          <p:nvPr/>
        </p:nvSpPr>
        <p:spPr>
          <a:xfrm>
            <a:off x="6377919" y="2337971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29688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C3-ED7F-B9EA-B20D-4D100787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DB2A-C096-3436-F90B-64506E503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861" y="2282007"/>
            <a:ext cx="9515061" cy="4330828"/>
          </a:xfrm>
        </p:spPr>
        <p:txBody>
          <a:bodyPr>
            <a:noAutofit/>
          </a:bodyPr>
          <a:lstStyle/>
          <a:p>
            <a:r>
              <a:rPr lang="en-US" sz="1800" dirty="0"/>
              <a:t>K-Means and Bisecting K-Means models acted very similarly</a:t>
            </a:r>
          </a:p>
          <a:p>
            <a:pPr lvl="1"/>
            <a:r>
              <a:rPr lang="en-US" sz="1800" dirty="0"/>
              <a:t>Same silhouette score, bisecting slightly faster run time</a:t>
            </a:r>
          </a:p>
          <a:p>
            <a:pPr lvl="1"/>
            <a:r>
              <a:rPr lang="en-US" sz="1800" dirty="0"/>
              <a:t>Selected K-Means as preferred model due to performance success: less prone to run failures</a:t>
            </a:r>
          </a:p>
          <a:p>
            <a:r>
              <a:rPr lang="en-US" sz="1800" dirty="0"/>
              <a:t>Logistic Regression model preferred over Random Forest Classifier</a:t>
            </a:r>
          </a:p>
          <a:p>
            <a:pPr lvl="1"/>
            <a:r>
              <a:rPr lang="en-US" sz="1800" dirty="0"/>
              <a:t>Higher precision and F-1 score, same recall</a:t>
            </a:r>
          </a:p>
          <a:p>
            <a:pPr lvl="1"/>
            <a:r>
              <a:rPr lang="en-US" sz="1800" dirty="0"/>
              <a:t>Random Forest Classifier had slightly faster run time, but contained more misclassifications</a:t>
            </a:r>
          </a:p>
          <a:p>
            <a:r>
              <a:rPr lang="en-US" sz="1800" dirty="0"/>
              <a:t>Possible inflation of accuracy in Classification models</a:t>
            </a:r>
          </a:p>
          <a:p>
            <a:pPr lvl="2"/>
            <a:r>
              <a:rPr lang="en-US" sz="1800" dirty="0"/>
              <a:t>Model built after clustering model</a:t>
            </a:r>
          </a:p>
          <a:p>
            <a:pPr lvl="2"/>
            <a:r>
              <a:rPr lang="en-US" sz="1800" dirty="0"/>
              <a:t>Limited amount of data: inclusion of more customers or larger time scale</a:t>
            </a:r>
          </a:p>
        </p:txBody>
      </p:sp>
    </p:spTree>
    <p:extLst>
      <p:ext uri="{BB962C8B-B14F-4D97-AF65-F5344CB8AC3E}">
        <p14:creationId xmlns:p14="http://schemas.microsoft.com/office/powerpoint/2010/main" val="142897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625834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Valuable customers: lower recency, higher frequency, higher monetary value</a:t>
            </a:r>
          </a:p>
          <a:p>
            <a:pPr lvl="1"/>
            <a:r>
              <a:rPr lang="en-US" dirty="0"/>
              <a:t>Invaluable customers: higher recency, lower frequency, lower monetary value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Classification models rank features in terms of importance by (1) recency, (2) frequency, and (3) monetary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2698-E4D6-801D-2065-9D70E179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8151" r="279" b="34064"/>
          <a:stretch/>
        </p:blipFill>
        <p:spPr>
          <a:xfrm>
            <a:off x="5697146" y="1324246"/>
            <a:ext cx="4313128" cy="2553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994F-6DE1-AED8-97AC-B4C882817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1947"/>
          <a:stretch/>
        </p:blipFill>
        <p:spPr>
          <a:xfrm>
            <a:off x="7358190" y="3977829"/>
            <a:ext cx="4795024" cy="28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54-8CFD-A052-086A-68F0373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C38-B854-97E8-7B50-18988C2F7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8157" y="2282008"/>
            <a:ext cx="9528313" cy="43440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MOST CHALLENGING ASPECT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Model building, testing, and evaluating: limited experience, especially in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PySpark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ASPECT OF MOST LEARNING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Importance of understanding your data, how to deal with unlabeled data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FUTURE WORK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Tuning and testing same and different clustering models,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Increasing size of dataset to have more time or customers available to analyze,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Find numerical quantity for Customer Lifetime Value to determine the true most valuabl</a:t>
            </a:r>
            <a:r>
              <a:rPr lang="en-US" dirty="0">
                <a:solidFill>
                  <a:srgbClr val="2D3B45"/>
                </a:solidFill>
                <a:latin typeface="Franklin Gothic Book" panose="020B0503020102020204" pitchFamily="34" charset="0"/>
              </a:rPr>
              <a:t>e customers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Background &amp; Related Work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 &amp; Evaluating Machine Learning Models</a:t>
            </a:r>
          </a:p>
          <a:p>
            <a:r>
              <a:rPr lang="en-US" dirty="0"/>
              <a:t>Results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Recognizing which customers are most valuable to a brand improves marketing efficiency and promotes success within the business (Saker et al., 2020)</a:t>
            </a:r>
          </a:p>
          <a:p>
            <a:r>
              <a:rPr lang="en-US" dirty="0"/>
              <a:t>Predict which customers are most worth marketing to by classifying them as valuable or non valuable</a:t>
            </a:r>
          </a:p>
          <a:p>
            <a:r>
              <a:rPr lang="en-US" dirty="0"/>
              <a:t>Use customer recency, frequency, and monetary value to estimate their valuableness (Murphy, 2024)</a:t>
            </a:r>
          </a:p>
          <a:p>
            <a:r>
              <a:rPr lang="en-US" dirty="0"/>
              <a:t>Train and test machine learning models to cluster and classify customers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14544" cy="35974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is inspired by the “Analyzing Customer Lifetime Value” Databricks Solution Accelerator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Customer Lifetime Value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Databricks. </a:t>
            </a:r>
            <a:r>
              <a:rPr lang="en-US" sz="18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https://www.databricks.com/solutions/accelerators/customer-lifetime-value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Murphy, C. (2024, August 14).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Recency, Frequency, Monetary Value (RFM) in Marketing?.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Investopedia.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https://www.investopedia.com/terms/r/rfm-recency-frequency-monetary-value.asp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Saker, R. et al. (2020, June 3).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Lifetime Value Part 1: Estimating Customer Lifetimes.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Databricks.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https://www.databricks.com/blog/2020/06/03/customer-lifetime-value-part-1-estimating-customer-lifetimes.html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D0F-4312-8DC1-AC8B-89248B7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14C-774B-050D-73B4-668E0E33F6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“Online Retail” from UC Irvine Machine Learning Repository, from the Databricks Solution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year of transaction data from a UK based online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F68EF-942B-F2E1-9588-912824F064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541,909 rows of items purchased, as well as their Invoice Number, Customer Identity,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is unlabeled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E66C-DBE0-1FB0-0315-CFD3466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4534304"/>
            <a:ext cx="9126224" cy="18100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1470-B728-7B54-9CC8-D6B39E26983C}"/>
              </a:ext>
            </a:extLst>
          </p:cNvPr>
          <p:cNvSpPr txBox="1"/>
          <p:nvPr/>
        </p:nvSpPr>
        <p:spPr>
          <a:xfrm>
            <a:off x="3107635" y="6410594"/>
            <a:ext cx="59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dataset, presented as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74-7AE3-974B-1E5B-85F54F9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1FD2-86CB-6DE7-6175-D2BCC3628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Changing </a:t>
            </a:r>
            <a:r>
              <a:rPr lang="en-US" dirty="0" err="1"/>
              <a:t>InvoiceDate</a:t>
            </a:r>
            <a:r>
              <a:rPr lang="en-US" dirty="0"/>
              <a:t> from a string data type to a Date data type</a:t>
            </a:r>
          </a:p>
          <a:p>
            <a:pPr marL="342900" indent="-342900"/>
            <a:r>
              <a:rPr lang="en-US" dirty="0"/>
              <a:t>Create Sales column: Quantity * </a:t>
            </a:r>
            <a:r>
              <a:rPr lang="en-US" dirty="0" err="1"/>
              <a:t>UnitPrice</a:t>
            </a:r>
            <a:endParaRPr lang="en-US" dirty="0"/>
          </a:p>
          <a:p>
            <a:pPr marL="342900" indent="-342900"/>
            <a:r>
              <a:rPr lang="en-US" dirty="0"/>
              <a:t>Some cleaning required, including removal of null </a:t>
            </a:r>
            <a:r>
              <a:rPr lang="en-US" dirty="0" err="1"/>
              <a:t>CustomerID</a:t>
            </a:r>
            <a:r>
              <a:rPr lang="en-US" dirty="0"/>
              <a:t>, customers with extremely large daily purchases (+70,000 in 1 day)</a:t>
            </a:r>
          </a:p>
          <a:p>
            <a:pPr marL="745236" lvl="1" indent="-342900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functions like </a:t>
            </a:r>
            <a:r>
              <a:rPr lang="en-US" dirty="0" err="1"/>
              <a:t>WithColumn</a:t>
            </a:r>
            <a:r>
              <a:rPr lang="en-US" dirty="0"/>
              <a:t>, filter</a:t>
            </a:r>
          </a:p>
          <a:p>
            <a:pPr marL="342900" indent="-342900"/>
            <a:r>
              <a:rPr lang="en-US" dirty="0"/>
              <a:t>After processing data, 4227 unique customers available for analysis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72F-29E4-E4B3-C001-C75269C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023-0F1D-4B92-814D-C2932A9DE7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Calculating various metrics for each unique </a:t>
            </a:r>
            <a:r>
              <a:rPr lang="en-US" dirty="0" err="1"/>
              <a:t>CustomerID</a:t>
            </a:r>
            <a:r>
              <a:rPr lang="en-US" dirty="0"/>
              <a:t>:</a:t>
            </a:r>
          </a:p>
          <a:p>
            <a:pPr marL="626364" lvl="1" indent="-342900"/>
            <a:r>
              <a:rPr lang="en-US" dirty="0"/>
              <a:t>Recency: time since last purchase</a:t>
            </a:r>
          </a:p>
          <a:p>
            <a:pPr marL="626364" lvl="1" indent="-342900"/>
            <a:r>
              <a:rPr lang="en-US" dirty="0"/>
              <a:t>Frequency: number of unique invoices</a:t>
            </a:r>
          </a:p>
          <a:p>
            <a:pPr marL="626364" lvl="1" indent="-342900"/>
            <a:r>
              <a:rPr lang="en-US" dirty="0"/>
              <a:t>Monetary Value: how much each customer spends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</a:t>
            </a:r>
            <a:r>
              <a:rPr lang="en-US" dirty="0" err="1"/>
              <a:t>MinMaxScaler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vector of scaled and unscaled RFM features using </a:t>
            </a:r>
            <a:r>
              <a:rPr lang="en-US" dirty="0" err="1"/>
              <a:t>VectorAssembler</a:t>
            </a:r>
            <a:r>
              <a:rPr lang="en-US" dirty="0"/>
              <a:t> for use in clustering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 and test sets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861E-7D38-0505-78BD-CC40FC5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903" y="2986682"/>
            <a:ext cx="5154262" cy="23894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A755-F92C-8BDF-C2D9-C076E5AE260D}"/>
              </a:ext>
            </a:extLst>
          </p:cNvPr>
          <p:cNvSpPr txBox="1"/>
          <p:nvPr/>
        </p:nvSpPr>
        <p:spPr>
          <a:xfrm>
            <a:off x="6342273" y="5658678"/>
            <a:ext cx="518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the customers and their metrics, presented in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BB5-1E20-414C-91FC-2B6567AD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243-614D-B0CB-B4DE-6BEC82E0C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group customers by valuableness, and accurately predict their value in classification</a:t>
            </a:r>
          </a:p>
          <a:p>
            <a:r>
              <a:rPr lang="en-US" dirty="0"/>
              <a:t>Trained and tested 4 total </a:t>
            </a:r>
            <a:r>
              <a:rPr lang="en-US" dirty="0" err="1"/>
              <a:t>PySpark</a:t>
            </a:r>
            <a:r>
              <a:rPr lang="en-US" dirty="0"/>
              <a:t> ML models: 2 for clustering and 2 for classification</a:t>
            </a:r>
          </a:p>
          <a:p>
            <a:r>
              <a:rPr lang="en-US" dirty="0"/>
              <a:t>Clustering models:</a:t>
            </a:r>
          </a:p>
          <a:p>
            <a:pPr lvl="1"/>
            <a:r>
              <a:rPr lang="en-US" sz="1500" dirty="0"/>
              <a:t>K-Means</a:t>
            </a:r>
          </a:p>
          <a:p>
            <a:pPr lvl="1"/>
            <a:r>
              <a:rPr lang="en-US" sz="1500" dirty="0"/>
              <a:t>Bisecting K-Means</a:t>
            </a:r>
          </a:p>
          <a:p>
            <a:r>
              <a:rPr lang="en-US" dirty="0"/>
              <a:t>Classification models:</a:t>
            </a:r>
          </a:p>
          <a:p>
            <a:pPr lvl="1"/>
            <a:r>
              <a:rPr lang="en-US" sz="1700" dirty="0"/>
              <a:t>Logistic Regression</a:t>
            </a:r>
          </a:p>
          <a:p>
            <a:pPr lvl="1"/>
            <a:r>
              <a:rPr lang="en-US" sz="1700" dirty="0"/>
              <a:t>Random Forest Classifier</a:t>
            </a:r>
          </a:p>
          <a:p>
            <a:r>
              <a:rPr lang="en-US" dirty="0"/>
              <a:t>Split the data into train and test data sets (70/30), once for clustering, and again for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3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E66-78F0-514A-9130-7AD2CEB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C54-4C65-99B7-4E5A-F7D22CEF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cluster model, K-Means model, using 2 clusters (valuable and invaluable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 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Model run time: 55.29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18351-52FD-9D5C-460E-253C6B98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25" y="3216083"/>
            <a:ext cx="4466501" cy="186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43A3-06FC-F179-1889-341F63AF8B31}"/>
              </a:ext>
            </a:extLst>
          </p:cNvPr>
          <p:cNvSpPr txBox="1"/>
          <p:nvPr/>
        </p:nvSpPr>
        <p:spPr>
          <a:xfrm>
            <a:off x="6724224" y="5171349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K-Means model</a:t>
            </a:r>
          </a:p>
        </p:txBody>
      </p:sp>
    </p:spTree>
    <p:extLst>
      <p:ext uri="{BB962C8B-B14F-4D97-AF65-F5344CB8AC3E}">
        <p14:creationId xmlns:p14="http://schemas.microsoft.com/office/powerpoint/2010/main" val="28838250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bfe3e4-a9a1-4744-89c9-0dc4222cc98d" xsi:nil="true"/>
    <_activity xmlns="36bfe3e4-a9a1-4744-89c9-0dc4222cc98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5CA4B406954B864AB0D59E9EDF20" ma:contentTypeVersion="14" ma:contentTypeDescription="Create a new document." ma:contentTypeScope="" ma:versionID="f61eba1f51388167d1a2ca86798aeb42">
  <xsd:schema xmlns:xsd="http://www.w3.org/2001/XMLSchema" xmlns:xs="http://www.w3.org/2001/XMLSchema" xmlns:p="http://schemas.microsoft.com/office/2006/metadata/properties" xmlns:ns3="36bfe3e4-a9a1-4744-89c9-0dc4222cc98d" xmlns:ns4="d5c141e3-8706-46d0-83d0-f907a8d0ab53" targetNamespace="http://schemas.microsoft.com/office/2006/metadata/properties" ma:root="true" ma:fieldsID="2c56cdbe93365acab27489ce652be9c3" ns3:_="" ns4:_="">
    <xsd:import namespace="36bfe3e4-a9a1-4744-89c9-0dc4222cc98d"/>
    <xsd:import namespace="d5c141e3-8706-46d0-83d0-f907a8d0a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e3e4-a9a1-4744-89c9-0dc4222cc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41e3-8706-46d0-83d0-f907a8d0a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36bfe3e4-a9a1-4744-89c9-0dc4222cc98d"/>
    <ds:schemaRef ds:uri="http://schemas.microsoft.com/office/2006/metadata/properties"/>
    <ds:schemaRef ds:uri="http://schemas.openxmlformats.org/package/2006/metadata/core-properties"/>
    <ds:schemaRef ds:uri="d5c141e3-8706-46d0-83d0-f907a8d0ab5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0C807-7D39-48B3-9FA0-64306D0E3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fe3e4-a9a1-4744-89c9-0dc4222cc98d"/>
    <ds:schemaRef ds:uri="d5c141e3-8706-46d0-83d0-f907a8d0a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{5519607E-A721-4565-8E77-97C35C7CE5D2}tf78853419_win32</Template>
  <TotalTime>6546</TotalTime>
  <Words>964</Words>
  <Application>Microsoft Office PowerPoint</Application>
  <PresentationFormat>Widescreen</PresentationFormat>
  <Paragraphs>139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Franklin Gothic Book</vt:lpstr>
      <vt:lpstr>Franklin Gothic Demi</vt:lpstr>
      <vt:lpstr>Custom</vt:lpstr>
      <vt:lpstr>Determining Customer Valuableness</vt:lpstr>
      <vt:lpstr>Outline</vt:lpstr>
      <vt:lpstr>Background</vt:lpstr>
      <vt:lpstr>Related Work</vt:lpstr>
      <vt:lpstr>Dataset</vt:lpstr>
      <vt:lpstr>Data Preprocessing</vt:lpstr>
      <vt:lpstr>Data Preprocessing Cont’d</vt:lpstr>
      <vt:lpstr>Machine Learning Models</vt:lpstr>
      <vt:lpstr>Model Building – K-Means Clustering</vt:lpstr>
      <vt:lpstr>Model Building – Bisecting K-Means Clustering</vt:lpstr>
      <vt:lpstr>Model Building – Logistic Regression Classification</vt:lpstr>
      <vt:lpstr>Model Building – Random Forest Classifier</vt:lpstr>
      <vt:lpstr>Confusion Matrices for Classification</vt:lpstr>
      <vt:lpstr>Results</vt:lpstr>
      <vt:lpstr>Conclusions</vt:lpstr>
      <vt:lpstr>Discussion &amp; Further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Stick-Mueller, Kaitlyn T</dc:creator>
  <cp:lastModifiedBy>Stick-Mueller, Kaitlyn T</cp:lastModifiedBy>
  <cp:revision>3</cp:revision>
  <dcterms:created xsi:type="dcterms:W3CDTF">2024-12-09T04:54:28Z</dcterms:created>
  <dcterms:modified xsi:type="dcterms:W3CDTF">2024-12-13T18:00:29Z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0x010100AC165CA4B406954B864AB0D59E9EDF20</vt:lpwstr>
  </property>
</Properties>
</file>